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6" r:id="rId4"/>
    <p:sldId id="258" r:id="rId5"/>
    <p:sldId id="278" r:id="rId6"/>
    <p:sldId id="259" r:id="rId7"/>
    <p:sldId id="260" r:id="rId8"/>
    <p:sldId id="261" r:id="rId9"/>
    <p:sldId id="279" r:id="rId10"/>
    <p:sldId id="262" r:id="rId11"/>
    <p:sldId id="264" r:id="rId12"/>
    <p:sldId id="263" r:id="rId13"/>
    <p:sldId id="265" r:id="rId14"/>
    <p:sldId id="266" r:id="rId15"/>
    <p:sldId id="267" r:id="rId16"/>
    <p:sldId id="268" r:id="rId17"/>
    <p:sldId id="269" r:id="rId18"/>
    <p:sldId id="277"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87" autoAdjust="0"/>
    <p:restoredTop sz="60000" autoAdjust="0"/>
  </p:normalViewPr>
  <p:slideViewPr>
    <p:cSldViewPr snapToGrid="0">
      <p:cViewPr varScale="1">
        <p:scale>
          <a:sx n="30" d="100"/>
          <a:sy n="30" d="100"/>
        </p:scale>
        <p:origin x="-73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D1C2F-5764-4066-BE4A-5A5C9A61B66E}" type="datetimeFigureOut">
              <a:rPr lang="en-US" smtClean="0"/>
              <a:t>2/20/2015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81EA1-490F-4B75-8086-0F2B973B0873}" type="slidenum">
              <a:rPr lang="en-US" smtClean="0"/>
              <a:t>‹#›</a:t>
            </a:fld>
            <a:endParaRPr lang="en-US"/>
          </a:p>
        </p:txBody>
      </p:sp>
    </p:spTree>
    <p:extLst>
      <p:ext uri="{BB962C8B-B14F-4D97-AF65-F5344CB8AC3E}">
        <p14:creationId xmlns:p14="http://schemas.microsoft.com/office/powerpoint/2010/main" val="85685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I am sharing how 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build community and relationship within my on-line courses. I am working to bring together Western methods and Indigenous worldviews to provide the optimum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conditions for learning based on a sense of community, connections through relationships and trust in people and the process.</a:t>
            </a:r>
            <a:r>
              <a:rPr lang="en-US" sz="1200" kern="1200" baseline="30000" dirty="0" smtClean="0">
                <a:solidFill>
                  <a:schemeClr val="tx1"/>
                </a:solidFill>
                <a:effectLst/>
                <a:latin typeface="+mn-lt"/>
                <a:ea typeface="+mn-ea"/>
                <a:cs typeface="+mn-cs"/>
              </a:rPr>
              <a:t>1</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1</a:t>
            </a:fld>
            <a:endParaRPr lang="en-US"/>
          </a:p>
        </p:txBody>
      </p:sp>
    </p:spTree>
    <p:extLst>
      <p:ext uri="{BB962C8B-B14F-4D97-AF65-F5344CB8AC3E}">
        <p14:creationId xmlns:p14="http://schemas.microsoft.com/office/powerpoint/2010/main" val="4206162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has struck me as a key difference between the on-line learning environment and Face-2-Face gathering is the role of off-line interactions. Building relationships, and thus increasing the depth of student engagement, absent the ability to look into the eyes of the speaker or read body language requires the instructor to</a:t>
            </a:r>
            <a:r>
              <a:rPr lang="en-US" sz="1200" kern="1200" baseline="0" dirty="0" smtClean="0">
                <a:solidFill>
                  <a:schemeClr val="tx1"/>
                </a:solidFill>
                <a:effectLst/>
                <a:latin typeface="+mn-lt"/>
                <a:ea typeface="+mn-ea"/>
                <a:cs typeface="+mn-cs"/>
              </a:rPr>
              <a:t> set the tone for learning</a:t>
            </a:r>
            <a:r>
              <a:rPr lang="en-US" sz="1200" kern="1200" dirty="0" smtClean="0">
                <a:solidFill>
                  <a:schemeClr val="tx1"/>
                </a:solidFill>
                <a:effectLst/>
                <a:latin typeface="+mn-lt"/>
                <a:ea typeface="+mn-ea"/>
                <a:cs typeface="+mn-cs"/>
              </a:rPr>
              <a:t> thinking differently about relationship development.</a:t>
            </a:r>
            <a:r>
              <a:rPr lang="en-US" sz="1200" kern="1200" baseline="30000" dirty="0" smtClean="0">
                <a:solidFill>
                  <a:schemeClr val="tx1"/>
                </a:solidFill>
                <a:effectLst/>
                <a:latin typeface="+mn-lt"/>
                <a:ea typeface="+mn-ea"/>
                <a:cs typeface="+mn-cs"/>
              </a:rPr>
              <a:t>7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10</a:t>
            </a:fld>
            <a:endParaRPr lang="en-US"/>
          </a:p>
        </p:txBody>
      </p:sp>
    </p:spTree>
    <p:extLst>
      <p:ext uri="{BB962C8B-B14F-4D97-AF65-F5344CB8AC3E}">
        <p14:creationId xmlns:p14="http://schemas.microsoft.com/office/powerpoint/2010/main" val="260193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an inherent anonymity to the on-line learning environment that can be significantly reduced through purposeful planning. Thinking differently and strategically, the use of email, announcement boards, video conferencing and virtual office hours</a:t>
            </a:r>
            <a:r>
              <a:rPr lang="en-US" sz="1200" kern="1200" baseline="0" dirty="0" smtClean="0">
                <a:solidFill>
                  <a:schemeClr val="tx1"/>
                </a:solidFill>
                <a:effectLst/>
                <a:latin typeface="+mn-lt"/>
                <a:ea typeface="+mn-ea"/>
                <a:cs typeface="+mn-cs"/>
              </a:rPr>
              <a:t> help connect to students </a:t>
            </a:r>
            <a:r>
              <a:rPr lang="en-US" sz="1200" kern="1200" dirty="0" smtClean="0">
                <a:solidFill>
                  <a:schemeClr val="tx1"/>
                </a:solidFill>
                <a:effectLst/>
                <a:latin typeface="+mn-lt"/>
                <a:ea typeface="+mn-ea"/>
                <a:cs typeface="+mn-cs"/>
              </a:rPr>
              <a:t>. I am also conscious</a:t>
            </a:r>
            <a:r>
              <a:rPr lang="en-US" sz="1200" kern="1200" baseline="0" dirty="0" smtClean="0">
                <a:solidFill>
                  <a:schemeClr val="tx1"/>
                </a:solidFill>
                <a:effectLst/>
                <a:latin typeface="+mn-lt"/>
                <a:ea typeface="+mn-ea"/>
                <a:cs typeface="+mn-cs"/>
              </a:rPr>
              <a:t> that th</a:t>
            </a:r>
            <a:r>
              <a:rPr lang="en-US" sz="1200" kern="1200" dirty="0" smtClean="0">
                <a:solidFill>
                  <a:schemeClr val="tx1"/>
                </a:solidFill>
                <a:effectLst/>
                <a:latin typeface="+mn-lt"/>
                <a:ea typeface="+mn-ea"/>
                <a:cs typeface="+mn-cs"/>
              </a:rPr>
              <a:t>ese</a:t>
            </a:r>
            <a:r>
              <a:rPr lang="en-US" sz="1200" kern="1200" baseline="0" dirty="0" smtClean="0">
                <a:solidFill>
                  <a:schemeClr val="tx1"/>
                </a:solidFill>
                <a:effectLst/>
                <a:latin typeface="+mn-lt"/>
                <a:ea typeface="+mn-ea"/>
                <a:cs typeface="+mn-cs"/>
              </a:rPr>
              <a:t> tools allow for differing processing times so often missing from Western pedagogies. </a:t>
            </a:r>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11</a:t>
            </a:fld>
            <a:endParaRPr lang="en-US"/>
          </a:p>
        </p:txBody>
      </p:sp>
    </p:spTree>
    <p:extLst>
      <p:ext uri="{BB962C8B-B14F-4D97-AF65-F5344CB8AC3E}">
        <p14:creationId xmlns:p14="http://schemas.microsoft.com/office/powerpoint/2010/main" val="2064923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University’s trying to increase retention, are going beyond traditional approaches to connection</a:t>
            </a:r>
            <a:r>
              <a:rPr lang="en-US" sz="1200" b="0" i="0" kern="1200" baseline="0" dirty="0" smtClean="0">
                <a:solidFill>
                  <a:schemeClr val="tx1"/>
                </a:solidFill>
                <a:effectLst/>
                <a:latin typeface="+mn-lt"/>
                <a:ea typeface="+mn-ea"/>
                <a:cs typeface="+mn-cs"/>
              </a:rPr>
              <a:t> students and reduce dropout rates,</a:t>
            </a:r>
            <a:r>
              <a:rPr lang="en-US" sz="1200" b="0" i="0" kern="1200" dirty="0" smtClean="0">
                <a:solidFill>
                  <a:schemeClr val="tx1"/>
                </a:solidFill>
                <a:effectLst/>
                <a:latin typeface="+mn-lt"/>
                <a:ea typeface="+mn-ea"/>
                <a:cs typeface="+mn-cs"/>
              </a:rPr>
              <a:t> such as friendly phone calls and emails from professors to students. However, these </a:t>
            </a:r>
            <a:r>
              <a:rPr lang="en-US" sz="1200" b="0" i="0" kern="1200" baseline="0" dirty="0" smtClean="0">
                <a:solidFill>
                  <a:schemeClr val="tx1"/>
                </a:solidFill>
                <a:effectLst/>
                <a:latin typeface="+mn-lt"/>
                <a:ea typeface="+mn-ea"/>
                <a:cs typeface="+mn-cs"/>
              </a:rPr>
              <a:t>occur in an isolated off-line environment. And they are not unique to the on-line environment. mew ways of thinking when engaged synchronously is at the heart of bring students back to class each week.</a:t>
            </a:r>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12</a:t>
            </a:fld>
            <a:endParaRPr lang="en-US"/>
          </a:p>
        </p:txBody>
      </p:sp>
    </p:spTree>
    <p:extLst>
      <p:ext uri="{BB962C8B-B14F-4D97-AF65-F5344CB8AC3E}">
        <p14:creationId xmlns:p14="http://schemas.microsoft.com/office/powerpoint/2010/main" val="53413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use of these</a:t>
            </a:r>
            <a:r>
              <a:rPr lang="en-US" sz="1200" kern="1200" baseline="0" dirty="0" smtClean="0">
                <a:solidFill>
                  <a:schemeClr val="tx1"/>
                </a:solidFill>
                <a:effectLst/>
                <a:latin typeface="+mn-lt"/>
                <a:ea typeface="+mn-ea"/>
                <a:cs typeface="+mn-cs"/>
              </a:rPr>
              <a:t> modern </a:t>
            </a:r>
            <a:r>
              <a:rPr lang="en-US" sz="1200" kern="1200" dirty="0" smtClean="0">
                <a:solidFill>
                  <a:schemeClr val="tx1"/>
                </a:solidFill>
                <a:effectLst/>
                <a:latin typeface="+mn-lt"/>
                <a:ea typeface="+mn-ea"/>
                <a:cs typeface="+mn-cs"/>
              </a:rPr>
              <a:t>tools to connect with students fosters relationships. However, these tools alone do not build community. Integrating an Indigenous worldview with the Western structure of education reframes the traditional system of education many are accustom too. At the same time it provide a link to the experiences of those from native and rural communities.</a:t>
            </a:r>
            <a:r>
              <a:rPr lang="en-US" sz="1200" kern="1200" baseline="30000" dirty="0" smtClean="0">
                <a:solidFill>
                  <a:schemeClr val="tx1"/>
                </a:solidFill>
                <a:effectLst/>
                <a:latin typeface="+mn-lt"/>
                <a:ea typeface="+mn-ea"/>
                <a:cs typeface="+mn-cs"/>
              </a:rPr>
              <a:t>10 </a:t>
            </a:r>
            <a:endParaRPr lang="en-US" dirty="0" smtClean="0"/>
          </a:p>
          <a:p>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13</a:t>
            </a:fld>
            <a:endParaRPr lang="en-US"/>
          </a:p>
        </p:txBody>
      </p:sp>
    </p:spTree>
    <p:extLst>
      <p:ext uri="{BB962C8B-B14F-4D97-AF65-F5344CB8AC3E}">
        <p14:creationId xmlns:p14="http://schemas.microsoft.com/office/powerpoint/2010/main" val="1496451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Specifically this semester I have given attention to three aspects of building relationships and thus increasing student engagement. Introducing guidelines for how we talk to, behave towards and deal with each other in the on-line environment from an Indigenous worldview has fostered divergent thinking and encouraged risk-taking early in</a:t>
            </a:r>
            <a:r>
              <a:rPr lang="en-US" sz="1200" kern="1200" baseline="0" dirty="0" smtClean="0">
                <a:solidFill>
                  <a:schemeClr val="tx1"/>
                </a:solidFill>
                <a:effectLst/>
                <a:latin typeface="+mn-lt"/>
                <a:ea typeface="+mn-ea"/>
                <a:cs typeface="+mn-cs"/>
              </a:rPr>
              <a:t> the semester.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D81EA1-490F-4B75-8086-0F2B973B0873}" type="slidenum">
              <a:rPr lang="en-US" smtClean="0"/>
              <a:t>14</a:t>
            </a:fld>
            <a:endParaRPr lang="en-US"/>
          </a:p>
        </p:txBody>
      </p:sp>
    </p:spTree>
    <p:extLst>
      <p:ext uri="{BB962C8B-B14F-4D97-AF65-F5344CB8AC3E}">
        <p14:creationId xmlns:p14="http://schemas.microsoft.com/office/powerpoint/2010/main" val="38650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Wingdings" panose="05000000000000000000" pitchFamily="2" charset="2"/>
              <a:buNone/>
            </a:pPr>
            <a:r>
              <a:rPr lang="en-US" sz="1200" kern="1200" dirty="0" smtClean="0">
                <a:solidFill>
                  <a:schemeClr val="tx1"/>
                </a:solidFill>
                <a:effectLst/>
                <a:latin typeface="+mn-lt"/>
                <a:ea typeface="+mn-ea"/>
                <a:cs typeface="+mn-cs"/>
              </a:rPr>
              <a:t>Implementing those guidelines includes my attention to the silence that allows for different processing rates and further encourages each of us to “listen without an agenda.”  Extended</a:t>
            </a:r>
            <a:r>
              <a:rPr lang="en-US" sz="1200" kern="1200" baseline="0" dirty="0" smtClean="0">
                <a:solidFill>
                  <a:schemeClr val="tx1"/>
                </a:solidFill>
                <a:effectLst/>
                <a:latin typeface="+mn-lt"/>
                <a:ea typeface="+mn-ea"/>
                <a:cs typeface="+mn-cs"/>
              </a:rPr>
              <a:t> wait time </a:t>
            </a:r>
            <a:r>
              <a:rPr lang="en-US" sz="1200" kern="1200" dirty="0" smtClean="0">
                <a:solidFill>
                  <a:schemeClr val="tx1"/>
                </a:solidFill>
                <a:effectLst/>
                <a:latin typeface="+mn-lt"/>
                <a:ea typeface="+mn-ea"/>
                <a:cs typeface="+mn-cs"/>
              </a:rPr>
              <a:t>honors and respects a style of discourse where each person can feel safe to enter the conversation from their place of reference and contribute similar and opposite worldviews</a:t>
            </a:r>
            <a:r>
              <a:rPr lang="en-US" sz="1200" kern="1200" baseline="30000" dirty="0" smtClean="0">
                <a:solidFill>
                  <a:schemeClr val="tx1"/>
                </a:solidFill>
                <a:effectLst/>
                <a:latin typeface="+mn-lt"/>
                <a:ea typeface="+mn-ea"/>
                <a:cs typeface="+mn-cs"/>
              </a:rPr>
              <a:t>12 </a:t>
            </a:r>
            <a:r>
              <a:rPr lang="en-US" sz="1200" kern="1200" baseline="0" dirty="0" smtClean="0">
                <a:solidFill>
                  <a:schemeClr val="tx1"/>
                </a:solidFill>
                <a:effectLst/>
                <a:latin typeface="+mn-lt"/>
                <a:ea typeface="+mn-ea"/>
                <a:cs typeface="+mn-cs"/>
              </a:rPr>
              <a:t> </a:t>
            </a:r>
          </a:p>
          <a:p>
            <a:pPr marL="0" indent="0">
              <a:lnSpc>
                <a:spcPct val="150000"/>
              </a:lnSpc>
              <a:buFont typeface="Wingdings" panose="05000000000000000000" pitchFamily="2" charset="2"/>
              <a:buNone/>
            </a:pPr>
            <a:endParaRPr lang="en-US" sz="1200" kern="1200" baseline="0" dirty="0" smtClean="0">
              <a:solidFill>
                <a:schemeClr val="tx1"/>
              </a:solidFill>
              <a:effectLst/>
              <a:latin typeface="+mn-lt"/>
              <a:ea typeface="+mn-ea"/>
              <a:cs typeface="+mn-cs"/>
            </a:endParaRPr>
          </a:p>
          <a:p>
            <a:pPr marL="0" indent="0">
              <a:lnSpc>
                <a:spcPct val="150000"/>
              </a:lnSpc>
              <a:buFont typeface="Wingdings" panose="05000000000000000000" pitchFamily="2" charset="2"/>
              <a:buNone/>
            </a:pPr>
            <a:endParaRPr lang="en-US" sz="1200" kern="1200" baseline="0" dirty="0" smtClean="0">
              <a:solidFill>
                <a:schemeClr val="tx1"/>
              </a:solidFill>
              <a:effectLst/>
              <a:latin typeface="+mn-lt"/>
              <a:ea typeface="+mn-ea"/>
              <a:cs typeface="+mn-cs"/>
            </a:endParaRPr>
          </a:p>
          <a:p>
            <a:pPr marL="0" indent="0">
              <a:lnSpc>
                <a:spcPct val="150000"/>
              </a:lnSpc>
              <a:buFont typeface="Wingdings" panose="05000000000000000000" pitchFamily="2" charset="2"/>
              <a:buNone/>
            </a:pPr>
            <a:endParaRPr lang="en-US" sz="1200" kern="1200" baseline="0" dirty="0" smtClean="0">
              <a:solidFill>
                <a:schemeClr val="tx1"/>
              </a:solidFill>
              <a:effectLst/>
              <a:latin typeface="+mn-lt"/>
              <a:ea typeface="+mn-ea"/>
              <a:cs typeface="+mn-cs"/>
            </a:endParaRPr>
          </a:p>
          <a:p>
            <a:pPr marL="0" indent="0">
              <a:lnSpc>
                <a:spcPct val="150000"/>
              </a:lnSpc>
              <a:buFont typeface="Wingdings" panose="05000000000000000000" pitchFamily="2" charset="2"/>
              <a:buNone/>
            </a:pPr>
            <a:r>
              <a:rPr lang="en-US" sz="1200" kern="1200" baseline="0" dirty="0" smtClean="0">
                <a:solidFill>
                  <a:schemeClr val="tx1"/>
                </a:solidFill>
                <a:effectLst/>
                <a:latin typeface="+mn-lt"/>
                <a:ea typeface="+mn-ea"/>
                <a:cs typeface="+mn-cs"/>
              </a:rPr>
              <a:t>Finally, ensuring that we </a:t>
            </a:r>
            <a:r>
              <a:rPr lang="en-US" sz="1200" dirty="0" smtClean="0"/>
              <a:t>Do Not Voice Disagreement or Use Violent Word</a:t>
            </a:r>
            <a:r>
              <a:rPr lang="en-US" sz="1200" baseline="0" dirty="0" smtClean="0"/>
              <a:t> and </a:t>
            </a:r>
            <a:r>
              <a:rPr lang="en-US" sz="1200" dirty="0" smtClean="0"/>
              <a:t>Respect Privacy</a:t>
            </a:r>
            <a:r>
              <a:rPr lang="en-US" sz="1200" baseline="0" dirty="0" smtClean="0"/>
              <a:t> breaks down the walls and encourage a free flow of new ideas.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15</a:t>
            </a:fld>
            <a:endParaRPr lang="en-US"/>
          </a:p>
        </p:txBody>
      </p:sp>
    </p:spTree>
    <p:extLst>
      <p:ext uri="{BB962C8B-B14F-4D97-AF65-F5344CB8AC3E}">
        <p14:creationId xmlns:p14="http://schemas.microsoft.com/office/powerpoint/2010/main" val="2498246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centuries in our Alaska native villages, learning was place-based and survival required connection with the land, water, animals and each other. A holistic approach to learning that required mastery where “knowing” is a verb. In contrast, Western educational practices dissect and disconnect knowledge and emphasize the accumulation of “knowledge” as a noun. </a:t>
            </a:r>
            <a:r>
              <a:rPr lang="en-US" sz="1200" kern="1200" baseline="30000" dirty="0" smtClean="0">
                <a:solidFill>
                  <a:schemeClr val="tx1"/>
                </a:solidFill>
                <a:effectLst/>
                <a:latin typeface="+mn-lt"/>
                <a:ea typeface="+mn-ea"/>
                <a:cs typeface="+mn-cs"/>
              </a:rPr>
              <a:t>13 </a:t>
            </a:r>
            <a:r>
              <a:rPr lang="en-US" sz="1200" kern="1200" baseline="0" dirty="0" smtClean="0">
                <a:solidFill>
                  <a:schemeClr val="tx1"/>
                </a:solidFill>
                <a:effectLst/>
                <a:latin typeface="+mn-lt"/>
                <a:ea typeface="+mn-ea"/>
                <a:cs typeface="+mn-cs"/>
              </a:rPr>
              <a:t> Moving students away from the technology reminds us that place-based learning in not an isolated practice. And that the technology is simply one tool to learning.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16</a:t>
            </a:fld>
            <a:endParaRPr lang="en-US"/>
          </a:p>
        </p:txBody>
      </p:sp>
    </p:spTree>
    <p:extLst>
      <p:ext uri="{BB962C8B-B14F-4D97-AF65-F5344CB8AC3E}">
        <p14:creationId xmlns:p14="http://schemas.microsoft.com/office/powerpoint/2010/main" val="2340030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a:t>
            </a:r>
            <a:r>
              <a:rPr lang="en-US" sz="1200" kern="1200" baseline="0" dirty="0" smtClean="0">
                <a:solidFill>
                  <a:schemeClr val="tx1"/>
                </a:solidFill>
                <a:effectLst/>
                <a:latin typeface="+mn-lt"/>
                <a:ea typeface="+mn-ea"/>
                <a:cs typeface="+mn-cs"/>
              </a:rPr>
              <a:t> of my on-line </a:t>
            </a:r>
            <a:r>
              <a:rPr lang="en-US" sz="1200" kern="1200" dirty="0" smtClean="0">
                <a:solidFill>
                  <a:schemeClr val="tx1"/>
                </a:solidFill>
                <a:effectLst/>
                <a:latin typeface="+mn-lt"/>
                <a:ea typeface="+mn-ea"/>
                <a:cs typeface="+mn-cs"/>
              </a:rPr>
              <a:t>classes begins outside. This</a:t>
            </a:r>
            <a:r>
              <a:rPr lang="en-US" sz="1200" kern="1200" baseline="0" dirty="0" smtClean="0">
                <a:solidFill>
                  <a:schemeClr val="tx1"/>
                </a:solidFill>
                <a:effectLst/>
                <a:latin typeface="+mn-lt"/>
                <a:ea typeface="+mn-ea"/>
                <a:cs typeface="+mn-cs"/>
              </a:rPr>
              <a:t> created a </a:t>
            </a:r>
            <a:r>
              <a:rPr lang="en-US" sz="1200" kern="1200" dirty="0" smtClean="0">
                <a:solidFill>
                  <a:schemeClr val="tx1"/>
                </a:solidFill>
                <a:effectLst/>
                <a:latin typeface="+mn-lt"/>
                <a:ea typeface="+mn-ea"/>
                <a:cs typeface="+mn-cs"/>
              </a:rPr>
              <a:t>simple shift of focus from a Western view of lost learning time if we are not</a:t>
            </a:r>
            <a:r>
              <a:rPr lang="en-US" sz="1200" kern="1200" baseline="0" dirty="0" smtClean="0">
                <a:solidFill>
                  <a:schemeClr val="tx1"/>
                </a:solidFill>
                <a:effectLst/>
                <a:latin typeface="+mn-lt"/>
                <a:ea typeface="+mn-ea"/>
                <a:cs typeface="+mn-cs"/>
              </a:rPr>
              <a:t> engaged in content</a:t>
            </a:r>
            <a:r>
              <a:rPr lang="en-US" sz="1200" kern="1200" dirty="0" smtClean="0">
                <a:solidFill>
                  <a:schemeClr val="tx1"/>
                </a:solidFill>
                <a:effectLst/>
                <a:latin typeface="+mn-lt"/>
                <a:ea typeface="+mn-ea"/>
                <a:cs typeface="+mn-cs"/>
              </a:rPr>
              <a:t> to an Indigenous view where pace and process are relative to the learner. The impact</a:t>
            </a:r>
            <a:r>
              <a:rPr lang="en-US" sz="1200" kern="1200" baseline="0" dirty="0" smtClean="0">
                <a:solidFill>
                  <a:schemeClr val="tx1"/>
                </a:solidFill>
                <a:effectLst/>
                <a:latin typeface="+mn-lt"/>
                <a:ea typeface="+mn-ea"/>
                <a:cs typeface="+mn-cs"/>
              </a:rPr>
              <a:t> of this shift is noticeable in the decrease of the activity in the chat box and the increase in verbal interactions during class.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As one student states helps students better focus their thoughts for class by allowing them time to close thoughts from the day.</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17</a:t>
            </a:fld>
            <a:endParaRPr lang="en-US"/>
          </a:p>
        </p:txBody>
      </p:sp>
    </p:spTree>
    <p:extLst>
      <p:ext uri="{BB962C8B-B14F-4D97-AF65-F5344CB8AC3E}">
        <p14:creationId xmlns:p14="http://schemas.microsoft.com/office/powerpoint/2010/main" val="4018393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asked students last night to spend 5 minutes outside thinking about how (and why) does out taking  time to connect with the planet support our work in the on-line environment. Which often feels some removed from the natural world?</a:t>
            </a:r>
          </a:p>
          <a:p>
            <a:endParaRPr lang="en-US" baseline="0" dirty="0" smtClean="0"/>
          </a:p>
          <a:p>
            <a:r>
              <a:rPr lang="en-US" baseline="0" dirty="0" smtClean="0"/>
              <a:t>Here are few of their responses:</a:t>
            </a:r>
          </a:p>
          <a:p>
            <a:pPr marL="171450" indent="-171450">
              <a:buFont typeface="Arial" panose="020B0604020202020204" pitchFamily="34" charset="0"/>
              <a:buChar char="•"/>
            </a:pPr>
            <a:r>
              <a:rPr lang="en-US" baseline="0" dirty="0" smtClean="0"/>
              <a:t>It feels similar in that there is a building of intimacy and familiarity leading to building of trust and a feeling of safety and comfort</a:t>
            </a:r>
          </a:p>
          <a:p>
            <a:pPr marL="171450" indent="-171450">
              <a:buFont typeface="Arial" panose="020B0604020202020204" pitchFamily="34" charset="0"/>
              <a:buChar char="•"/>
            </a:pPr>
            <a:r>
              <a:rPr lang="en-US" baseline="0" dirty="0" smtClean="0"/>
              <a:t>Allows us to decompress from the daily stress</a:t>
            </a:r>
          </a:p>
          <a:p>
            <a:pPr marL="171450" indent="-171450">
              <a:buFont typeface="Arial" panose="020B0604020202020204" pitchFamily="34" charset="0"/>
              <a:buChar char="•"/>
            </a:pPr>
            <a:r>
              <a:rPr lang="en-US" baseline="0" dirty="0" smtClean="0"/>
              <a:t>Helps us to remember there is more than just the space we occupy</a:t>
            </a:r>
          </a:p>
          <a:p>
            <a:pPr marL="171450" indent="-171450">
              <a:buFont typeface="Arial" panose="020B0604020202020204" pitchFamily="34" charset="0"/>
              <a:buChar char="•"/>
            </a:pPr>
            <a:r>
              <a:rPr lang="en-US" baseline="0" dirty="0" smtClean="0"/>
              <a:t>Keeps us grounded to reality and present life</a:t>
            </a:r>
          </a:p>
          <a:p>
            <a:pPr marL="171450" indent="-171450">
              <a:buFont typeface="Arial" panose="020B0604020202020204" pitchFamily="34" charset="0"/>
              <a:buChar char="•"/>
            </a:pPr>
            <a:r>
              <a:rPr lang="en-US" baseline="0" dirty="0" smtClean="0"/>
              <a:t>Helps us state on the same page each day along with focusing our thoughts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helps to ground us and reset so that we can be engaged in the online learning environment.</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ED81EA1-490F-4B75-8086-0F2B973B0873}" type="slidenum">
              <a:rPr lang="en-US" smtClean="0"/>
              <a:t>18</a:t>
            </a:fld>
            <a:endParaRPr lang="en-US"/>
          </a:p>
        </p:txBody>
      </p:sp>
    </p:spTree>
    <p:extLst>
      <p:ext uri="{BB962C8B-B14F-4D97-AF65-F5344CB8AC3E}">
        <p14:creationId xmlns:p14="http://schemas.microsoft.com/office/powerpoint/2010/main" val="907940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Intentionally providing the opportunity to connect with our planet at the start of each class allow each of us the opportunity to literally stop and breathe. Taking the first 8-10 minutes of class outdoors, regardless of where each person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logged in, provides the opportunity to remind us that we are a part of something greater.</a:t>
            </a:r>
            <a:r>
              <a:rPr lang="en-US" sz="1200" kern="1200" baseline="300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19</a:t>
            </a:fld>
            <a:endParaRPr lang="en-US"/>
          </a:p>
        </p:txBody>
      </p:sp>
    </p:spTree>
    <p:extLst>
      <p:ext uri="{BB962C8B-B14F-4D97-AF65-F5344CB8AC3E}">
        <p14:creationId xmlns:p14="http://schemas.microsoft.com/office/powerpoint/2010/main" val="224684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no doubt that the delivery method for online instruction is remarkably different from instruction presented in face-to-face classrooms. Attention to culture and student engagement in the on-line environment are critical factors affecting student success. </a:t>
            </a:r>
            <a:r>
              <a:rPr lang="en-US" sz="1200" kern="1200" baseline="0" dirty="0" smtClean="0">
                <a:solidFill>
                  <a:schemeClr val="tx1"/>
                </a:solidFill>
                <a:effectLst/>
                <a:latin typeface="+mn-lt"/>
                <a:ea typeface="+mn-ea"/>
                <a:cs typeface="+mn-cs"/>
              </a:rPr>
              <a:t>It is easier to look a struggling student in the eye and say “see me after class” than provide support to a student who does not engage through the email, phone calls, or text messages.</a:t>
            </a:r>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2</a:t>
            </a:fld>
            <a:endParaRPr lang="en-US"/>
          </a:p>
        </p:txBody>
      </p:sp>
    </p:spTree>
    <p:extLst>
      <p:ext uri="{BB962C8B-B14F-4D97-AF65-F5344CB8AC3E}">
        <p14:creationId xmlns:p14="http://schemas.microsoft.com/office/powerpoint/2010/main" val="1101449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time allows for students to shake the pressures and demands of the day and practice the agreed upon behaviors that build trust and strengthen relationships. Taking the time to connect with the planet helps clear the mind and provide a space for hearing others, processing the work.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contributing to a strong culture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increased levels of student engagement.</a:t>
            </a:r>
            <a:r>
              <a:rPr lang="en-US" sz="1200" kern="1200" baseline="30000" dirty="0" smtClean="0">
                <a:solidFill>
                  <a:schemeClr val="tx1"/>
                </a:solidFill>
                <a:effectLst/>
                <a:latin typeface="+mn-lt"/>
                <a:ea typeface="+mn-ea"/>
                <a:cs typeface="+mn-cs"/>
              </a:rPr>
              <a:t>16</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20</a:t>
            </a:fld>
            <a:endParaRPr lang="en-US"/>
          </a:p>
        </p:txBody>
      </p:sp>
    </p:spTree>
    <p:extLst>
      <p:ext uri="{BB962C8B-B14F-4D97-AF65-F5344CB8AC3E}">
        <p14:creationId xmlns:p14="http://schemas.microsoft.com/office/powerpoint/2010/main" val="420694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and off-line interactions with students using the</a:t>
            </a:r>
            <a:r>
              <a:rPr lang="en-US" sz="1200" kern="1200" baseline="0" dirty="0" smtClean="0">
                <a:solidFill>
                  <a:schemeClr val="tx1"/>
                </a:solidFill>
                <a:effectLst/>
                <a:latin typeface="+mn-lt"/>
                <a:ea typeface="+mn-ea"/>
                <a:cs typeface="+mn-cs"/>
              </a:rPr>
              <a:t> social networks systems </a:t>
            </a:r>
            <a:r>
              <a:rPr lang="en-US" sz="1200" kern="1200" dirty="0" smtClean="0">
                <a:solidFill>
                  <a:schemeClr val="tx1"/>
                </a:solidFill>
                <a:effectLst/>
                <a:latin typeface="+mn-lt"/>
                <a:ea typeface="+mn-ea"/>
                <a:cs typeface="+mn-cs"/>
              </a:rPr>
              <a:t>already</a:t>
            </a:r>
            <a:r>
              <a:rPr lang="en-US" sz="1200" kern="1200" baseline="0" dirty="0" smtClean="0">
                <a:solidFill>
                  <a:schemeClr val="tx1"/>
                </a:solidFill>
                <a:effectLst/>
                <a:latin typeface="+mn-lt"/>
                <a:ea typeface="+mn-ea"/>
                <a:cs typeface="+mn-cs"/>
              </a:rPr>
              <a:t> in place are essential for connecting with students and building relationships. These systems, </a:t>
            </a:r>
            <a:r>
              <a:rPr lang="en-US" sz="1200" kern="1200" dirty="0" smtClean="0">
                <a:solidFill>
                  <a:schemeClr val="tx1"/>
                </a:solidFill>
                <a:effectLst/>
                <a:latin typeface="+mn-lt"/>
                <a:ea typeface="+mn-ea"/>
                <a:cs typeface="+mn-cs"/>
              </a:rPr>
              <a:t>work to bridge the separation due to proximity</a:t>
            </a:r>
            <a:r>
              <a:rPr lang="en-US" sz="1200" kern="1200" baseline="0" dirty="0" smtClean="0">
                <a:solidFill>
                  <a:schemeClr val="tx1"/>
                </a:solidFill>
                <a:effectLst/>
                <a:latin typeface="+mn-lt"/>
                <a:ea typeface="+mn-ea"/>
                <a:cs typeface="+mn-cs"/>
              </a:rPr>
              <a:t> and increase </a:t>
            </a:r>
            <a:r>
              <a:rPr lang="en-US" sz="1200" kern="1200" dirty="0" smtClean="0">
                <a:solidFill>
                  <a:schemeClr val="tx1"/>
                </a:solidFill>
                <a:effectLst/>
                <a:latin typeface="+mn-lt"/>
                <a:ea typeface="+mn-ea"/>
                <a:cs typeface="+mn-cs"/>
              </a:rPr>
              <a:t>the sense of community and personal attention, and reduce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feeling of disconnection, isolation, distraction?</a:t>
            </a:r>
          </a:p>
          <a:p>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3</a:t>
            </a:fld>
            <a:endParaRPr lang="en-US"/>
          </a:p>
        </p:txBody>
      </p:sp>
    </p:spTree>
    <p:extLst>
      <p:ext uri="{BB962C8B-B14F-4D97-AF65-F5344CB8AC3E}">
        <p14:creationId xmlns:p14="http://schemas.microsoft.com/office/powerpoint/2010/main" val="356219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often hear those who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teach</a:t>
            </a:r>
            <a:r>
              <a:rPr lang="en-US" sz="1200" kern="1200" baseline="0" dirty="0" smtClean="0">
                <a:solidFill>
                  <a:schemeClr val="tx1"/>
                </a:solidFill>
                <a:effectLst/>
                <a:latin typeface="+mn-lt"/>
                <a:ea typeface="+mn-ea"/>
                <a:cs typeface="+mn-cs"/>
              </a:rPr>
              <a:t> in the face-2-face environment wonder how </a:t>
            </a:r>
            <a:r>
              <a:rPr lang="en-US" sz="1200" kern="1200" dirty="0" smtClean="0">
                <a:solidFill>
                  <a:schemeClr val="tx1"/>
                </a:solidFill>
                <a:effectLst/>
                <a:latin typeface="+mn-lt"/>
                <a:ea typeface="+mn-ea"/>
                <a:cs typeface="+mn-cs"/>
              </a:rPr>
              <a:t>they could possibly transfer the familiar pedagogies of their face-2-face structure to an environment where they believe that development of relationships is so difficult.</a:t>
            </a:r>
            <a:r>
              <a:rPr lang="en-US" sz="1200" kern="1200" baseline="30000" dirty="0" smtClean="0">
                <a:solidFill>
                  <a:schemeClr val="tx1"/>
                </a:solidFill>
                <a:effectLst/>
                <a:latin typeface="+mn-lt"/>
                <a:ea typeface="+mn-ea"/>
                <a:cs typeface="+mn-cs"/>
              </a:rPr>
              <a:t>3 </a:t>
            </a:r>
            <a:r>
              <a:rPr lang="en-US" sz="1200" kern="1200" baseline="0" dirty="0" smtClean="0">
                <a:solidFill>
                  <a:schemeClr val="tx1"/>
                </a:solidFill>
                <a:effectLst/>
                <a:latin typeface="+mn-lt"/>
                <a:ea typeface="+mn-ea"/>
                <a:cs typeface="+mn-cs"/>
              </a:rPr>
              <a:t> They wonder, how is it possible to build strong connections with students absent  the ability to read body language, have eye contact or share a smile.</a:t>
            </a:r>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4</a:t>
            </a:fld>
            <a:endParaRPr lang="en-US"/>
          </a:p>
        </p:txBody>
      </p:sp>
    </p:spTree>
    <p:extLst>
      <p:ext uri="{BB962C8B-B14F-4D97-AF65-F5344CB8AC3E}">
        <p14:creationId xmlns:p14="http://schemas.microsoft.com/office/powerpoint/2010/main" val="192035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those who flourish in the on-line learning environment boast about the flexibility of</a:t>
            </a:r>
            <a:r>
              <a:rPr lang="en-US" sz="1200" kern="1200" baseline="0" dirty="0" smtClean="0">
                <a:solidFill>
                  <a:schemeClr val="tx1"/>
                </a:solidFill>
                <a:effectLst/>
                <a:latin typeface="+mn-lt"/>
                <a:ea typeface="+mn-ea"/>
                <a:cs typeface="+mn-cs"/>
              </a:rPr>
              <a:t> time and place and their ability to quickly build strong relationship through the use of web tools and social networks. For example, the web tool – Voice Thread allows faculty and students to move beyond the  one dimensionality of email and discussion boards. And skype and google hangout provide a place for face-2-face interaction found in brick and mortar settings. </a:t>
            </a:r>
            <a:endParaRPr lang="en-US" dirty="0" smtClean="0"/>
          </a:p>
          <a:p>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5</a:t>
            </a:fld>
            <a:endParaRPr lang="en-US"/>
          </a:p>
        </p:txBody>
      </p:sp>
    </p:spTree>
    <p:extLst>
      <p:ext uri="{BB962C8B-B14F-4D97-AF65-F5344CB8AC3E}">
        <p14:creationId xmlns:p14="http://schemas.microsoft.com/office/powerpoint/2010/main" val="1523967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I believe that pure abandonment of one delivery methods for another is not practical or beneficial, I do believe that in today’s global economy, where time and distance are</a:t>
            </a:r>
            <a:r>
              <a:rPr lang="en-US" sz="1200" kern="1200" baseline="0" dirty="0" smtClean="0">
                <a:solidFill>
                  <a:schemeClr val="tx1"/>
                </a:solidFill>
                <a:effectLst/>
                <a:latin typeface="+mn-lt"/>
                <a:ea typeface="+mn-ea"/>
                <a:cs typeface="+mn-cs"/>
              </a:rPr>
              <a:t> non-factors in connecting with people and </a:t>
            </a:r>
            <a:r>
              <a:rPr lang="en-US" sz="1200" kern="1200" dirty="0" smtClean="0">
                <a:solidFill>
                  <a:schemeClr val="tx1"/>
                </a:solidFill>
                <a:effectLst/>
                <a:latin typeface="+mn-lt"/>
                <a:ea typeface="+mn-ea"/>
                <a:cs typeface="+mn-cs"/>
              </a:rPr>
              <a:t>cloud technology</a:t>
            </a:r>
            <a:r>
              <a:rPr lang="en-US" sz="1200" kern="1200" baseline="0" dirty="0" smtClean="0">
                <a:solidFill>
                  <a:schemeClr val="tx1"/>
                </a:solidFill>
                <a:effectLst/>
                <a:latin typeface="+mn-lt"/>
                <a:ea typeface="+mn-ea"/>
                <a:cs typeface="+mn-cs"/>
              </a:rPr>
              <a:t> allow us to</a:t>
            </a:r>
            <a:r>
              <a:rPr lang="en-US" sz="1200" kern="1200" dirty="0" smtClean="0">
                <a:solidFill>
                  <a:schemeClr val="tx1"/>
                </a:solidFill>
                <a:effectLst/>
                <a:latin typeface="+mn-lt"/>
                <a:ea typeface="+mn-ea"/>
                <a:cs typeface="+mn-cs"/>
              </a:rPr>
              <a:t> build a strong community of learners</a:t>
            </a:r>
            <a:r>
              <a:rPr lang="en-US" sz="1200" kern="1200" baseline="0" dirty="0" smtClean="0">
                <a:solidFill>
                  <a:schemeClr val="tx1"/>
                </a:solidFill>
                <a:effectLst/>
                <a:latin typeface="+mn-lt"/>
                <a:ea typeface="+mn-ea"/>
                <a:cs typeface="+mn-cs"/>
              </a:rPr>
              <a:t> that how we build relationships i</a:t>
            </a:r>
            <a:r>
              <a:rPr lang="en-US" sz="1200" kern="1200" dirty="0" smtClean="0">
                <a:solidFill>
                  <a:schemeClr val="tx1"/>
                </a:solidFill>
                <a:effectLst/>
                <a:latin typeface="+mn-lt"/>
                <a:ea typeface="+mn-ea"/>
                <a:cs typeface="+mn-cs"/>
              </a:rPr>
              <a:t>s no longer defined by the physical presence of the group.</a:t>
            </a:r>
            <a:r>
              <a:rPr lang="en-US" sz="1200" kern="1200" baseline="30000" dirty="0" smtClean="0">
                <a:solidFill>
                  <a:schemeClr val="tx1"/>
                </a:solidFill>
                <a:effectLst/>
                <a:latin typeface="+mn-lt"/>
                <a:ea typeface="+mn-ea"/>
                <a:cs typeface="+mn-cs"/>
              </a:rPr>
              <a:t>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6</a:t>
            </a:fld>
            <a:endParaRPr lang="en-US"/>
          </a:p>
        </p:txBody>
      </p:sp>
    </p:spTree>
    <p:extLst>
      <p:ext uri="{BB962C8B-B14F-4D97-AF65-F5344CB8AC3E}">
        <p14:creationId xmlns:p14="http://schemas.microsoft.com/office/powerpoint/2010/main" val="105943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web is bursting with tools available to engage learners. These tools,</a:t>
            </a:r>
            <a:r>
              <a:rPr lang="en-US" sz="1200" kern="1200" baseline="0" dirty="0" smtClean="0">
                <a:solidFill>
                  <a:schemeClr val="tx1"/>
                </a:solidFill>
                <a:effectLst/>
                <a:latin typeface="+mn-lt"/>
                <a:ea typeface="+mn-ea"/>
                <a:cs typeface="+mn-cs"/>
              </a:rPr>
              <a:t> which allow for the retrieval, processing and creation of content provide the vehicle for collaborative work. As you can see there is a</a:t>
            </a:r>
            <a:r>
              <a:rPr lang="en-US" sz="1200" kern="1200" dirty="0" smtClean="0">
                <a:solidFill>
                  <a:schemeClr val="tx1"/>
                </a:solidFill>
                <a:effectLst/>
                <a:latin typeface="+mn-lt"/>
                <a:ea typeface="+mn-ea"/>
                <a:cs typeface="+mn-cs"/>
              </a:rPr>
              <a:t> vast array of bell and whistles for the choosing. However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fun and flashy these tools may be, they do little to solidify relationships or increase student engagement. </a:t>
            </a:r>
            <a:r>
              <a:rPr lang="en-US" sz="1200" kern="1200" baseline="30000" dirty="0" smtClean="0">
                <a:solidFill>
                  <a:schemeClr val="tx1"/>
                </a:solidFill>
                <a:effectLst/>
                <a:latin typeface="+mn-lt"/>
                <a:ea typeface="+mn-ea"/>
                <a:cs typeface="+mn-cs"/>
              </a:rPr>
              <a:t>5</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7</a:t>
            </a:fld>
            <a:endParaRPr lang="en-US"/>
          </a:p>
        </p:txBody>
      </p:sp>
    </p:spTree>
    <p:extLst>
      <p:ext uri="{BB962C8B-B14F-4D97-AF65-F5344CB8AC3E}">
        <p14:creationId xmlns:p14="http://schemas.microsoft.com/office/powerpoint/2010/main" val="2303586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Establishing</a:t>
            </a:r>
            <a:r>
              <a:rPr lang="en-US" sz="1200" kern="1200" baseline="0" dirty="0" smtClean="0">
                <a:solidFill>
                  <a:schemeClr val="tx1"/>
                </a:solidFill>
                <a:effectLst/>
                <a:latin typeface="+mn-lt"/>
                <a:ea typeface="+mn-ea"/>
                <a:cs typeface="+mn-cs"/>
              </a:rPr>
              <a:t> the framework for on-line teaching and learning from a integrated worldview can foster student connection and sense of community. </a:t>
            </a:r>
            <a:r>
              <a:rPr lang="en-US" sz="1200" kern="1200" dirty="0" smtClean="0">
                <a:solidFill>
                  <a:schemeClr val="tx1"/>
                </a:solidFill>
                <a:effectLst/>
                <a:latin typeface="+mn-lt"/>
                <a:ea typeface="+mn-ea"/>
                <a:cs typeface="+mn-cs"/>
              </a:rPr>
              <a:t>Working in support of each other I believe the integration of Indigenous and Western worldviews can define and build a strong learning culture and optimize student engagement in the messy process of figuring it all out. </a:t>
            </a:r>
            <a:endParaRPr lang="en-US" dirty="0"/>
          </a:p>
        </p:txBody>
      </p:sp>
      <p:sp>
        <p:nvSpPr>
          <p:cNvPr id="4" name="Slide Number Placeholder 3"/>
          <p:cNvSpPr>
            <a:spLocks noGrp="1"/>
          </p:cNvSpPr>
          <p:nvPr>
            <p:ph type="sldNum" sz="quarter" idx="10"/>
          </p:nvPr>
        </p:nvSpPr>
        <p:spPr/>
        <p:txBody>
          <a:bodyPr/>
          <a:lstStyle/>
          <a:p>
            <a:fld id="{7ED81EA1-490F-4B75-8086-0F2B973B0873}" type="slidenum">
              <a:rPr lang="en-US" smtClean="0"/>
              <a:t>8</a:t>
            </a:fld>
            <a:endParaRPr lang="en-US"/>
          </a:p>
        </p:txBody>
      </p:sp>
    </p:spTree>
    <p:extLst>
      <p:ext uri="{BB962C8B-B14F-4D97-AF65-F5344CB8AC3E}">
        <p14:creationId xmlns:p14="http://schemas.microsoft.com/office/powerpoint/2010/main" val="242038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Expanding</a:t>
            </a:r>
            <a:r>
              <a:rPr lang="en-US" sz="1200" kern="1200" baseline="0" dirty="0" smtClean="0">
                <a:solidFill>
                  <a:schemeClr val="tx1"/>
                </a:solidFill>
                <a:effectLst/>
                <a:latin typeface="+mn-lt"/>
                <a:ea typeface="+mn-ea"/>
                <a:cs typeface="+mn-cs"/>
              </a:rPr>
              <a:t> our practice to include Indigenous Ways of Knowing reframes the on-line environment beyond the confines of the machines that transmit data, voice, and video. It shakes the status quo for learning that many have come to expect through years of schooling. We spend a great of time talking about how to connect with new technologies in a limited fashion.</a:t>
            </a:r>
          </a:p>
        </p:txBody>
      </p:sp>
      <p:sp>
        <p:nvSpPr>
          <p:cNvPr id="4" name="Slide Number Placeholder 3"/>
          <p:cNvSpPr>
            <a:spLocks noGrp="1"/>
          </p:cNvSpPr>
          <p:nvPr>
            <p:ph type="sldNum" sz="quarter" idx="10"/>
          </p:nvPr>
        </p:nvSpPr>
        <p:spPr/>
        <p:txBody>
          <a:bodyPr/>
          <a:lstStyle/>
          <a:p>
            <a:fld id="{7ED81EA1-490F-4B75-8086-0F2B973B0873}" type="slidenum">
              <a:rPr lang="en-US" smtClean="0"/>
              <a:t>9</a:t>
            </a:fld>
            <a:endParaRPr lang="en-US"/>
          </a:p>
        </p:txBody>
      </p:sp>
    </p:spTree>
    <p:extLst>
      <p:ext uri="{BB962C8B-B14F-4D97-AF65-F5344CB8AC3E}">
        <p14:creationId xmlns:p14="http://schemas.microsoft.com/office/powerpoint/2010/main" val="194969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341AB8-3947-4AA1-B78E-B5B3C440C231}"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513DC-8714-456F-8959-A3106B3B26E6}" type="slidenum">
              <a:rPr lang="en-US" smtClean="0"/>
              <a:t>‹#›</a:t>
            </a:fld>
            <a:endParaRPr lang="en-US"/>
          </a:p>
        </p:txBody>
      </p:sp>
    </p:spTree>
    <p:extLst>
      <p:ext uri="{BB962C8B-B14F-4D97-AF65-F5344CB8AC3E}">
        <p14:creationId xmlns:p14="http://schemas.microsoft.com/office/powerpoint/2010/main" val="870295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41AB8-3947-4AA1-B78E-B5B3C440C231}"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513DC-8714-456F-8959-A3106B3B26E6}" type="slidenum">
              <a:rPr lang="en-US" smtClean="0"/>
              <a:t>‹#›</a:t>
            </a:fld>
            <a:endParaRPr lang="en-US"/>
          </a:p>
        </p:txBody>
      </p:sp>
    </p:spTree>
    <p:extLst>
      <p:ext uri="{BB962C8B-B14F-4D97-AF65-F5344CB8AC3E}">
        <p14:creationId xmlns:p14="http://schemas.microsoft.com/office/powerpoint/2010/main" val="39318844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41AB8-3947-4AA1-B78E-B5B3C440C231}"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513DC-8714-456F-8959-A3106B3B26E6}" type="slidenum">
              <a:rPr lang="en-US" smtClean="0"/>
              <a:t>‹#›</a:t>
            </a:fld>
            <a:endParaRPr lang="en-US"/>
          </a:p>
        </p:txBody>
      </p:sp>
    </p:spTree>
    <p:extLst>
      <p:ext uri="{BB962C8B-B14F-4D97-AF65-F5344CB8AC3E}">
        <p14:creationId xmlns:p14="http://schemas.microsoft.com/office/powerpoint/2010/main" val="40891160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41AB8-3947-4AA1-B78E-B5B3C440C231}"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513DC-8714-456F-8959-A3106B3B26E6}" type="slidenum">
              <a:rPr lang="en-US" smtClean="0"/>
              <a:t>‹#›</a:t>
            </a:fld>
            <a:endParaRPr lang="en-US"/>
          </a:p>
        </p:txBody>
      </p:sp>
    </p:spTree>
    <p:extLst>
      <p:ext uri="{BB962C8B-B14F-4D97-AF65-F5344CB8AC3E}">
        <p14:creationId xmlns:p14="http://schemas.microsoft.com/office/powerpoint/2010/main" val="31205748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41AB8-3947-4AA1-B78E-B5B3C440C231}"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513DC-8714-456F-8959-A3106B3B26E6}" type="slidenum">
              <a:rPr lang="en-US" smtClean="0"/>
              <a:t>‹#›</a:t>
            </a:fld>
            <a:endParaRPr lang="en-US"/>
          </a:p>
        </p:txBody>
      </p:sp>
    </p:spTree>
    <p:extLst>
      <p:ext uri="{BB962C8B-B14F-4D97-AF65-F5344CB8AC3E}">
        <p14:creationId xmlns:p14="http://schemas.microsoft.com/office/powerpoint/2010/main" val="18140741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341AB8-3947-4AA1-B78E-B5B3C440C231}"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513DC-8714-456F-8959-A3106B3B26E6}" type="slidenum">
              <a:rPr lang="en-US" smtClean="0"/>
              <a:t>‹#›</a:t>
            </a:fld>
            <a:endParaRPr lang="en-US"/>
          </a:p>
        </p:txBody>
      </p:sp>
    </p:spTree>
    <p:extLst>
      <p:ext uri="{BB962C8B-B14F-4D97-AF65-F5344CB8AC3E}">
        <p14:creationId xmlns:p14="http://schemas.microsoft.com/office/powerpoint/2010/main" val="30891638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341AB8-3947-4AA1-B78E-B5B3C440C231}" type="datetimeFigureOut">
              <a:rPr lang="en-US" smtClean="0"/>
              <a:t>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2513DC-8714-456F-8959-A3106B3B26E6}" type="slidenum">
              <a:rPr lang="en-US" smtClean="0"/>
              <a:t>‹#›</a:t>
            </a:fld>
            <a:endParaRPr lang="en-US"/>
          </a:p>
        </p:txBody>
      </p:sp>
    </p:spTree>
    <p:extLst>
      <p:ext uri="{BB962C8B-B14F-4D97-AF65-F5344CB8AC3E}">
        <p14:creationId xmlns:p14="http://schemas.microsoft.com/office/powerpoint/2010/main" val="41089707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341AB8-3947-4AA1-B78E-B5B3C440C231}" type="datetimeFigureOut">
              <a:rPr lang="en-US" smtClean="0"/>
              <a:t>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513DC-8714-456F-8959-A3106B3B26E6}" type="slidenum">
              <a:rPr lang="en-US" smtClean="0"/>
              <a:t>‹#›</a:t>
            </a:fld>
            <a:endParaRPr lang="en-US"/>
          </a:p>
        </p:txBody>
      </p:sp>
    </p:spTree>
    <p:extLst>
      <p:ext uri="{BB962C8B-B14F-4D97-AF65-F5344CB8AC3E}">
        <p14:creationId xmlns:p14="http://schemas.microsoft.com/office/powerpoint/2010/main" val="25100732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41AB8-3947-4AA1-B78E-B5B3C440C231}" type="datetimeFigureOut">
              <a:rPr lang="en-US" smtClean="0"/>
              <a:t>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2513DC-8714-456F-8959-A3106B3B26E6}" type="slidenum">
              <a:rPr lang="en-US" smtClean="0"/>
              <a:t>‹#›</a:t>
            </a:fld>
            <a:endParaRPr lang="en-US"/>
          </a:p>
        </p:txBody>
      </p:sp>
    </p:spTree>
    <p:extLst>
      <p:ext uri="{BB962C8B-B14F-4D97-AF65-F5344CB8AC3E}">
        <p14:creationId xmlns:p14="http://schemas.microsoft.com/office/powerpoint/2010/main" val="1261257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41AB8-3947-4AA1-B78E-B5B3C440C231}"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513DC-8714-456F-8959-A3106B3B26E6}" type="slidenum">
              <a:rPr lang="en-US" smtClean="0"/>
              <a:t>‹#›</a:t>
            </a:fld>
            <a:endParaRPr lang="en-US"/>
          </a:p>
        </p:txBody>
      </p:sp>
    </p:spTree>
    <p:extLst>
      <p:ext uri="{BB962C8B-B14F-4D97-AF65-F5344CB8AC3E}">
        <p14:creationId xmlns:p14="http://schemas.microsoft.com/office/powerpoint/2010/main" val="40660559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41AB8-3947-4AA1-B78E-B5B3C440C231}"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513DC-8714-456F-8959-A3106B3B26E6}" type="slidenum">
              <a:rPr lang="en-US" smtClean="0"/>
              <a:t>‹#›</a:t>
            </a:fld>
            <a:endParaRPr lang="en-US"/>
          </a:p>
        </p:txBody>
      </p:sp>
    </p:spTree>
    <p:extLst>
      <p:ext uri="{BB962C8B-B14F-4D97-AF65-F5344CB8AC3E}">
        <p14:creationId xmlns:p14="http://schemas.microsoft.com/office/powerpoint/2010/main" val="16485855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41AB8-3947-4AA1-B78E-B5B3C440C231}" type="datetimeFigureOut">
              <a:rPr lang="en-US" smtClean="0"/>
              <a:t>2/20/2015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513DC-8714-456F-8959-A3106B3B26E6}" type="slidenum">
              <a:rPr lang="en-US" smtClean="0"/>
              <a:t>‹#›</a:t>
            </a:fld>
            <a:endParaRPr lang="en-US"/>
          </a:p>
        </p:txBody>
      </p:sp>
    </p:spTree>
    <p:extLst>
      <p:ext uri="{BB962C8B-B14F-4D97-AF65-F5344CB8AC3E}">
        <p14:creationId xmlns:p14="http://schemas.microsoft.com/office/powerpoint/2010/main" val="2166690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427" y="404759"/>
            <a:ext cx="9301655" cy="6262241"/>
          </a:xfrm>
          <a:prstGeom prst="rect">
            <a:avLst/>
          </a:prstGeom>
        </p:spPr>
      </p:pic>
    </p:spTree>
    <p:extLst>
      <p:ext uri="{BB962C8B-B14F-4D97-AF65-F5344CB8AC3E}">
        <p14:creationId xmlns:p14="http://schemas.microsoft.com/office/powerpoint/2010/main" val="11006179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06394012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531" y="2081048"/>
            <a:ext cx="8255159" cy="4284936"/>
          </a:xfrm>
          <a:prstGeom prst="rect">
            <a:avLst/>
          </a:prstGeom>
        </p:spPr>
      </p:pic>
    </p:spTree>
    <p:extLst>
      <p:ext uri="{BB962C8B-B14F-4D97-AF65-F5344CB8AC3E}">
        <p14:creationId xmlns:p14="http://schemas.microsoft.com/office/powerpoint/2010/main" val="13302518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659" y="1347470"/>
            <a:ext cx="9800546" cy="3083921"/>
          </a:xfrm>
          <a:prstGeom prst="rect">
            <a:avLst/>
          </a:prstGeom>
        </p:spPr>
        <p:txBody>
          <a:bodyPr wrap="square">
            <a:spAutoFit/>
          </a:bodyPr>
          <a:lstStyle/>
          <a:p>
            <a:pPr marL="571500" indent="-571500">
              <a:lnSpc>
                <a:spcPct val="200000"/>
              </a:lnSpc>
              <a:buFont typeface="Wingdings" panose="05000000000000000000" pitchFamily="2" charset="2"/>
              <a:buChar char="v"/>
              <a:defRPr/>
            </a:pPr>
            <a:r>
              <a:rPr lang="en-US" sz="2000" dirty="0"/>
              <a:t>W</a:t>
            </a:r>
            <a:r>
              <a:rPr lang="en-US" sz="2000" dirty="0" smtClean="0"/>
              <a:t>elcome </a:t>
            </a:r>
            <a:r>
              <a:rPr lang="en-US" sz="2000" dirty="0"/>
              <a:t>students, </a:t>
            </a:r>
            <a:endParaRPr lang="en-US" sz="2000" dirty="0" smtClean="0"/>
          </a:p>
          <a:p>
            <a:pPr marL="571500" indent="-571500">
              <a:lnSpc>
                <a:spcPct val="200000"/>
              </a:lnSpc>
              <a:buFont typeface="Wingdings" panose="05000000000000000000" pitchFamily="2" charset="2"/>
              <a:buChar char="v"/>
              <a:defRPr/>
            </a:pPr>
            <a:r>
              <a:rPr lang="en-US" sz="2000" dirty="0"/>
              <a:t>I</a:t>
            </a:r>
            <a:r>
              <a:rPr lang="en-US" sz="2000" dirty="0" smtClean="0"/>
              <a:t>ntroduce </a:t>
            </a:r>
            <a:r>
              <a:rPr lang="en-US" sz="2000" dirty="0"/>
              <a:t>upcoming topics</a:t>
            </a:r>
            <a:r>
              <a:rPr lang="en-US" sz="2000" dirty="0" smtClean="0"/>
              <a:t>,</a:t>
            </a:r>
          </a:p>
          <a:p>
            <a:pPr marL="571500" indent="-571500">
              <a:lnSpc>
                <a:spcPct val="200000"/>
              </a:lnSpc>
              <a:buFont typeface="Wingdings" panose="05000000000000000000" pitchFamily="2" charset="2"/>
              <a:buChar char="v"/>
              <a:defRPr/>
            </a:pPr>
            <a:r>
              <a:rPr lang="en-US" sz="2000" dirty="0"/>
              <a:t>C</a:t>
            </a:r>
            <a:r>
              <a:rPr lang="en-US" sz="2000" dirty="0" smtClean="0"/>
              <a:t>heck </a:t>
            </a:r>
            <a:r>
              <a:rPr lang="en-US" sz="2000" dirty="0"/>
              <a:t>on the welfare of a student who did not show up for </a:t>
            </a:r>
            <a:r>
              <a:rPr lang="en-US" sz="2000" dirty="0" smtClean="0"/>
              <a:t>class,</a:t>
            </a:r>
          </a:p>
          <a:p>
            <a:pPr marL="571500" indent="-571500">
              <a:lnSpc>
                <a:spcPct val="200000"/>
              </a:lnSpc>
              <a:buFont typeface="Wingdings" panose="05000000000000000000" pitchFamily="2" charset="2"/>
              <a:buChar char="v"/>
              <a:defRPr/>
            </a:pPr>
            <a:r>
              <a:rPr lang="en-US" sz="2000" dirty="0"/>
              <a:t>T</a:t>
            </a:r>
            <a:r>
              <a:rPr lang="en-US" sz="2000" dirty="0" smtClean="0"/>
              <a:t>o </a:t>
            </a:r>
            <a:r>
              <a:rPr lang="en-US" sz="2000" dirty="0"/>
              <a:t>follow up with a student who may have seemed to struggle with the concept of the week (or struggling in general)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060" y="160381"/>
            <a:ext cx="3022600" cy="3022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93" y="4471669"/>
            <a:ext cx="2293621" cy="2293621"/>
          </a:xfrm>
          <a:prstGeom prst="rect">
            <a:avLst/>
          </a:prstGeom>
        </p:spPr>
      </p:pic>
    </p:spTree>
    <p:extLst>
      <p:ext uri="{BB962C8B-B14F-4D97-AF65-F5344CB8AC3E}">
        <p14:creationId xmlns:p14="http://schemas.microsoft.com/office/powerpoint/2010/main" val="37834276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118" y="577805"/>
            <a:ext cx="5175031" cy="5433783"/>
          </a:xfrm>
          <a:prstGeom prst="rect">
            <a:avLst/>
          </a:prstGeom>
        </p:spPr>
      </p:pic>
    </p:spTree>
    <p:extLst>
      <p:ext uri="{BB962C8B-B14F-4D97-AF65-F5344CB8AC3E}">
        <p14:creationId xmlns:p14="http://schemas.microsoft.com/office/powerpoint/2010/main" val="8792957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8738" y="1324249"/>
            <a:ext cx="6589986" cy="5078313"/>
          </a:xfrm>
          <a:prstGeom prst="rect">
            <a:avLst/>
          </a:prstGeom>
        </p:spPr>
        <p:txBody>
          <a:bodyPr wrap="square">
            <a:spAutoFit/>
          </a:bodyPr>
          <a:lstStyle/>
          <a:p>
            <a:pPr marL="342900" indent="-342900">
              <a:lnSpc>
                <a:spcPct val="150000"/>
              </a:lnSpc>
              <a:buFont typeface="Wingdings" panose="05000000000000000000" pitchFamily="2" charset="2"/>
              <a:buChar char="v"/>
            </a:pPr>
            <a:r>
              <a:rPr lang="en-US" sz="2400" dirty="0"/>
              <a:t>Treat Each Other with Respect</a:t>
            </a:r>
          </a:p>
          <a:p>
            <a:pPr marL="342900" indent="-342900">
              <a:lnSpc>
                <a:spcPct val="150000"/>
              </a:lnSpc>
              <a:buFont typeface="Wingdings" panose="05000000000000000000" pitchFamily="2" charset="2"/>
              <a:buChar char="v"/>
            </a:pPr>
            <a:r>
              <a:rPr lang="en-US" sz="2400" dirty="0"/>
              <a:t>Everyone has Their Own Truth</a:t>
            </a:r>
          </a:p>
          <a:p>
            <a:pPr marL="342900" indent="-342900">
              <a:lnSpc>
                <a:spcPct val="150000"/>
              </a:lnSpc>
              <a:buFont typeface="Wingdings" panose="05000000000000000000" pitchFamily="2" charset="2"/>
              <a:buChar char="v"/>
            </a:pPr>
            <a:r>
              <a:rPr lang="en-US" sz="2400" dirty="0"/>
              <a:t>Listen without Agenda</a:t>
            </a:r>
          </a:p>
          <a:p>
            <a:pPr marL="342900" indent="-342900">
              <a:lnSpc>
                <a:spcPct val="150000"/>
              </a:lnSpc>
              <a:buFont typeface="Wingdings" panose="05000000000000000000" pitchFamily="2" charset="2"/>
              <a:buChar char="v"/>
            </a:pPr>
            <a:r>
              <a:rPr lang="en-US" sz="2400" dirty="0"/>
              <a:t>Be Polite, Courteous, and Thoughtful</a:t>
            </a:r>
          </a:p>
          <a:p>
            <a:pPr marL="342900" indent="-342900">
              <a:lnSpc>
                <a:spcPct val="150000"/>
              </a:lnSpc>
              <a:buFont typeface="Wingdings" panose="05000000000000000000" pitchFamily="2" charset="2"/>
              <a:buChar char="v"/>
            </a:pPr>
            <a:r>
              <a:rPr lang="en-US" sz="2400" dirty="0"/>
              <a:t>Refrain from Interruptions</a:t>
            </a:r>
          </a:p>
          <a:p>
            <a:pPr marL="342900" indent="-342900">
              <a:lnSpc>
                <a:spcPct val="150000"/>
              </a:lnSpc>
              <a:buFont typeface="Wingdings" panose="05000000000000000000" pitchFamily="2" charset="2"/>
              <a:buChar char="v"/>
            </a:pPr>
            <a:r>
              <a:rPr lang="en-US" sz="2400" dirty="0"/>
              <a:t>Affirm Other Speakers</a:t>
            </a:r>
          </a:p>
          <a:p>
            <a:pPr marL="342900" indent="-342900">
              <a:lnSpc>
                <a:spcPct val="150000"/>
              </a:lnSpc>
              <a:buFont typeface="Wingdings" panose="05000000000000000000" pitchFamily="2" charset="2"/>
              <a:buChar char="v"/>
            </a:pPr>
            <a:r>
              <a:rPr lang="en-US" sz="2400" dirty="0"/>
              <a:t>Do Not Voice Disagreement or Use Violent Word</a:t>
            </a:r>
          </a:p>
          <a:p>
            <a:pPr marL="342900" indent="-342900">
              <a:lnSpc>
                <a:spcPct val="150000"/>
              </a:lnSpc>
              <a:buFont typeface="Wingdings" panose="05000000000000000000" pitchFamily="2" charset="2"/>
              <a:buChar char="v"/>
            </a:pPr>
            <a:r>
              <a:rPr lang="en-US" sz="2400" dirty="0"/>
              <a:t>Respect Privacy – what is said here, stays here</a:t>
            </a:r>
          </a:p>
          <a:p>
            <a:pPr marL="342900" indent="-342900">
              <a:lnSpc>
                <a:spcPct val="150000"/>
              </a:lnSpc>
              <a:buFont typeface="Wingdings" panose="05000000000000000000" pitchFamily="2" charset="2"/>
              <a:buChar char="v"/>
            </a:pPr>
            <a:r>
              <a:rPr lang="en-US" sz="2400" dirty="0"/>
              <a:t>Be Supportive of Each Other</a:t>
            </a:r>
          </a:p>
        </p:txBody>
      </p:sp>
      <p:sp>
        <p:nvSpPr>
          <p:cNvPr id="4" name="TextBox 3"/>
          <p:cNvSpPr txBox="1"/>
          <p:nvPr/>
        </p:nvSpPr>
        <p:spPr>
          <a:xfrm>
            <a:off x="457200" y="409904"/>
            <a:ext cx="11493062" cy="646331"/>
          </a:xfrm>
          <a:prstGeom prst="rect">
            <a:avLst/>
          </a:prstGeom>
          <a:noFill/>
        </p:spPr>
        <p:txBody>
          <a:bodyPr wrap="square" rtlCol="0">
            <a:spAutoFit/>
          </a:bodyPr>
          <a:lstStyle/>
          <a:p>
            <a:r>
              <a:rPr lang="en-US" sz="3600" dirty="0" smtClean="0">
                <a:ln w="0"/>
                <a:solidFill>
                  <a:srgbClr val="0070C0"/>
                </a:solidFill>
                <a:effectLst>
                  <a:outerShdw blurRad="38100" dist="19050" dir="2700000" algn="tl" rotWithShape="0">
                    <a:schemeClr val="dk1">
                      <a:alpha val="40000"/>
                    </a:schemeClr>
                  </a:outerShdw>
                </a:effectLst>
              </a:rPr>
              <a:t>…how we talk to, behave towards and deal with each other</a:t>
            </a:r>
            <a:endParaRPr lang="en-US" sz="36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1493218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97089">
            <a:off x="1244830" y="794148"/>
            <a:ext cx="5045611" cy="35506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724" y="762617"/>
            <a:ext cx="5837839" cy="5837839"/>
          </a:xfrm>
          <a:prstGeom prst="rect">
            <a:avLst/>
          </a:prstGeom>
        </p:spPr>
      </p:pic>
    </p:spTree>
    <p:extLst>
      <p:ext uri="{BB962C8B-B14F-4D97-AF65-F5344CB8AC3E}">
        <p14:creationId xmlns:p14="http://schemas.microsoft.com/office/powerpoint/2010/main" val="37565326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91527"/>
          </a:xfrm>
          <a:prstGeom prst="rect">
            <a:avLst/>
          </a:prstGeom>
        </p:spPr>
      </p:pic>
    </p:spTree>
    <p:extLst>
      <p:ext uri="{BB962C8B-B14F-4D97-AF65-F5344CB8AC3E}">
        <p14:creationId xmlns:p14="http://schemas.microsoft.com/office/powerpoint/2010/main" val="2892958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1047" y="249516"/>
            <a:ext cx="8434552" cy="6329288"/>
          </a:xfrm>
          <a:prstGeom prst="rect">
            <a:avLst/>
          </a:prstGeom>
          <a:ln>
            <a:noFill/>
          </a:ln>
          <a:effectLst>
            <a:softEdge rad="112500"/>
          </a:effectLst>
        </p:spPr>
      </p:pic>
    </p:spTree>
    <p:extLst>
      <p:ext uri="{BB962C8B-B14F-4D97-AF65-F5344CB8AC3E}">
        <p14:creationId xmlns:p14="http://schemas.microsoft.com/office/powerpoint/2010/main" val="39387779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649" y="80813"/>
            <a:ext cx="9900744" cy="6682591"/>
          </a:xfrm>
          <a:prstGeom prst="rect">
            <a:avLst/>
          </a:prstGeom>
        </p:spPr>
      </p:pic>
    </p:spTree>
    <p:extLst>
      <p:ext uri="{BB962C8B-B14F-4D97-AF65-F5344CB8AC3E}">
        <p14:creationId xmlns:p14="http://schemas.microsoft.com/office/powerpoint/2010/main" val="22327683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05296" y="4997669"/>
            <a:ext cx="5097518" cy="1569660"/>
          </a:xfrm>
          <a:prstGeom prst="rect">
            <a:avLst/>
          </a:prstGeom>
          <a:noFill/>
        </p:spPr>
        <p:txBody>
          <a:bodyPr wrap="square" lIns="91440" tIns="45720" rIns="91440" bIns="45720">
            <a:spAutoFit/>
          </a:bodyPr>
          <a:lstStyle/>
          <a:p>
            <a:pPr algn="ctr"/>
            <a:r>
              <a:rPr lang="en-US" sz="96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BREATHE</a:t>
            </a:r>
            <a:endParaRPr lang="en-US"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684579" cy="6851693"/>
          </a:xfrm>
          <a:prstGeom prst="rect">
            <a:avLst/>
          </a:prstGeom>
        </p:spPr>
      </p:pic>
    </p:spTree>
    <p:extLst>
      <p:ext uri="{BB962C8B-B14F-4D97-AF65-F5344CB8AC3E}">
        <p14:creationId xmlns:p14="http://schemas.microsoft.com/office/powerpoint/2010/main" val="215246368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090" y="70340"/>
            <a:ext cx="6754372" cy="6734907"/>
          </a:xfrm>
          <a:prstGeom prst="rect">
            <a:avLst/>
          </a:prstGeom>
        </p:spPr>
      </p:pic>
    </p:spTree>
    <p:extLst>
      <p:ext uri="{BB962C8B-B14F-4D97-AF65-F5344CB8AC3E}">
        <p14:creationId xmlns:p14="http://schemas.microsoft.com/office/powerpoint/2010/main" val="35640727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17" y="677917"/>
            <a:ext cx="11586533" cy="5549462"/>
          </a:xfrm>
          <a:prstGeom prst="rect">
            <a:avLst/>
          </a:prstGeom>
        </p:spPr>
      </p:pic>
    </p:spTree>
    <p:extLst>
      <p:ext uri="{BB962C8B-B14F-4D97-AF65-F5344CB8AC3E}">
        <p14:creationId xmlns:p14="http://schemas.microsoft.com/office/powerpoint/2010/main" val="19919201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5" y="1318846"/>
            <a:ext cx="12121933" cy="3909322"/>
          </a:xfrm>
          <a:prstGeom prst="rect">
            <a:avLst/>
          </a:prstGeom>
        </p:spPr>
      </p:pic>
    </p:spTree>
    <p:extLst>
      <p:ext uri="{BB962C8B-B14F-4D97-AF65-F5344CB8AC3E}">
        <p14:creationId xmlns:p14="http://schemas.microsoft.com/office/powerpoint/2010/main" val="54215637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
            <a:ext cx="12354560" cy="6894576"/>
          </a:xfrm>
          <a:prstGeom prst="rect">
            <a:avLst/>
          </a:prstGeom>
        </p:spPr>
      </p:pic>
    </p:spTree>
    <p:extLst>
      <p:ext uri="{BB962C8B-B14F-4D97-AF65-F5344CB8AC3E}">
        <p14:creationId xmlns:p14="http://schemas.microsoft.com/office/powerpoint/2010/main" val="1645392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158" y="0"/>
            <a:ext cx="9023684" cy="6858000"/>
          </a:xfrm>
          <a:prstGeom prst="rect">
            <a:avLst/>
          </a:prstGeom>
        </p:spPr>
      </p:pic>
    </p:spTree>
    <p:extLst>
      <p:ext uri="{BB962C8B-B14F-4D97-AF65-F5344CB8AC3E}">
        <p14:creationId xmlns:p14="http://schemas.microsoft.com/office/powerpoint/2010/main" val="37777705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33" y="2175717"/>
            <a:ext cx="5266604" cy="403056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861" y="69849"/>
            <a:ext cx="5600539" cy="4121151"/>
          </a:xfrm>
          <a:prstGeom prst="rect">
            <a:avLst/>
          </a:prstGeom>
        </p:spPr>
      </p:pic>
    </p:spTree>
    <p:extLst>
      <p:ext uri="{BB962C8B-B14F-4D97-AF65-F5344CB8AC3E}">
        <p14:creationId xmlns:p14="http://schemas.microsoft.com/office/powerpoint/2010/main" val="22846987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573" y="0"/>
            <a:ext cx="6958853" cy="6858000"/>
          </a:xfrm>
          <a:prstGeom prst="rect">
            <a:avLst/>
          </a:prstGeom>
        </p:spPr>
      </p:pic>
    </p:spTree>
    <p:extLst>
      <p:ext uri="{BB962C8B-B14F-4D97-AF65-F5344CB8AC3E}">
        <p14:creationId xmlns:p14="http://schemas.microsoft.com/office/powerpoint/2010/main" val="28095435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508001"/>
            <a:ext cx="10845800" cy="1692771"/>
          </a:xfrm>
          <a:prstGeom prst="rect">
            <a:avLst/>
          </a:prstGeom>
        </p:spPr>
        <p:txBody>
          <a:bodyPr wrap="square">
            <a:spAutoFit/>
          </a:bodyPr>
          <a:lstStyle/>
          <a:p>
            <a:r>
              <a:rPr lang="en-US" sz="3200" dirty="0" smtClean="0"/>
              <a:t>RELATIONSHIP</a:t>
            </a:r>
          </a:p>
          <a:p>
            <a:r>
              <a:rPr lang="en-US" i="1" dirty="0" smtClean="0"/>
              <a:t>noun, (</a:t>
            </a:r>
            <a:r>
              <a:rPr lang="en-US" dirty="0" smtClean="0"/>
              <a:t>re-la-</a:t>
            </a:r>
            <a:r>
              <a:rPr lang="en-US" dirty="0" err="1" smtClean="0"/>
              <a:t>tion</a:t>
            </a:r>
            <a:r>
              <a:rPr lang="en-US" dirty="0" smtClean="0"/>
              <a:t>-ship</a:t>
            </a:r>
            <a:r>
              <a:rPr lang="en-US" i="1" dirty="0" smtClean="0"/>
              <a:t>), \-</a:t>
            </a:r>
            <a:r>
              <a:rPr lang="en-US" i="1" dirty="0" err="1" smtClean="0"/>
              <a:t>shen</a:t>
            </a:r>
            <a:r>
              <a:rPr lang="en-US" i="1" dirty="0" smtClean="0"/>
              <a:t>-ship\ </a:t>
            </a:r>
            <a:r>
              <a:rPr lang="en-US" dirty="0" smtClean="0"/>
              <a:t>:</a:t>
            </a:r>
          </a:p>
          <a:p>
            <a:endParaRPr lang="en-US" dirty="0" smtClean="0"/>
          </a:p>
          <a:p>
            <a:r>
              <a:rPr lang="en-US" dirty="0" smtClean="0"/>
              <a:t> </a:t>
            </a:r>
            <a:r>
              <a:rPr lang="en-US" dirty="0"/>
              <a:t>“the way in which two or more people, groups, countries, etc. talk to, behave toward, and deal with each other</a:t>
            </a:r>
            <a:r>
              <a:rPr lang="en-US" dirty="0" smtClean="0"/>
              <a:t>.”</a:t>
            </a:r>
          </a:p>
          <a:p>
            <a:endParaRPr lang="en-US" dirty="0"/>
          </a:p>
        </p:txBody>
      </p:sp>
      <p:sp>
        <p:nvSpPr>
          <p:cNvPr id="3" name="Rectangle 2"/>
          <p:cNvSpPr/>
          <p:nvPr/>
        </p:nvSpPr>
        <p:spPr>
          <a:xfrm>
            <a:off x="8039100" y="6457434"/>
            <a:ext cx="3892861" cy="276999"/>
          </a:xfrm>
          <a:prstGeom prst="rect">
            <a:avLst/>
          </a:prstGeom>
        </p:spPr>
        <p:txBody>
          <a:bodyPr wrap="none">
            <a:spAutoFit/>
          </a:bodyPr>
          <a:lstStyle/>
          <a:p>
            <a:r>
              <a:rPr lang="en-US" sz="1200" dirty="0"/>
              <a:t>http://www.merriam-webster.com/dictionary/relationships</a:t>
            </a:r>
          </a:p>
        </p:txBody>
      </p:sp>
    </p:spTree>
    <p:extLst>
      <p:ext uri="{BB962C8B-B14F-4D97-AF65-F5344CB8AC3E}">
        <p14:creationId xmlns:p14="http://schemas.microsoft.com/office/powerpoint/2010/main" val="17828362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5440" y="172720"/>
            <a:ext cx="6522720" cy="65227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837419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Click="0" advTm="20000">
        <p15:prstTrans prst="fallOver"/>
      </p:transition>
    </mc:Choice>
    <mc:Fallback>
      <p:transition spd="slow" advClick="0" advTm="20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2262</TotalTime>
  <Words>1600</Words>
  <Application>Microsoft Office PowerPoint</Application>
  <PresentationFormat>Custom</PresentationFormat>
  <Paragraphs>72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Ginger L Blackmon</dc:creator>
  <cp:lastModifiedBy>itsdesktop</cp:lastModifiedBy>
  <cp:revision>77</cp:revision>
  <dcterms:created xsi:type="dcterms:W3CDTF">2015-02-10T21:16:27Z</dcterms:created>
  <dcterms:modified xsi:type="dcterms:W3CDTF">2015-02-20T20:09:01Z</dcterms:modified>
</cp:coreProperties>
</file>