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3681" r:id="rId2"/>
  </p:sldMasterIdLst>
  <p:handoutMasterIdLst>
    <p:handoutMasterId r:id="rId11"/>
  </p:handoutMasterIdLst>
  <p:sldIdLst>
    <p:sldId id="256" r:id="rId3"/>
    <p:sldId id="258" r:id="rId4"/>
    <p:sldId id="264" r:id="rId5"/>
    <p:sldId id="265" r:id="rId6"/>
    <p:sldId id="261" r:id="rId7"/>
    <p:sldId id="266" r:id="rId8"/>
    <p:sldId id="260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3D"/>
    <a:srgbClr val="4EA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482DF-E302-4DE5-2919-5E12AFE5D25A}" v="3" dt="2023-09-15T01:24:25.962"/>
    <p1510:client id="{69A5AB0B-1CD9-9359-9691-9289DC06D9AB}" v="256" dt="2023-09-15T00:47:51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26" autoAdjust="0"/>
  </p:normalViewPr>
  <p:slideViewPr>
    <p:cSldViewPr snapToGrid="0" snapToObjects="1">
      <p:cViewPr varScale="1">
        <p:scale>
          <a:sx n="122" d="100"/>
          <a:sy n="122" d="100"/>
        </p:scale>
        <p:origin x="96" y="114"/>
      </p:cViewPr>
      <p:guideLst>
        <p:guide orient="horz" pos="2160"/>
        <p:guide pos="7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33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7B4AB-BB99-5A42-B696-5859070BA52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4C4B3-7EA6-D04C-8B77-2584186DB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0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1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11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04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48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4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71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84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1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8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94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81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5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3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6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8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pt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5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6709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3671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9876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B538-1DDD-064C-9DCC-AF80B1E5BF0D}" type="datetimeFigureOut">
              <a:rPr lang="en-US" smtClean="0"/>
              <a:t>9/19/2023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9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07318160-7599-154C-A819-7F1195988480}" type="datetimeFigureOut">
              <a:rPr lang="en-US" smtClean="0"/>
              <a:pPr/>
              <a:t>9/19/2023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2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80" r:id="rId8"/>
    <p:sldLayoutId id="2147483678" r:id="rId9"/>
    <p:sldLayoutId id="2147483679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 baseline="0">
          <a:solidFill>
            <a:srgbClr val="00583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5CA1-F710-4A5C-A284-CAAC53631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1547-0FCF-42C6-B9DF-B19A3181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9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AA Department of Anthropology &amp; Geography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2" y="5564956"/>
            <a:ext cx="4198212" cy="860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2541" y="6557301"/>
            <a:ext cx="73869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UA is an AA/EO employer and educational institution and prohibits illegal discrimination against any individual: </a:t>
            </a:r>
            <a:r>
              <a:rPr lang="en-US" sz="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www.alaska.edu</a:t>
            </a:r>
            <a:r>
              <a:rPr lang="en-US" sz="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/nondiscrimination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28381" y="2218783"/>
            <a:ext cx="8855886" cy="2900063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Our plan for implementing the new assessment cycle for the BA/BS in Anthropology</a:t>
            </a:r>
          </a:p>
          <a:p>
            <a:pPr algn="l"/>
            <a:r>
              <a:rPr lang="en-US" i="1" dirty="0">
                <a:solidFill>
                  <a:schemeClr val="tx1"/>
                </a:solidFill>
              </a:rPr>
              <a:t>September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8379" y="675670"/>
            <a:ext cx="10871947" cy="14220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583D"/>
                </a:solidFill>
              </a:rPr>
              <a:t>Planning for Program Assessment across an Assessment Cycle: A Program Example</a:t>
            </a:r>
          </a:p>
        </p:txBody>
      </p:sp>
    </p:spTree>
    <p:extLst>
      <p:ext uri="{BB962C8B-B14F-4D97-AF65-F5344CB8AC3E}">
        <p14:creationId xmlns:p14="http://schemas.microsoft.com/office/powerpoint/2010/main" val="51185819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S Program List" descr="Screenshot of the Assessment Plans and Reports site, showing the CAS section with a list of programs (links to their approved plans and submitted reports)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25" y="1365053"/>
            <a:ext cx="9653853" cy="5430292"/>
          </a:xfrm>
          <a:prstGeom prst="rect">
            <a:avLst/>
          </a:prstGeom>
        </p:spPr>
      </p:pic>
      <p:pic>
        <p:nvPicPr>
          <p:cNvPr id="11" name="Anthropology Line (Zoomed In)" descr="Screenshot of the Assessment Plans and Reports site, showing the CAS 7-year schedule, showing the Anthropology line and the reports due each year. This view is zoomed in to only show the Anthropology group.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6" y="2668044"/>
            <a:ext cx="11577001" cy="1372729"/>
          </a:xfrm>
          <a:prstGeom prst="rect">
            <a:avLst/>
          </a:prstGeom>
        </p:spPr>
      </p:pic>
      <p:pic>
        <p:nvPicPr>
          <p:cNvPr id="10" name="Anthropology Plan &amp; Reports" descr="Screenshot of the Assessment Plans and Reports site, showing the CAS 7-year schedule, showing the Anthropology line and the reports due each year.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07" y="1365053"/>
            <a:ext cx="9741469" cy="5479576"/>
          </a:xfrm>
          <a:prstGeom prst="rect">
            <a:avLst/>
          </a:prstGeom>
        </p:spPr>
      </p:pic>
      <p:pic>
        <p:nvPicPr>
          <p:cNvPr id="8" name="CAS 7-Year Schedule" descr="Screenshot of the Assessment Plans and Reports site, showing the CAS 7-year schedule." hidden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707" y="1387929"/>
            <a:ext cx="9724571" cy="5470071"/>
          </a:xfrm>
          <a:prstGeom prst="rect">
            <a:avLst/>
          </a:prstGeom>
        </p:spPr>
      </p:pic>
      <p:pic>
        <p:nvPicPr>
          <p:cNvPr id="6" name="Assessment Plans &amp; Reports Site" descr="Screenshot of the Assessment Plans and Reports site, showing the college buttons closed. The College of Arts and Sciences is at the bottom of the page.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60323" y="1365053"/>
            <a:ext cx="9271353" cy="5215136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00" dirty="0"/>
              <a:t>Finding our Assessment Schedule</a:t>
            </a:r>
          </a:p>
        </p:txBody>
      </p:sp>
    </p:spTree>
    <p:extLst>
      <p:ext uri="{BB962C8B-B14F-4D97-AF65-F5344CB8AC3E}">
        <p14:creationId xmlns:p14="http://schemas.microsoft.com/office/powerpoint/2010/main" val="57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601B62-DAEB-4F08-B80D-6FE776D8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Mapping the Anthropology Outcomes</a:t>
            </a:r>
          </a:p>
        </p:txBody>
      </p:sp>
      <p:grpSp>
        <p:nvGrpSpPr>
          <p:cNvPr id="2" name="Group 1" descr="Diagram of the BA/BS Anthropology program outcomes, mapping how they are introduced, developed, and mastered/applied across the required program coursework. The diagram also reflects the Core Competencies &amp; Gen Ed outcomes."/>
          <p:cNvGrpSpPr/>
          <p:nvPr/>
        </p:nvGrpSpPr>
        <p:grpSpPr>
          <a:xfrm>
            <a:off x="149289" y="231375"/>
            <a:ext cx="11961847" cy="6602700"/>
            <a:chOff x="149289" y="231375"/>
            <a:chExt cx="11961847" cy="6602700"/>
          </a:xfrm>
        </p:grpSpPr>
        <p:grpSp>
          <p:nvGrpSpPr>
            <p:cNvPr id="18" name="Group 17"/>
            <p:cNvGrpSpPr/>
            <p:nvPr/>
          </p:nvGrpSpPr>
          <p:grpSpPr>
            <a:xfrm>
              <a:off x="149290" y="2356967"/>
              <a:ext cx="11961845" cy="4477108"/>
              <a:chOff x="149290" y="2356967"/>
              <a:chExt cx="11961845" cy="447710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49290" y="2356967"/>
                <a:ext cx="11961845" cy="3385786"/>
                <a:chOff x="142476" y="2947982"/>
                <a:chExt cx="11961845" cy="3385786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142476" y="2947982"/>
                  <a:ext cx="11961845" cy="64698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tint val="66000"/>
                        <a:satMod val="160000"/>
                      </a:schemeClr>
                    </a:gs>
                    <a:gs pos="50000">
                      <a:schemeClr val="accent6">
                        <a:tint val="44500"/>
                        <a:satMod val="160000"/>
                      </a:schemeClr>
                    </a:gs>
                    <a:gs pos="100000">
                      <a:schemeClr val="accent6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1. </a:t>
                  </a: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Four-Field Anthropological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Knowledge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Wingdings" panose="05000000000000000000" pitchFamily="2" charset="2"/>
                    </a:rPr>
                    <a:t>❸③⑤⑥⑧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142476" y="3632682"/>
                  <a:ext cx="11961845" cy="64698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tint val="66000"/>
                        <a:satMod val="160000"/>
                      </a:schemeClr>
                    </a:gs>
                    <a:gs pos="50000">
                      <a:schemeClr val="accent6">
                        <a:tint val="44500"/>
                        <a:satMod val="160000"/>
                      </a:schemeClr>
                    </a:gs>
                    <a:gs pos="100000">
                      <a:schemeClr val="accent6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228600" algn="l"/>
                    </a:tabLst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2. </a:t>
                  </a: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Anthropological Knowledge of Alaska</a:t>
                  </a:r>
                  <a:b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and the Circumpolar North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Wingdings" panose="05000000000000000000" pitchFamily="2" charset="2"/>
                    </a:rPr>
                    <a:t>❸❹⑤⑧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142476" y="4317382"/>
                  <a:ext cx="11961845" cy="64698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tint val="66000"/>
                        <a:satMod val="160000"/>
                      </a:schemeClr>
                    </a:gs>
                    <a:gs pos="50000">
                      <a:schemeClr val="accent6">
                        <a:tint val="44500"/>
                        <a:satMod val="160000"/>
                      </a:schemeClr>
                    </a:gs>
                    <a:gs pos="100000">
                      <a:schemeClr val="accent6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3. </a:t>
                  </a: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Awareness of Ethical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Practice in Anthropology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Wingdings" panose="05000000000000000000" pitchFamily="2" charset="2"/>
                    </a:rPr>
                    <a:t>❷❹⑨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142476" y="5010595"/>
                  <a:ext cx="11961845" cy="62996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tint val="66000"/>
                        <a:satMod val="160000"/>
                      </a:schemeClr>
                    </a:gs>
                    <a:gs pos="50000">
                      <a:schemeClr val="accent6">
                        <a:tint val="44500"/>
                        <a:satMod val="160000"/>
                      </a:schemeClr>
                    </a:gs>
                    <a:gs pos="100000">
                      <a:schemeClr val="accent6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4. Anthropological Information Literacy and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Communication Competency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Wingdings" panose="05000000000000000000" pitchFamily="2" charset="2"/>
                    </a:rPr>
                    <a:t>❶❷❹①⑦⑨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142476" y="5686782"/>
                  <a:ext cx="11961845" cy="64698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tint val="66000"/>
                        <a:satMod val="160000"/>
                      </a:schemeClr>
                    </a:gs>
                    <a:gs pos="50000">
                      <a:schemeClr val="accent6">
                        <a:tint val="44500"/>
                        <a:satMod val="160000"/>
                      </a:schemeClr>
                    </a:gs>
                    <a:gs pos="100000">
                      <a:schemeClr val="accent6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5. </a:t>
                  </a: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Methodological Skills in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Anthropology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Wingdings" panose="05000000000000000000" pitchFamily="2" charset="2"/>
                    </a:rPr>
                    <a:t>❷❹②⑤⑥⑨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Rounded Rectangle 16"/>
              <p:cNvSpPr/>
              <p:nvPr/>
            </p:nvSpPr>
            <p:spPr>
              <a:xfrm>
                <a:off x="149290" y="5778467"/>
                <a:ext cx="11961845" cy="1055608"/>
              </a:xfrm>
              <a:prstGeom prst="roundRect">
                <a:avLst/>
              </a:prstGeom>
              <a:solidFill>
                <a:srgbClr val="70AD47">
                  <a:alpha val="50196"/>
                </a:srgb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Foundational and Developed Core Competencies and General Education Student Learning Outcomes in the UAA Anthropology Baccalaureate Programs: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UAA Core Competencies: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❶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Effective Communication;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❷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Creative and Critical Thinking;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❸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Intercultural Fluency; and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❹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Personal, Professional, and Community Responsibility; UAA General Education Student Learning Outcomes: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①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Effective Communication;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②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Analytic Reasoning;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③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Historical Context Understanding;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⑤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Social Context Understanding;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⑥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Scientific Thinking;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⑦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Information Literacy;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⑧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Global and Diverse Perspectives; and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⑨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Integrative and Critical Thinking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9291" y="1997469"/>
              <a:ext cx="11961844" cy="287732"/>
              <a:chOff x="156105" y="2224407"/>
              <a:chExt cx="11961844" cy="28773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56105" y="2224407"/>
                <a:ext cx="11961844" cy="287732"/>
                <a:chOff x="156105" y="2224407"/>
                <a:chExt cx="11961844" cy="287732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156105" y="2224407"/>
                  <a:ext cx="3747964" cy="28773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Program Student Learning Outcomes</a:t>
                  </a: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3904069" y="2224407"/>
                  <a:ext cx="8213880" cy="28773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tint val="66000"/>
                        <a:satMod val="160000"/>
                      </a:schemeClr>
                    </a:gs>
                    <a:gs pos="50000">
                      <a:schemeClr val="accent6">
                        <a:tint val="44500"/>
                        <a:satMod val="160000"/>
                      </a:schemeClr>
                    </a:gs>
                    <a:gs pos="100000">
                      <a:schemeClr val="accent6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Introduced		             Developed		            Mastered/Applied</a:t>
                  </a:r>
                </a:p>
              </p:txBody>
            </p:sp>
          </p:grpSp>
          <p:sp>
            <p:nvSpPr>
              <p:cNvPr id="24" name="Right Arrow 23"/>
              <p:cNvSpPr/>
              <p:nvPr/>
            </p:nvSpPr>
            <p:spPr>
              <a:xfrm>
                <a:off x="5982829" y="2288134"/>
                <a:ext cx="981307" cy="160277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ight Arrow 24"/>
              <p:cNvSpPr/>
              <p:nvPr/>
            </p:nvSpPr>
            <p:spPr>
              <a:xfrm>
                <a:off x="8656504" y="2288133"/>
                <a:ext cx="981307" cy="160277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Rounded Rectangle 31"/>
            <p:cNvSpPr/>
            <p:nvPr/>
          </p:nvSpPr>
          <p:spPr>
            <a:xfrm>
              <a:off x="3798711" y="2364057"/>
              <a:ext cx="180219" cy="3378694"/>
            </a:xfrm>
            <a:prstGeom prst="roundRect">
              <a:avLst/>
            </a:prstGeom>
            <a:solidFill>
              <a:srgbClr val="70AD47">
                <a:alpha val="58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Baseline Assessment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816434" y="2364057"/>
              <a:ext cx="189571" cy="3378694"/>
            </a:xfrm>
            <a:prstGeom prst="roundRect">
              <a:avLst/>
            </a:prstGeom>
            <a:solidFill>
              <a:srgbClr val="70AD47">
                <a:alpha val="58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Formative Assessment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9858115" y="2364057"/>
              <a:ext cx="188077" cy="3378694"/>
            </a:xfrm>
            <a:prstGeom prst="roundRect">
              <a:avLst/>
            </a:prstGeom>
            <a:solidFill>
              <a:srgbClr val="70AD47">
                <a:alpha val="58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Formative Assessment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1880579" y="2364057"/>
              <a:ext cx="192024" cy="3368575"/>
            </a:xfrm>
            <a:prstGeom prst="roundRect">
              <a:avLst/>
            </a:prstGeom>
            <a:solidFill>
              <a:srgbClr val="70AD47">
                <a:alpha val="58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Summative Assessment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897255" y="676167"/>
              <a:ext cx="1919180" cy="1235755"/>
            </a:xfrm>
            <a:prstGeom prst="roundRect">
              <a:avLst/>
            </a:prstGeom>
            <a:solidFill>
              <a:srgbClr val="70AD47">
                <a:alpha val="15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200-Level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Core Courses in 4 Subfields and Alaskan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Anthropology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976015" y="690072"/>
              <a:ext cx="1869293" cy="1221850"/>
            </a:xfrm>
            <a:prstGeom prst="roundRect">
              <a:avLst/>
            </a:prstGeom>
            <a:solidFill>
              <a:srgbClr val="70AD47">
                <a:alpha val="35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300-Level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Ethnographic Courses, including 1 Arctic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8004888" y="690072"/>
              <a:ext cx="1853227" cy="1221850"/>
            </a:xfrm>
            <a:prstGeom prst="roundRect">
              <a:avLst/>
            </a:prstGeom>
            <a:solidFill>
              <a:srgbClr val="70AD47">
                <a:alpha val="55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400-Level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Topical-Theoretical, 1 Ethics, and 2 Methods Courses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0017695" y="690072"/>
              <a:ext cx="1862884" cy="1221850"/>
            </a:xfrm>
            <a:prstGeom prst="roundRect">
              <a:avLst/>
            </a:prstGeom>
            <a:solidFill>
              <a:srgbClr val="70AD47">
                <a:alpha val="75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Culminating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Senior-Level Seminar Course with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ePortfolio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Department of Anthropology &amp; Geography Logo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03" y="261002"/>
              <a:ext cx="3454593" cy="708132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149289" y="1138562"/>
              <a:ext cx="3588385" cy="7733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BA/BS in Anthropology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031066" y="2356967"/>
              <a:ext cx="1744383" cy="3385786"/>
            </a:xfrm>
            <a:prstGeom prst="roundRect">
              <a:avLst/>
            </a:prstGeom>
            <a:solidFill>
              <a:schemeClr val="accent6">
                <a:alpha val="1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Build foundation of knowledge in four subfields of anthropology, including theory, ethics, information literacy and communication conventions, methods, and Alaska-specific knowledge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087177" y="2356842"/>
              <a:ext cx="1741266" cy="3385909"/>
            </a:xfrm>
            <a:prstGeom prst="roundRect">
              <a:avLst/>
            </a:prstGeom>
            <a:solidFill>
              <a:srgbClr val="70AD47">
                <a:alpha val="75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Synthesize knowledge of anthropological theory, highlight information literacy and communication skills, and reflect on program outcomes and anthropological education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8075864" y="2364057"/>
              <a:ext cx="1741266" cy="3378695"/>
            </a:xfrm>
            <a:prstGeom prst="roundRect">
              <a:avLst/>
            </a:prstGeom>
            <a:solidFill>
              <a:srgbClr val="70AD47">
                <a:alpha val="55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Strengthen and apply theoretical knowledge, topical and methodological expertise, and anthropological, information literacy, and communication skills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6046990" y="2364058"/>
              <a:ext cx="1757333" cy="3378819"/>
            </a:xfrm>
            <a:prstGeom prst="roundRect">
              <a:avLst/>
            </a:prstGeom>
            <a:solidFill>
              <a:schemeClr val="accent6">
                <a:alpha val="3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Integrate four-field knowledge into holistic and comparative perspectives on theory, ethics, and methods while developing anthropological information literacy and communication skills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612996" y="231375"/>
              <a:ext cx="8498140" cy="37315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Required Program Coursework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7834157" y="2353938"/>
              <a:ext cx="189571" cy="3378694"/>
            </a:xfrm>
            <a:prstGeom prst="roundRect">
              <a:avLst/>
            </a:prstGeom>
            <a:solidFill>
              <a:srgbClr val="70AD47">
                <a:alpha val="58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Formative Assessment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976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 and BS in Anthropology Learning Outcomes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57349"/>
          <a:ext cx="10972800" cy="4991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429">
                  <a:extLst>
                    <a:ext uri="{9D8B030D-6E8A-4147-A177-3AD203B41FA5}">
                      <a16:colId xmlns:a16="http://schemas.microsoft.com/office/drawing/2014/main" val="3794718048"/>
                    </a:ext>
                  </a:extLst>
                </a:gridCol>
                <a:gridCol w="9013371">
                  <a:extLst>
                    <a:ext uri="{9D8B030D-6E8A-4147-A177-3AD203B41FA5}">
                      <a16:colId xmlns:a16="http://schemas.microsoft.com/office/drawing/2014/main" val="554496657"/>
                    </a:ext>
                  </a:extLst>
                </a:gridCol>
              </a:tblGrid>
              <a:tr h="714401">
                <a:tc>
                  <a:txBody>
                    <a:bodyPr/>
                    <a:lstStyle/>
                    <a:p>
                      <a:r>
                        <a:rPr lang="en-US" dirty="0"/>
                        <a:t>Outcome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  <a:r>
                        <a:rPr lang="en-US" baseline="0" dirty="0"/>
                        <a:t> Student Learning Outcome (PSLO)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23698"/>
                  </a:ext>
                </a:extLst>
              </a:tr>
              <a:tr h="840644">
                <a:tc>
                  <a:txBody>
                    <a:bodyPr/>
                    <a:lstStyle/>
                    <a:p>
                      <a:r>
                        <a:rPr lang="en-US" dirty="0"/>
                        <a:t>1. Anthropological</a:t>
                      </a:r>
                      <a:r>
                        <a:rPr lang="en-US" baseline="0" dirty="0"/>
                        <a:t> 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 a familiarity with the development of anthropological thought and the contemporary concepts, theories, and application of the four subfields.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67766"/>
                  </a:ext>
                </a:extLst>
              </a:tr>
              <a:tr h="840644">
                <a:tc>
                  <a:txBody>
                    <a:bodyPr/>
                    <a:lstStyle/>
                    <a:p>
                      <a:r>
                        <a:rPr lang="en-US" dirty="0"/>
                        <a:t>2. Alaska-Specific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Anthro</a:t>
                      </a:r>
                      <a:r>
                        <a:rPr lang="en-US" baseline="0" dirty="0"/>
                        <a:t> 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anthropological perspectives to describe the past and present cultural diversity of Alaska and analyze contemporary social topics in the Circumpolar North.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963934"/>
                  </a:ext>
                </a:extLst>
              </a:tr>
              <a:tr h="840644">
                <a:tc>
                  <a:txBody>
                    <a:bodyPr/>
                    <a:lstStyle/>
                    <a:p>
                      <a:r>
                        <a:rPr lang="en-US" dirty="0"/>
                        <a:t>3. Ethical Awareness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ethical principles that guide anthropological practice and ethical issues encountered in anthropological research.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320138"/>
                  </a:ext>
                </a:extLst>
              </a:tr>
              <a:tr h="840644">
                <a:tc>
                  <a:txBody>
                    <a:bodyPr/>
                    <a:lstStyle/>
                    <a:p>
                      <a:r>
                        <a:rPr lang="en-US" dirty="0"/>
                        <a:t>4.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Information</a:t>
                      </a:r>
                      <a:r>
                        <a:rPr lang="en-US" baseline="0" dirty="0"/>
                        <a:t> and Communication Skills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Exhibit proficiency in documenting, evaluating, and communicating anthropological information.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381262"/>
                  </a:ext>
                </a:extLst>
              </a:tr>
              <a:tr h="840644">
                <a:tc>
                  <a:txBody>
                    <a:bodyPr/>
                    <a:lstStyle/>
                    <a:p>
                      <a:r>
                        <a:rPr lang="en-US" dirty="0"/>
                        <a:t>5. </a:t>
                      </a:r>
                      <a:r>
                        <a:rPr lang="en-US" dirty="0" err="1"/>
                        <a:t>Anthro</a:t>
                      </a:r>
                      <a:r>
                        <a:rPr lang="en-US" dirty="0"/>
                        <a:t>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how to apply anthropological methods and techniques to research questions and practical social problems.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41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55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101898"/>
              </p:ext>
            </p:extLst>
          </p:nvPr>
        </p:nvGraphicFramePr>
        <p:xfrm>
          <a:off x="188685" y="2950331"/>
          <a:ext cx="11814628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804">
                  <a:extLst>
                    <a:ext uri="{9D8B030D-6E8A-4147-A177-3AD203B41FA5}">
                      <a16:colId xmlns:a16="http://schemas.microsoft.com/office/drawing/2014/main" val="3288451217"/>
                    </a:ext>
                  </a:extLst>
                </a:gridCol>
                <a:gridCol w="1687804">
                  <a:extLst>
                    <a:ext uri="{9D8B030D-6E8A-4147-A177-3AD203B41FA5}">
                      <a16:colId xmlns:a16="http://schemas.microsoft.com/office/drawing/2014/main" val="1970284653"/>
                    </a:ext>
                  </a:extLst>
                </a:gridCol>
                <a:gridCol w="1687804">
                  <a:extLst>
                    <a:ext uri="{9D8B030D-6E8A-4147-A177-3AD203B41FA5}">
                      <a16:colId xmlns:a16="http://schemas.microsoft.com/office/drawing/2014/main" val="3170387651"/>
                    </a:ext>
                  </a:extLst>
                </a:gridCol>
                <a:gridCol w="1687804">
                  <a:extLst>
                    <a:ext uri="{9D8B030D-6E8A-4147-A177-3AD203B41FA5}">
                      <a16:colId xmlns:a16="http://schemas.microsoft.com/office/drawing/2014/main" val="3464886096"/>
                    </a:ext>
                  </a:extLst>
                </a:gridCol>
                <a:gridCol w="1687804">
                  <a:extLst>
                    <a:ext uri="{9D8B030D-6E8A-4147-A177-3AD203B41FA5}">
                      <a16:colId xmlns:a16="http://schemas.microsoft.com/office/drawing/2014/main" val="1348600200"/>
                    </a:ext>
                  </a:extLst>
                </a:gridCol>
                <a:gridCol w="1687804">
                  <a:extLst>
                    <a:ext uri="{9D8B030D-6E8A-4147-A177-3AD203B41FA5}">
                      <a16:colId xmlns:a16="http://schemas.microsoft.com/office/drawing/2014/main" val="1788072370"/>
                    </a:ext>
                  </a:extLst>
                </a:gridCol>
                <a:gridCol w="1687804">
                  <a:extLst>
                    <a:ext uri="{9D8B030D-6E8A-4147-A177-3AD203B41FA5}">
                      <a16:colId xmlns:a16="http://schemas.microsoft.com/office/drawing/2014/main" val="104428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834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Biennial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Program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Biennial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  <a:r>
                        <a:rPr lang="en-US" sz="1600" baseline="0" dirty="0"/>
                        <a:t> Report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Biennial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6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Review and reflect</a:t>
                      </a:r>
                      <a:r>
                        <a:rPr lang="en-US" baseline="0" dirty="0"/>
                        <a:t> on AY23 assessment and make adjustments as needed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data</a:t>
                      </a:r>
                      <a:r>
                        <a:rPr lang="en-US" baseline="0" dirty="0"/>
                        <a:t> from past cycle of assessment to complete review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</a:t>
                      </a:r>
                      <a:r>
                        <a:rPr lang="en-US" baseline="0" dirty="0"/>
                        <a:t> PSLOs #1 Anthropological Knowledge and #2 Alaska-Specific ANTH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</a:t>
                      </a:r>
                      <a:r>
                        <a:rPr lang="en-US" baseline="0" dirty="0"/>
                        <a:t> and r</a:t>
                      </a:r>
                      <a:r>
                        <a:rPr lang="en-US" dirty="0"/>
                        <a:t>eport on PSLOs</a:t>
                      </a:r>
                      <a:r>
                        <a:rPr lang="en-US" baseline="0" dirty="0"/>
                        <a:t> #1 and #2 and make adjustments as needed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 PSLOs</a:t>
                      </a:r>
                      <a:r>
                        <a:rPr lang="en-US" baseline="0" dirty="0"/>
                        <a:t> #3 Ethical Awareness and #5 ANTH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 and report on PSLOs #3 and #5 and make adjustments as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 PSLO</a:t>
                      </a:r>
                      <a:r>
                        <a:rPr lang="en-US" baseline="0" dirty="0"/>
                        <a:t> #4 Information Literacy and Communication Skills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Submit report by November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Submit program report by March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Submit report by November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Submit report by November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32670"/>
                  </a:ext>
                </a:extLst>
              </a:tr>
            </a:tbl>
          </a:graphicData>
        </a:graphic>
      </p:graphicFrame>
      <p:pic>
        <p:nvPicPr>
          <p:cNvPr id="5" name="Picture 4" descr="Screenshot from the CAS 7-year assessment schedule, showing the programs included in the Anthropology program review and their cyc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8" y="1457475"/>
            <a:ext cx="10527022" cy="1248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7-Year Assessment Based on Schedule on Web</a:t>
            </a:r>
          </a:p>
        </p:txBody>
      </p:sp>
    </p:spTree>
    <p:extLst>
      <p:ext uri="{BB962C8B-B14F-4D97-AF65-F5344CB8AC3E}">
        <p14:creationId xmlns:p14="http://schemas.microsoft.com/office/powerpoint/2010/main" val="414636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Academic Assessment = Improving Student Learning</a:t>
            </a:r>
            <a:endParaRPr lang="en-US" sz="3700" b="0" dirty="0"/>
          </a:p>
        </p:txBody>
      </p:sp>
      <p:pic>
        <p:nvPicPr>
          <p:cNvPr id="1026" name="Picture 2" descr="Academic Assessment Cycle: Plan &amp; Set Goals; Provide Learning Opportunities; Gather &amp; Compile Evidence; Discuss Results: Make Recommendations; Make Program Improvements: Assess Impact; Plan &amp; Set Goal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627" y="1657350"/>
            <a:ext cx="4692745" cy="4525963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11410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 7-Year </a:t>
            </a:r>
            <a:r>
              <a:rPr lang="en-US"/>
              <a:t>Assessment Cycle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708774"/>
              </p:ext>
            </p:extLst>
          </p:nvPr>
        </p:nvGraphicFramePr>
        <p:xfrm>
          <a:off x="76200" y="1583566"/>
          <a:ext cx="12039600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>
                  <a:extLst>
                    <a:ext uri="{9D8B030D-6E8A-4147-A177-3AD203B41FA5}">
                      <a16:colId xmlns:a16="http://schemas.microsoft.com/office/drawing/2014/main" val="455360789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288451217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1970284653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170387651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464886096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134860020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178807237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104428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r>
                        <a:rPr lang="en-US" baseline="0" dirty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r>
                        <a:rPr lang="en-US" baseline="0" dirty="0"/>
                        <a:t>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134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AY25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834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Program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Biennial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  <a:r>
                        <a:rPr lang="en-US" sz="1400" baseline="0" dirty="0"/>
                        <a:t> Report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Biennial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Biennial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Program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6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 data</a:t>
                      </a:r>
                      <a:r>
                        <a:rPr lang="en-US" baseline="0" dirty="0"/>
                        <a:t> from past cycle of assessment to complete review, assess any changes, and set goals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</a:t>
                      </a:r>
                      <a:r>
                        <a:rPr lang="en-US" baseline="0" dirty="0"/>
                        <a:t> PSLOs #1 ANTH Knowledge and #2 Alaska Specific ANTH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</a:t>
                      </a:r>
                      <a:r>
                        <a:rPr lang="en-US" baseline="0" dirty="0"/>
                        <a:t> and r</a:t>
                      </a:r>
                      <a:r>
                        <a:rPr lang="en-US" dirty="0"/>
                        <a:t>eport on PSLOs</a:t>
                      </a:r>
                      <a:r>
                        <a:rPr lang="en-US" baseline="0" dirty="0"/>
                        <a:t> #1 and #2 and make adjustments as needed 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 PSLOs</a:t>
                      </a:r>
                      <a:r>
                        <a:rPr lang="en-US" baseline="0" dirty="0"/>
                        <a:t> #3 Ethics and #5 ANTH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</a:t>
                      </a:r>
                      <a:r>
                        <a:rPr lang="en-US" baseline="0" dirty="0"/>
                        <a:t> and re</a:t>
                      </a:r>
                      <a:r>
                        <a:rPr lang="en-US" dirty="0"/>
                        <a:t>port on PSLOs #3 and #5 and make adjusted</a:t>
                      </a:r>
                      <a:r>
                        <a:rPr lang="en-US" baseline="0" dirty="0"/>
                        <a:t> as needed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 PSLO</a:t>
                      </a:r>
                      <a:r>
                        <a:rPr lang="en-US" baseline="0" dirty="0"/>
                        <a:t> #4 Information Literacy and </a:t>
                      </a:r>
                      <a:r>
                        <a:rPr lang="en-US" sz="1600" baseline="0" dirty="0"/>
                        <a:t>Communication</a:t>
                      </a:r>
                      <a:r>
                        <a:rPr lang="en-US" baseline="0" dirty="0"/>
                        <a:t> Skills</a:t>
                      </a:r>
                    </a:p>
                    <a:p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 and report on PSLO #4 </a:t>
                      </a:r>
                      <a:r>
                        <a:rPr lang="en-US" sz="1800" i="0" baseline="0" dirty="0"/>
                        <a:t>and make adjustments as needed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data</a:t>
                      </a:r>
                      <a:r>
                        <a:rPr lang="en-US" baseline="0" dirty="0"/>
                        <a:t> from past 6-year cycle of assessment to complete review, assess any changes, and set goals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Submit program report by March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Submit report by November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Submit report by November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Submit report by November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Submit program report by March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32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7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dirty="0"/>
              <a:t>Comments? Thoughts?</a:t>
            </a:r>
          </a:p>
        </p:txBody>
      </p:sp>
    </p:spTree>
    <p:extLst>
      <p:ext uri="{BB962C8B-B14F-4D97-AF65-F5344CB8AC3E}">
        <p14:creationId xmlns:p14="http://schemas.microsoft.com/office/powerpoint/2010/main" val="1944396263"/>
      </p:ext>
    </p:extLst>
  </p:cSld>
  <p:clrMapOvr>
    <a:masterClrMapping/>
  </p:clrMapOvr>
</p:sld>
</file>

<file path=ppt/theme/theme1.xml><?xml version="1.0" encoding="utf-8"?>
<a:theme xmlns:a="http://schemas.openxmlformats.org/drawingml/2006/main" name="AmazingStories-powerpoint">
  <a:themeElements>
    <a:clrScheme name="UAA_Brand2">
      <a:dk1>
        <a:srgbClr val="000000"/>
      </a:dk1>
      <a:lt1>
        <a:srgbClr val="FFFFFF"/>
      </a:lt1>
      <a:dk2>
        <a:srgbClr val="00583D"/>
      </a:dk2>
      <a:lt2>
        <a:srgbClr val="CBC7C2"/>
      </a:lt2>
      <a:accent1>
        <a:srgbClr val="2B806C"/>
      </a:accent1>
      <a:accent2>
        <a:srgbClr val="4EA685"/>
      </a:accent2>
      <a:accent3>
        <a:srgbClr val="FFC425"/>
      </a:accent3>
      <a:accent4>
        <a:srgbClr val="FF8300"/>
      </a:accent4>
      <a:accent5>
        <a:srgbClr val="C64727"/>
      </a:accent5>
      <a:accent6>
        <a:srgbClr val="908E86"/>
      </a:accent6>
      <a:hlink>
        <a:srgbClr val="FF8300"/>
      </a:hlink>
      <a:folHlink>
        <a:srgbClr val="908E8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-9 Branded-PowerPoint_Opt2" id="{CE8E7634-83CB-7E42-A6EA-C3F7B2208C9F}" vid="{5F8457D0-F286-7441-9080-F12C8B274A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16-9_Branded_PowerPoint_Opt2</Template>
  <TotalTime>410</TotalTime>
  <Words>812</Words>
  <Application>Microsoft Office PowerPoint</Application>
  <PresentationFormat>Widescreen</PresentationFormat>
  <Paragraphs>123</Paragraphs>
  <Slides>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AmazingStories-powerpoint</vt:lpstr>
      <vt:lpstr>Office Theme</vt:lpstr>
      <vt:lpstr>Planning for Program Assessment across an Assessment Cycle: A Program Example</vt:lpstr>
      <vt:lpstr>Finding our Assessment Schedule</vt:lpstr>
      <vt:lpstr>Mapping the Anthropology Outcomes</vt:lpstr>
      <vt:lpstr>BA and BS in Anthropology Learning Outcomes</vt:lpstr>
      <vt:lpstr>7-Year Assessment Based on Schedule on Web</vt:lpstr>
      <vt:lpstr>Academic Assessment = Improving Student Learning</vt:lpstr>
      <vt:lpstr>Full 7-Year Assessment Cycle</vt:lpstr>
      <vt:lpstr>Questions?</vt:lpstr>
    </vt:vector>
  </TitlesOfParts>
  <Company>Univeristy of Alaska Anchorage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Program Assessment across a Assessment Cycle</dc:title>
  <dc:creator>Kristen Ogilvie</dc:creator>
  <cp:lastModifiedBy>Megan Carlson</cp:lastModifiedBy>
  <cp:revision>54</cp:revision>
  <dcterms:created xsi:type="dcterms:W3CDTF">2023-09-13T23:54:54Z</dcterms:created>
  <dcterms:modified xsi:type="dcterms:W3CDTF">2023-09-20T00:28:53Z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