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76" r:id="rId2"/>
    <p:sldId id="294" r:id="rId3"/>
    <p:sldId id="296" r:id="rId4"/>
    <p:sldId id="310" r:id="rId5"/>
    <p:sldId id="311" r:id="rId6"/>
    <p:sldId id="336" r:id="rId7"/>
    <p:sldId id="339" r:id="rId8"/>
    <p:sldId id="338" r:id="rId9"/>
    <p:sldId id="320"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7D56"/>
    <a:srgbClr val="A05810"/>
    <a:srgbClr val="1F0DA3"/>
    <a:srgbClr val="2897B9"/>
    <a:srgbClr val="D1DFCE"/>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72" autoAdjust="0"/>
    <p:restoredTop sz="96437" autoAdjust="0"/>
  </p:normalViewPr>
  <p:slideViewPr>
    <p:cSldViewPr snapToGrid="0">
      <p:cViewPr varScale="1">
        <p:scale>
          <a:sx n="67" d="100"/>
          <a:sy n="67" d="100"/>
        </p:scale>
        <p:origin x="728" y="4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2" d="100"/>
          <a:sy n="62" d="100"/>
        </p:scale>
        <p:origin x="-2856" y="-96"/>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2"/>
            <a:ext cx="3038475" cy="466726"/>
          </a:xfrm>
          <a:prstGeom prst="rect">
            <a:avLst/>
          </a:prstGeom>
        </p:spPr>
        <p:txBody>
          <a:bodyPr vert="horz" lIns="90689" tIns="45343" rIns="90689" bIns="45343" rtlCol="0"/>
          <a:lstStyle>
            <a:lvl1pPr algn="l">
              <a:defRPr sz="1200"/>
            </a:lvl1pPr>
          </a:lstStyle>
          <a:p>
            <a:endParaRPr lang="en-US" dirty="0"/>
          </a:p>
        </p:txBody>
      </p:sp>
      <p:sp>
        <p:nvSpPr>
          <p:cNvPr id="3" name="Date Placeholder 2"/>
          <p:cNvSpPr>
            <a:spLocks noGrp="1"/>
          </p:cNvSpPr>
          <p:nvPr>
            <p:ph type="dt" sz="quarter" idx="1"/>
          </p:nvPr>
        </p:nvSpPr>
        <p:spPr>
          <a:xfrm>
            <a:off x="3970340" y="2"/>
            <a:ext cx="3038475" cy="466726"/>
          </a:xfrm>
          <a:prstGeom prst="rect">
            <a:avLst/>
          </a:prstGeom>
        </p:spPr>
        <p:txBody>
          <a:bodyPr vert="horz" lIns="90689" tIns="45343" rIns="90689" bIns="45343" rtlCol="0"/>
          <a:lstStyle>
            <a:lvl1pPr algn="r">
              <a:defRPr sz="1200"/>
            </a:lvl1pPr>
          </a:lstStyle>
          <a:p>
            <a:fld id="{955C0893-7C2E-4415-8CC0-B3CA68AFE3BE}" type="datetimeFigureOut">
              <a:rPr lang="en-US" smtClean="0"/>
              <a:t>2/7/2020</a:t>
            </a:fld>
            <a:endParaRPr lang="en-US" dirty="0"/>
          </a:p>
        </p:txBody>
      </p:sp>
      <p:sp>
        <p:nvSpPr>
          <p:cNvPr id="4" name="Footer Placeholder 3"/>
          <p:cNvSpPr>
            <a:spLocks noGrp="1"/>
          </p:cNvSpPr>
          <p:nvPr>
            <p:ph type="ftr" sz="quarter" idx="2"/>
          </p:nvPr>
        </p:nvSpPr>
        <p:spPr>
          <a:xfrm>
            <a:off x="4" y="8829676"/>
            <a:ext cx="3038475" cy="466726"/>
          </a:xfrm>
          <a:prstGeom prst="rect">
            <a:avLst/>
          </a:prstGeom>
        </p:spPr>
        <p:txBody>
          <a:bodyPr vert="horz" lIns="90689" tIns="45343" rIns="90689" bIns="4534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0" y="8829676"/>
            <a:ext cx="3038475" cy="466726"/>
          </a:xfrm>
          <a:prstGeom prst="rect">
            <a:avLst/>
          </a:prstGeom>
        </p:spPr>
        <p:txBody>
          <a:bodyPr vert="horz" lIns="90689" tIns="45343" rIns="90689" bIns="45343" rtlCol="0" anchor="b"/>
          <a:lstStyle>
            <a:lvl1pPr algn="r">
              <a:defRPr sz="1200"/>
            </a:lvl1pPr>
          </a:lstStyle>
          <a:p>
            <a:fld id="{DD001079-22AF-48AC-8145-F4AEF953B928}" type="slidenum">
              <a:rPr lang="en-US" smtClean="0"/>
              <a:t>‹#›</a:t>
            </a:fld>
            <a:endParaRPr lang="en-US" dirty="0"/>
          </a:p>
        </p:txBody>
      </p:sp>
    </p:spTree>
    <p:extLst>
      <p:ext uri="{BB962C8B-B14F-4D97-AF65-F5344CB8AC3E}">
        <p14:creationId xmlns:p14="http://schemas.microsoft.com/office/powerpoint/2010/main" val="30137807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7840" cy="466434"/>
          </a:xfrm>
          <a:prstGeom prst="rect">
            <a:avLst/>
          </a:prstGeom>
        </p:spPr>
        <p:txBody>
          <a:bodyPr vert="horz" lIns="92410" tIns="46206" rIns="92410" bIns="46206" rtlCol="0"/>
          <a:lstStyle>
            <a:lvl1pPr algn="l">
              <a:defRPr sz="1200"/>
            </a:lvl1pPr>
          </a:lstStyle>
          <a:p>
            <a:endParaRPr lang="en-US" dirty="0"/>
          </a:p>
        </p:txBody>
      </p:sp>
      <p:sp>
        <p:nvSpPr>
          <p:cNvPr id="3" name="Date Placeholder 2"/>
          <p:cNvSpPr>
            <a:spLocks noGrp="1"/>
          </p:cNvSpPr>
          <p:nvPr>
            <p:ph type="dt" idx="1"/>
          </p:nvPr>
        </p:nvSpPr>
        <p:spPr>
          <a:xfrm>
            <a:off x="3970939" y="1"/>
            <a:ext cx="3037840" cy="466434"/>
          </a:xfrm>
          <a:prstGeom prst="rect">
            <a:avLst/>
          </a:prstGeom>
        </p:spPr>
        <p:txBody>
          <a:bodyPr vert="horz" lIns="92410" tIns="46206" rIns="92410" bIns="46206" rtlCol="0"/>
          <a:lstStyle>
            <a:lvl1pPr algn="r">
              <a:defRPr sz="1200"/>
            </a:lvl1pPr>
          </a:lstStyle>
          <a:p>
            <a:fld id="{06F35ECF-13F6-4DF1-B968-33DDA76F64C9}" type="datetimeFigureOut">
              <a:rPr lang="en-US" smtClean="0"/>
              <a:t>2/7/2020</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2410" tIns="46206" rIns="92410" bIns="46206" rtlCol="0" anchor="ctr"/>
          <a:lstStyle/>
          <a:p>
            <a:endParaRPr lang="en-US" dirty="0"/>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2410" tIns="46206" rIns="92410" bIns="4620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29974"/>
            <a:ext cx="3037840" cy="466433"/>
          </a:xfrm>
          <a:prstGeom prst="rect">
            <a:avLst/>
          </a:prstGeom>
        </p:spPr>
        <p:txBody>
          <a:bodyPr vert="horz" lIns="92410" tIns="46206" rIns="92410" bIns="4620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74"/>
            <a:ext cx="3037840" cy="466433"/>
          </a:xfrm>
          <a:prstGeom prst="rect">
            <a:avLst/>
          </a:prstGeom>
        </p:spPr>
        <p:txBody>
          <a:bodyPr vert="horz" lIns="92410" tIns="46206" rIns="92410" bIns="46206" rtlCol="0" anchor="b"/>
          <a:lstStyle>
            <a:lvl1pPr algn="r">
              <a:defRPr sz="1200"/>
            </a:lvl1pPr>
          </a:lstStyle>
          <a:p>
            <a:fld id="{0CD30521-CEB6-4511-9B3F-C53D1DF3DEBD}" type="slidenum">
              <a:rPr lang="en-US" smtClean="0"/>
              <a:t>‹#›</a:t>
            </a:fld>
            <a:endParaRPr lang="en-US" dirty="0"/>
          </a:p>
        </p:txBody>
      </p:sp>
    </p:spTree>
    <p:extLst>
      <p:ext uri="{BB962C8B-B14F-4D97-AF65-F5344CB8AC3E}">
        <p14:creationId xmlns:p14="http://schemas.microsoft.com/office/powerpoint/2010/main" val="2740166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D30521-CEB6-4511-9B3F-C53D1DF3DEBD}" type="slidenum">
              <a:rPr lang="en-US" smtClean="0"/>
              <a:t>1</a:t>
            </a:fld>
            <a:endParaRPr lang="en-US" dirty="0"/>
          </a:p>
        </p:txBody>
      </p:sp>
    </p:spTree>
    <p:extLst>
      <p:ext uri="{BB962C8B-B14F-4D97-AF65-F5344CB8AC3E}">
        <p14:creationId xmlns:p14="http://schemas.microsoft.com/office/powerpoint/2010/main" val="1688263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D30521-CEB6-4511-9B3F-C53D1DF3DEBD}" type="slidenum">
              <a:rPr lang="en-US" smtClean="0"/>
              <a:t>2</a:t>
            </a:fld>
            <a:endParaRPr lang="en-US" dirty="0"/>
          </a:p>
        </p:txBody>
      </p:sp>
    </p:spTree>
    <p:extLst>
      <p:ext uri="{BB962C8B-B14F-4D97-AF65-F5344CB8AC3E}">
        <p14:creationId xmlns:p14="http://schemas.microsoft.com/office/powerpoint/2010/main" val="4261432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D30521-CEB6-4511-9B3F-C53D1DF3DEBD}" type="slidenum">
              <a:rPr lang="en-US" smtClean="0"/>
              <a:t>3</a:t>
            </a:fld>
            <a:endParaRPr lang="en-US" dirty="0"/>
          </a:p>
        </p:txBody>
      </p:sp>
    </p:spTree>
    <p:extLst>
      <p:ext uri="{BB962C8B-B14F-4D97-AF65-F5344CB8AC3E}">
        <p14:creationId xmlns:p14="http://schemas.microsoft.com/office/powerpoint/2010/main" val="2036722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D30521-CEB6-4511-9B3F-C53D1DF3DEBD}" type="slidenum">
              <a:rPr lang="en-US" smtClean="0"/>
              <a:t>4</a:t>
            </a:fld>
            <a:endParaRPr lang="en-US" dirty="0"/>
          </a:p>
        </p:txBody>
      </p:sp>
    </p:spTree>
    <p:extLst>
      <p:ext uri="{BB962C8B-B14F-4D97-AF65-F5344CB8AC3E}">
        <p14:creationId xmlns:p14="http://schemas.microsoft.com/office/powerpoint/2010/main" val="3220339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D30521-CEB6-4511-9B3F-C53D1DF3DEBD}" type="slidenum">
              <a:rPr lang="en-US" smtClean="0"/>
              <a:t>5</a:t>
            </a:fld>
            <a:endParaRPr lang="en-US" dirty="0"/>
          </a:p>
        </p:txBody>
      </p:sp>
    </p:spTree>
    <p:extLst>
      <p:ext uri="{BB962C8B-B14F-4D97-AF65-F5344CB8AC3E}">
        <p14:creationId xmlns:p14="http://schemas.microsoft.com/office/powerpoint/2010/main" val="37862849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D30521-CEB6-4511-9B3F-C53D1DF3DEBD}" type="slidenum">
              <a:rPr lang="en-US" smtClean="0"/>
              <a:t>6</a:t>
            </a:fld>
            <a:endParaRPr lang="en-US" dirty="0"/>
          </a:p>
        </p:txBody>
      </p:sp>
    </p:spTree>
    <p:extLst>
      <p:ext uri="{BB962C8B-B14F-4D97-AF65-F5344CB8AC3E}">
        <p14:creationId xmlns:p14="http://schemas.microsoft.com/office/powerpoint/2010/main" val="28378192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D30521-CEB6-4511-9B3F-C53D1DF3DEBD}" type="slidenum">
              <a:rPr lang="en-US" smtClean="0"/>
              <a:t>7</a:t>
            </a:fld>
            <a:endParaRPr lang="en-US" dirty="0"/>
          </a:p>
        </p:txBody>
      </p:sp>
    </p:spTree>
    <p:extLst>
      <p:ext uri="{BB962C8B-B14F-4D97-AF65-F5344CB8AC3E}">
        <p14:creationId xmlns:p14="http://schemas.microsoft.com/office/powerpoint/2010/main" val="2913422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D30521-CEB6-4511-9B3F-C53D1DF3DEBD}" type="slidenum">
              <a:rPr lang="en-US" smtClean="0"/>
              <a:t>8</a:t>
            </a:fld>
            <a:endParaRPr lang="en-US" dirty="0"/>
          </a:p>
        </p:txBody>
      </p:sp>
    </p:spTree>
    <p:extLst>
      <p:ext uri="{BB962C8B-B14F-4D97-AF65-F5344CB8AC3E}">
        <p14:creationId xmlns:p14="http://schemas.microsoft.com/office/powerpoint/2010/main" val="35154113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D30521-CEB6-4511-9B3F-C53D1DF3DEBD}" type="slidenum">
              <a:rPr lang="en-US" smtClean="0"/>
              <a:t>9</a:t>
            </a:fld>
            <a:endParaRPr lang="en-US" dirty="0"/>
          </a:p>
        </p:txBody>
      </p:sp>
    </p:spTree>
    <p:extLst>
      <p:ext uri="{BB962C8B-B14F-4D97-AF65-F5344CB8AC3E}">
        <p14:creationId xmlns:p14="http://schemas.microsoft.com/office/powerpoint/2010/main" val="1752790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E41F997-6E95-4DFA-B0B0-04AFD4A6493F}" type="datetime1">
              <a:rPr lang="en-US" smtClean="0"/>
              <a:t>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42DBE3-31E2-49C8-A28C-8D4C93BAB9A7}" type="slidenum">
              <a:rPr lang="en-US" smtClean="0"/>
              <a:t>‹#›</a:t>
            </a:fld>
            <a:endParaRPr lang="en-US" dirty="0"/>
          </a:p>
        </p:txBody>
      </p:sp>
    </p:spTree>
    <p:extLst>
      <p:ext uri="{BB962C8B-B14F-4D97-AF65-F5344CB8AC3E}">
        <p14:creationId xmlns:p14="http://schemas.microsoft.com/office/powerpoint/2010/main" val="845980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D86B4C-7FC2-4B5B-A336-91F61075C5AB}" type="datetime1">
              <a:rPr lang="en-US" smtClean="0"/>
              <a:t>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42DBE3-31E2-49C8-A28C-8D4C93BAB9A7}" type="slidenum">
              <a:rPr lang="en-US" smtClean="0"/>
              <a:t>‹#›</a:t>
            </a:fld>
            <a:endParaRPr lang="en-US" dirty="0"/>
          </a:p>
        </p:txBody>
      </p:sp>
    </p:spTree>
    <p:extLst>
      <p:ext uri="{BB962C8B-B14F-4D97-AF65-F5344CB8AC3E}">
        <p14:creationId xmlns:p14="http://schemas.microsoft.com/office/powerpoint/2010/main" val="2967292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FDD650-F131-4D70-AED6-1939E124BED6}" type="datetime1">
              <a:rPr lang="en-US" smtClean="0"/>
              <a:t>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42DBE3-31E2-49C8-A28C-8D4C93BAB9A7}" type="slidenum">
              <a:rPr lang="en-US" smtClean="0"/>
              <a:t>‹#›</a:t>
            </a:fld>
            <a:endParaRPr lang="en-US" dirty="0"/>
          </a:p>
        </p:txBody>
      </p:sp>
    </p:spTree>
    <p:extLst>
      <p:ext uri="{BB962C8B-B14F-4D97-AF65-F5344CB8AC3E}">
        <p14:creationId xmlns:p14="http://schemas.microsoft.com/office/powerpoint/2010/main" val="3344873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4040E4-3DFD-4CF2-AF21-89D8FC9DE195}" type="datetime1">
              <a:rPr lang="en-US" smtClean="0"/>
              <a:t>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42DBE3-31E2-49C8-A28C-8D4C93BAB9A7}" type="slidenum">
              <a:rPr lang="en-US" smtClean="0"/>
              <a:t>‹#›</a:t>
            </a:fld>
            <a:endParaRPr lang="en-US" dirty="0"/>
          </a:p>
        </p:txBody>
      </p:sp>
    </p:spTree>
    <p:extLst>
      <p:ext uri="{BB962C8B-B14F-4D97-AF65-F5344CB8AC3E}">
        <p14:creationId xmlns:p14="http://schemas.microsoft.com/office/powerpoint/2010/main" val="3103471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08270A-EA33-487B-888D-B7D229EB16D9}" type="datetime1">
              <a:rPr lang="en-US" smtClean="0"/>
              <a:t>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42DBE3-31E2-49C8-A28C-8D4C93BAB9A7}" type="slidenum">
              <a:rPr lang="en-US" smtClean="0"/>
              <a:t>‹#›</a:t>
            </a:fld>
            <a:endParaRPr lang="en-US" dirty="0"/>
          </a:p>
        </p:txBody>
      </p:sp>
    </p:spTree>
    <p:extLst>
      <p:ext uri="{BB962C8B-B14F-4D97-AF65-F5344CB8AC3E}">
        <p14:creationId xmlns:p14="http://schemas.microsoft.com/office/powerpoint/2010/main" val="1550015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9706E1F-9EC6-4401-9EEC-4187925F8F0D}" type="datetime1">
              <a:rPr lang="en-US" smtClean="0"/>
              <a:t>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42DBE3-31E2-49C8-A28C-8D4C93BAB9A7}" type="slidenum">
              <a:rPr lang="en-US" smtClean="0"/>
              <a:t>‹#›</a:t>
            </a:fld>
            <a:endParaRPr lang="en-US" dirty="0"/>
          </a:p>
        </p:txBody>
      </p:sp>
    </p:spTree>
    <p:extLst>
      <p:ext uri="{BB962C8B-B14F-4D97-AF65-F5344CB8AC3E}">
        <p14:creationId xmlns:p14="http://schemas.microsoft.com/office/powerpoint/2010/main" val="2345452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8BA181B-B5B5-4F8A-B8A2-B84CD3727C13}" type="datetime1">
              <a:rPr lang="en-US" smtClean="0"/>
              <a:t>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042DBE3-31E2-49C8-A28C-8D4C93BAB9A7}" type="slidenum">
              <a:rPr lang="en-US" smtClean="0"/>
              <a:t>‹#›</a:t>
            </a:fld>
            <a:endParaRPr lang="en-US" dirty="0"/>
          </a:p>
        </p:txBody>
      </p:sp>
    </p:spTree>
    <p:extLst>
      <p:ext uri="{BB962C8B-B14F-4D97-AF65-F5344CB8AC3E}">
        <p14:creationId xmlns:p14="http://schemas.microsoft.com/office/powerpoint/2010/main" val="517852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03DA786-2D7A-4986-94C9-5E8E71316BE4}" type="datetime1">
              <a:rPr lang="en-US" smtClean="0"/>
              <a:t>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042DBE3-31E2-49C8-A28C-8D4C93BAB9A7}" type="slidenum">
              <a:rPr lang="en-US" smtClean="0"/>
              <a:t>‹#›</a:t>
            </a:fld>
            <a:endParaRPr lang="en-US" dirty="0"/>
          </a:p>
        </p:txBody>
      </p:sp>
    </p:spTree>
    <p:extLst>
      <p:ext uri="{BB962C8B-B14F-4D97-AF65-F5344CB8AC3E}">
        <p14:creationId xmlns:p14="http://schemas.microsoft.com/office/powerpoint/2010/main" val="3271325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95B0C6-86B9-49AA-A0C4-1D06AA5B978B}" type="datetime1">
              <a:rPr lang="en-US" smtClean="0"/>
              <a:t>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042DBE3-31E2-49C8-A28C-8D4C93BAB9A7}" type="slidenum">
              <a:rPr lang="en-US" smtClean="0"/>
              <a:t>‹#›</a:t>
            </a:fld>
            <a:endParaRPr lang="en-US" dirty="0"/>
          </a:p>
        </p:txBody>
      </p:sp>
    </p:spTree>
    <p:extLst>
      <p:ext uri="{BB962C8B-B14F-4D97-AF65-F5344CB8AC3E}">
        <p14:creationId xmlns:p14="http://schemas.microsoft.com/office/powerpoint/2010/main" val="2680483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69B752-F10C-4876-AF80-E8B4199EBBC6}" type="datetime1">
              <a:rPr lang="en-US" smtClean="0"/>
              <a:t>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42DBE3-31E2-49C8-A28C-8D4C93BAB9A7}" type="slidenum">
              <a:rPr lang="en-US" smtClean="0"/>
              <a:t>‹#›</a:t>
            </a:fld>
            <a:endParaRPr lang="en-US" dirty="0"/>
          </a:p>
        </p:txBody>
      </p:sp>
    </p:spTree>
    <p:extLst>
      <p:ext uri="{BB962C8B-B14F-4D97-AF65-F5344CB8AC3E}">
        <p14:creationId xmlns:p14="http://schemas.microsoft.com/office/powerpoint/2010/main" val="1411853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E1130A-5AE2-4AA4-804E-8313D670A3D0}" type="datetime1">
              <a:rPr lang="en-US" smtClean="0"/>
              <a:t>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42DBE3-31E2-49C8-A28C-8D4C93BAB9A7}" type="slidenum">
              <a:rPr lang="en-US" smtClean="0"/>
              <a:t>‹#›</a:t>
            </a:fld>
            <a:endParaRPr lang="en-US" dirty="0"/>
          </a:p>
        </p:txBody>
      </p:sp>
    </p:spTree>
    <p:extLst>
      <p:ext uri="{BB962C8B-B14F-4D97-AF65-F5344CB8AC3E}">
        <p14:creationId xmlns:p14="http://schemas.microsoft.com/office/powerpoint/2010/main" val="722382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276516-EA93-4917-81DF-28193BD82755}" type="datetime1">
              <a:rPr lang="en-US" smtClean="0"/>
              <a:t>2/7/2020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42DBE3-31E2-49C8-A28C-8D4C93BAB9A7}" type="slidenum">
              <a:rPr lang="en-US" smtClean="0"/>
              <a:t>‹#›</a:t>
            </a:fld>
            <a:endParaRPr lang="en-US" dirty="0"/>
          </a:p>
        </p:txBody>
      </p:sp>
      <p:sp>
        <p:nvSpPr>
          <p:cNvPr id="7" name="Rounded Rectangle 6"/>
          <p:cNvSpPr/>
          <p:nvPr userDrawn="1"/>
        </p:nvSpPr>
        <p:spPr>
          <a:xfrm>
            <a:off x="240030" y="223670"/>
            <a:ext cx="11704320" cy="6412230"/>
          </a:xfrm>
          <a:prstGeom prst="roundRect">
            <a:avLst>
              <a:gd name="adj" fmla="val 7255"/>
            </a:avLst>
          </a:prstGeom>
          <a:noFill/>
          <a:ln w="31750">
            <a:solidFill>
              <a:srgbClr val="FFC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ounded Rectangle 7"/>
          <p:cNvSpPr/>
          <p:nvPr userDrawn="1"/>
        </p:nvSpPr>
        <p:spPr>
          <a:xfrm>
            <a:off x="125506" y="116542"/>
            <a:ext cx="11932023" cy="6604934"/>
          </a:xfrm>
          <a:prstGeom prst="roundRect">
            <a:avLst>
              <a:gd name="adj" fmla="val 7760"/>
            </a:avLst>
          </a:prstGeom>
          <a:noFill/>
          <a:ln w="63500">
            <a:solidFill>
              <a:srgbClr val="337D56"/>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2" descr="http://greenandgold.uaa.alaska.edu/logos/UAA/UAA_1Line_2color_solid.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309396"/>
            <a:ext cx="7019365" cy="467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67664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b="1" kern="1200">
          <a:solidFill>
            <a:srgbClr val="337D56"/>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430307"/>
            <a:ext cx="11113477" cy="5434162"/>
          </a:xfrm>
        </p:spPr>
        <p:txBody>
          <a:bodyPr anchor="ctr">
            <a:normAutofit/>
          </a:bodyPr>
          <a:lstStyle/>
          <a:p>
            <a:pPr algn="ctr"/>
            <a:r>
              <a:rPr lang="en-US" sz="4800" i="1" dirty="0" smtClean="0">
                <a:solidFill>
                  <a:schemeClr val="tx1"/>
                </a:solidFill>
                <a:latin typeface="Garamond" panose="02020404030301010803" pitchFamily="18" charset="0"/>
                <a:ea typeface="Adobe Heiti Std R" panose="020B0400000000000000" pitchFamily="34" charset="-128"/>
              </a:rPr>
              <a:t>NWCCU requires us to focus on student learning and student success.</a:t>
            </a:r>
            <a:endParaRPr lang="en-US" sz="4800" i="1" dirty="0">
              <a:solidFill>
                <a:schemeClr val="tx1"/>
              </a:solidFill>
              <a:latin typeface="Garamond" panose="02020404030301010803" pitchFamily="18" charset="0"/>
              <a:ea typeface="Adobe Heiti Std R" panose="020B0400000000000000" pitchFamily="34" charset="-128"/>
            </a:endParaRPr>
          </a:p>
        </p:txBody>
      </p:sp>
      <p:sp>
        <p:nvSpPr>
          <p:cNvPr id="4" name="Slide Number Placeholder 3"/>
          <p:cNvSpPr>
            <a:spLocks noGrp="1"/>
          </p:cNvSpPr>
          <p:nvPr>
            <p:ph type="sldNum" sz="quarter" idx="12"/>
          </p:nvPr>
        </p:nvSpPr>
        <p:spPr/>
        <p:txBody>
          <a:bodyPr/>
          <a:lstStyle/>
          <a:p>
            <a:fld id="{0042DBE3-31E2-49C8-A28C-8D4C93BAB9A7}" type="slidenum">
              <a:rPr lang="en-US" smtClean="0"/>
              <a:t>1</a:t>
            </a:fld>
            <a:endParaRPr lang="en-US" dirty="0"/>
          </a:p>
        </p:txBody>
      </p:sp>
    </p:spTree>
    <p:extLst>
      <p:ext uri="{BB962C8B-B14F-4D97-AF65-F5344CB8AC3E}">
        <p14:creationId xmlns:p14="http://schemas.microsoft.com/office/powerpoint/2010/main" val="3666100629"/>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430307"/>
            <a:ext cx="11113477" cy="5434162"/>
          </a:xfrm>
        </p:spPr>
        <p:txBody>
          <a:bodyPr anchor="ctr">
            <a:normAutofit/>
          </a:bodyPr>
          <a:lstStyle/>
          <a:p>
            <a:pPr algn="ctr">
              <a:lnSpc>
                <a:spcPct val="100000"/>
              </a:lnSpc>
            </a:pPr>
            <a:r>
              <a:rPr lang="en-US" sz="4800" i="1" dirty="0" smtClean="0">
                <a:solidFill>
                  <a:schemeClr val="tx1"/>
                </a:solidFill>
                <a:latin typeface="Garamond" panose="02020404030301010803" pitchFamily="18" charset="0"/>
                <a:ea typeface="Adobe Heiti Std R" panose="020B0400000000000000" pitchFamily="34" charset="-128"/>
              </a:rPr>
              <a:t>What do we want our students to know and be able to do?  </a:t>
            </a:r>
            <a:br>
              <a:rPr lang="en-US" sz="4800" i="1" dirty="0" smtClean="0">
                <a:solidFill>
                  <a:schemeClr val="tx1"/>
                </a:solidFill>
                <a:latin typeface="Garamond" panose="02020404030301010803" pitchFamily="18" charset="0"/>
                <a:ea typeface="Adobe Heiti Std R" panose="020B0400000000000000" pitchFamily="34" charset="-128"/>
              </a:rPr>
            </a:br>
            <a:r>
              <a:rPr lang="en-US" sz="4800" i="1" dirty="0" smtClean="0">
                <a:solidFill>
                  <a:schemeClr val="tx1"/>
                </a:solidFill>
                <a:latin typeface="Garamond" panose="02020404030301010803" pitchFamily="18" charset="0"/>
                <a:ea typeface="Adobe Heiti Std R" panose="020B0400000000000000" pitchFamily="34" charset="-128"/>
              </a:rPr>
              <a:t/>
            </a:r>
            <a:br>
              <a:rPr lang="en-US" sz="4800" i="1" dirty="0" smtClean="0">
                <a:solidFill>
                  <a:schemeClr val="tx1"/>
                </a:solidFill>
                <a:latin typeface="Garamond" panose="02020404030301010803" pitchFamily="18" charset="0"/>
                <a:ea typeface="Adobe Heiti Std R" panose="020B0400000000000000" pitchFamily="34" charset="-128"/>
              </a:rPr>
            </a:br>
            <a:r>
              <a:rPr lang="en-US" sz="4800" i="1" dirty="0" smtClean="0">
                <a:solidFill>
                  <a:schemeClr val="tx1"/>
                </a:solidFill>
                <a:latin typeface="Garamond" panose="02020404030301010803" pitchFamily="18" charset="0"/>
                <a:ea typeface="Adobe Heiti Std R" panose="020B0400000000000000" pitchFamily="34" charset="-128"/>
              </a:rPr>
              <a:t>How are we going to help them get there?</a:t>
            </a:r>
            <a:endParaRPr lang="en-US" sz="4800" i="1" dirty="0">
              <a:solidFill>
                <a:schemeClr val="tx1"/>
              </a:solidFill>
              <a:latin typeface="Garamond" panose="02020404030301010803" pitchFamily="18" charset="0"/>
              <a:ea typeface="Adobe Heiti Std R" panose="020B0400000000000000" pitchFamily="34" charset="-128"/>
            </a:endParaRPr>
          </a:p>
        </p:txBody>
      </p:sp>
      <p:sp>
        <p:nvSpPr>
          <p:cNvPr id="4" name="Slide Number Placeholder 3"/>
          <p:cNvSpPr>
            <a:spLocks noGrp="1"/>
          </p:cNvSpPr>
          <p:nvPr>
            <p:ph type="sldNum" sz="quarter" idx="12"/>
          </p:nvPr>
        </p:nvSpPr>
        <p:spPr/>
        <p:txBody>
          <a:bodyPr/>
          <a:lstStyle/>
          <a:p>
            <a:fld id="{0042DBE3-31E2-49C8-A28C-8D4C93BAB9A7}" type="slidenum">
              <a:rPr lang="en-US" smtClean="0"/>
              <a:t>2</a:t>
            </a:fld>
            <a:endParaRPr lang="en-US" dirty="0"/>
          </a:p>
        </p:txBody>
      </p:sp>
    </p:spTree>
    <p:extLst>
      <p:ext uri="{BB962C8B-B14F-4D97-AF65-F5344CB8AC3E}">
        <p14:creationId xmlns:p14="http://schemas.microsoft.com/office/powerpoint/2010/main" val="293725496"/>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430307"/>
            <a:ext cx="11113477" cy="5434162"/>
          </a:xfrm>
        </p:spPr>
        <p:txBody>
          <a:bodyPr anchor="ctr">
            <a:normAutofit/>
          </a:bodyPr>
          <a:lstStyle/>
          <a:p>
            <a:r>
              <a:rPr lang="en-US" sz="2800" dirty="0" smtClean="0">
                <a:solidFill>
                  <a:schemeClr val="tx1"/>
                </a:solidFill>
              </a:rPr>
              <a:t>NWCCU Standard 1.C.6 </a:t>
            </a:r>
            <a:br>
              <a:rPr lang="en-US" sz="2800" dirty="0" smtClean="0">
                <a:solidFill>
                  <a:schemeClr val="tx1"/>
                </a:solidFill>
              </a:rPr>
            </a:br>
            <a:r>
              <a:rPr lang="en-US" sz="2800" dirty="0">
                <a:solidFill>
                  <a:schemeClr val="tx1"/>
                </a:solidFill>
              </a:rPr>
              <a:t/>
            </a:r>
            <a:br>
              <a:rPr lang="en-US" sz="2800" dirty="0">
                <a:solidFill>
                  <a:schemeClr val="tx1"/>
                </a:solidFill>
              </a:rPr>
            </a:br>
            <a:r>
              <a:rPr lang="en-US" sz="2400" b="0" dirty="0" smtClean="0">
                <a:solidFill>
                  <a:schemeClr val="tx1"/>
                </a:solidFill>
              </a:rPr>
              <a:t>Consistent </a:t>
            </a:r>
            <a:r>
              <a:rPr lang="en-US" sz="2400" b="0" dirty="0">
                <a:solidFill>
                  <a:schemeClr val="tx1"/>
                </a:solidFill>
              </a:rPr>
              <a:t>with its mission, the institution establishes and assesses, across all associate and bachelor level programs or within a General Education curriculum, institutional learning outcomes and/or core competencies. </a:t>
            </a:r>
            <a:r>
              <a:rPr lang="en-US" sz="2400" b="0" dirty="0" smtClean="0">
                <a:solidFill>
                  <a:schemeClr val="tx1"/>
                </a:solidFill>
              </a:rPr>
              <a:t/>
            </a:r>
            <a:br>
              <a:rPr lang="en-US" sz="2400" b="0" dirty="0" smtClean="0">
                <a:solidFill>
                  <a:schemeClr val="tx1"/>
                </a:solidFill>
              </a:rPr>
            </a:br>
            <a:r>
              <a:rPr lang="en-US" sz="2400" b="0" dirty="0">
                <a:solidFill>
                  <a:schemeClr val="tx1"/>
                </a:solidFill>
              </a:rPr>
              <a:t/>
            </a:r>
            <a:br>
              <a:rPr lang="en-US" sz="2400" b="0" dirty="0">
                <a:solidFill>
                  <a:schemeClr val="tx1"/>
                </a:solidFill>
              </a:rPr>
            </a:br>
            <a:r>
              <a:rPr lang="en-US" sz="2400" b="0" dirty="0" smtClean="0">
                <a:solidFill>
                  <a:schemeClr val="tx1"/>
                </a:solidFill>
              </a:rPr>
              <a:t>Examples </a:t>
            </a:r>
            <a:r>
              <a:rPr lang="en-US" sz="2400" b="0" dirty="0">
                <a:solidFill>
                  <a:schemeClr val="tx1"/>
                </a:solidFill>
              </a:rPr>
              <a:t>of such learning outcomes and competencies include, but are not limited </a:t>
            </a:r>
            <a:r>
              <a:rPr lang="en-US" sz="2400" b="0" dirty="0" smtClean="0">
                <a:solidFill>
                  <a:schemeClr val="tx1"/>
                </a:solidFill>
              </a:rPr>
              <a:t>to, </a:t>
            </a:r>
            <a:r>
              <a:rPr lang="en-US" sz="3200" dirty="0">
                <a:solidFill>
                  <a:schemeClr val="tx1"/>
                </a:solidFill>
              </a:rPr>
              <a:t>effective communication skills, global awareness, cultural sensitivity, scientific and quantitative reasoning, critical analysis and logical thinking, problem solving, and/or information literacy.</a:t>
            </a:r>
          </a:p>
        </p:txBody>
      </p:sp>
      <p:sp>
        <p:nvSpPr>
          <p:cNvPr id="4" name="Slide Number Placeholder 3"/>
          <p:cNvSpPr>
            <a:spLocks noGrp="1"/>
          </p:cNvSpPr>
          <p:nvPr>
            <p:ph type="sldNum" sz="quarter" idx="12"/>
          </p:nvPr>
        </p:nvSpPr>
        <p:spPr/>
        <p:txBody>
          <a:bodyPr/>
          <a:lstStyle/>
          <a:p>
            <a:fld id="{0042DBE3-31E2-49C8-A28C-8D4C93BAB9A7}" type="slidenum">
              <a:rPr lang="en-US" smtClean="0"/>
              <a:t>3</a:t>
            </a:fld>
            <a:endParaRPr lang="en-US" dirty="0"/>
          </a:p>
        </p:txBody>
      </p:sp>
    </p:spTree>
    <p:extLst>
      <p:ext uri="{BB962C8B-B14F-4D97-AF65-F5344CB8AC3E}">
        <p14:creationId xmlns:p14="http://schemas.microsoft.com/office/powerpoint/2010/main" val="2896235695"/>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430307"/>
            <a:ext cx="11113477" cy="5434162"/>
          </a:xfrm>
        </p:spPr>
        <p:txBody>
          <a:bodyPr anchor="ctr">
            <a:normAutofit/>
          </a:bodyPr>
          <a:lstStyle/>
          <a:p>
            <a:pPr algn="ctr"/>
            <a:r>
              <a:rPr lang="en-US" dirty="0" smtClean="0">
                <a:solidFill>
                  <a:schemeClr val="tx1"/>
                </a:solidFill>
                <a:latin typeface="Garamond" panose="02020404030301010803" pitchFamily="18" charset="0"/>
                <a:ea typeface="Adobe Heiti Std R" panose="020B0400000000000000" pitchFamily="34" charset="-128"/>
              </a:rPr>
              <a:t>What constitutes a Core </a:t>
            </a:r>
            <a:r>
              <a:rPr lang="en-US" dirty="0">
                <a:solidFill>
                  <a:schemeClr val="tx1"/>
                </a:solidFill>
                <a:latin typeface="Garamond" panose="02020404030301010803" pitchFamily="18" charset="0"/>
                <a:ea typeface="Adobe Heiti Std R" panose="020B0400000000000000" pitchFamily="34" charset="-128"/>
              </a:rPr>
              <a:t>Competency?</a:t>
            </a:r>
            <a:br>
              <a:rPr lang="en-US" dirty="0">
                <a:solidFill>
                  <a:schemeClr val="tx1"/>
                </a:solidFill>
                <a:latin typeface="Garamond" panose="02020404030301010803" pitchFamily="18" charset="0"/>
                <a:ea typeface="Adobe Heiti Std R" panose="020B0400000000000000" pitchFamily="34" charset="-128"/>
              </a:rPr>
            </a:br>
            <a:r>
              <a:rPr lang="en-US" sz="3600" dirty="0" smtClean="0">
                <a:solidFill>
                  <a:schemeClr val="tx1"/>
                </a:solidFill>
                <a:latin typeface="Garamond" panose="02020404030301010803" pitchFamily="18" charset="0"/>
                <a:ea typeface="Adobe Heiti Std R" panose="020B0400000000000000" pitchFamily="34" charset="-128"/>
              </a:rPr>
              <a:t/>
            </a:r>
            <a:br>
              <a:rPr lang="en-US" sz="3600" dirty="0" smtClean="0">
                <a:solidFill>
                  <a:schemeClr val="tx1"/>
                </a:solidFill>
                <a:latin typeface="Garamond" panose="02020404030301010803" pitchFamily="18" charset="0"/>
                <a:ea typeface="Adobe Heiti Std R" panose="020B0400000000000000" pitchFamily="34" charset="-128"/>
              </a:rPr>
            </a:br>
            <a:r>
              <a:rPr lang="en-US" sz="3600" b="0" dirty="0" smtClean="0">
                <a:solidFill>
                  <a:schemeClr val="tx1"/>
                </a:solidFill>
                <a:latin typeface="Garamond" panose="02020404030301010803" pitchFamily="18" charset="0"/>
                <a:ea typeface="Adobe Heiti Std R" panose="020B0400000000000000" pitchFamily="34" charset="-128"/>
              </a:rPr>
              <a:t>Cross-Cutting (Not disciplinary focused)</a:t>
            </a:r>
            <a:r>
              <a:rPr lang="en-US" sz="3600" b="0" dirty="0">
                <a:solidFill>
                  <a:schemeClr val="tx1"/>
                </a:solidFill>
                <a:latin typeface="Garamond" panose="02020404030301010803" pitchFamily="18" charset="0"/>
                <a:ea typeface="Adobe Heiti Std R" panose="020B0400000000000000" pitchFamily="34" charset="-128"/>
              </a:rPr>
              <a:t/>
            </a:r>
            <a:br>
              <a:rPr lang="en-US" sz="3600" b="0" dirty="0">
                <a:solidFill>
                  <a:schemeClr val="tx1"/>
                </a:solidFill>
                <a:latin typeface="Garamond" panose="02020404030301010803" pitchFamily="18" charset="0"/>
                <a:ea typeface="Adobe Heiti Std R" panose="020B0400000000000000" pitchFamily="34" charset="-128"/>
              </a:rPr>
            </a:br>
            <a:r>
              <a:rPr lang="en-US" sz="3600" b="0" dirty="0" smtClean="0">
                <a:solidFill>
                  <a:schemeClr val="tx1"/>
                </a:solidFill>
                <a:latin typeface="Garamond" panose="02020404030301010803" pitchFamily="18" charset="0"/>
                <a:ea typeface="Adobe Heiti Std R" panose="020B0400000000000000" pitchFamily="34" charset="-128"/>
              </a:rPr>
              <a:t>Cross-Institutional (Curricular and Extra Curricular)</a:t>
            </a:r>
            <a:r>
              <a:rPr lang="en-US" sz="3600" b="0" dirty="0">
                <a:solidFill>
                  <a:schemeClr val="tx1"/>
                </a:solidFill>
                <a:latin typeface="Garamond" panose="02020404030301010803" pitchFamily="18" charset="0"/>
                <a:ea typeface="Adobe Heiti Std R" panose="020B0400000000000000" pitchFamily="34" charset="-128"/>
              </a:rPr>
              <a:t/>
            </a:r>
            <a:br>
              <a:rPr lang="en-US" sz="3600" b="0" dirty="0">
                <a:solidFill>
                  <a:schemeClr val="tx1"/>
                </a:solidFill>
                <a:latin typeface="Garamond" panose="02020404030301010803" pitchFamily="18" charset="0"/>
                <a:ea typeface="Adobe Heiti Std R" panose="020B0400000000000000" pitchFamily="34" charset="-128"/>
              </a:rPr>
            </a:br>
            <a:r>
              <a:rPr lang="en-US" sz="3600" b="0" dirty="0">
                <a:solidFill>
                  <a:schemeClr val="tx1"/>
                </a:solidFill>
                <a:latin typeface="Garamond" panose="02020404030301010803" pitchFamily="18" charset="0"/>
                <a:ea typeface="Adobe Heiti Std R" panose="020B0400000000000000" pitchFamily="34" charset="-128"/>
              </a:rPr>
              <a:t>Meaningful to Our Students and Communities</a:t>
            </a:r>
            <a:br>
              <a:rPr lang="en-US" sz="3600" b="0" dirty="0">
                <a:solidFill>
                  <a:schemeClr val="tx1"/>
                </a:solidFill>
                <a:latin typeface="Garamond" panose="02020404030301010803" pitchFamily="18" charset="0"/>
                <a:ea typeface="Adobe Heiti Std R" panose="020B0400000000000000" pitchFamily="34" charset="-128"/>
              </a:rPr>
            </a:br>
            <a:r>
              <a:rPr lang="en-US" sz="3600" b="0" dirty="0">
                <a:solidFill>
                  <a:schemeClr val="tx1"/>
                </a:solidFill>
                <a:latin typeface="Garamond" panose="02020404030301010803" pitchFamily="18" charset="0"/>
                <a:ea typeface="Adobe Heiti Std R" panose="020B0400000000000000" pitchFamily="34" charset="-128"/>
              </a:rPr>
              <a:t>Assessable</a:t>
            </a:r>
            <a:br>
              <a:rPr lang="en-US" sz="3600" b="0" dirty="0">
                <a:solidFill>
                  <a:schemeClr val="tx1"/>
                </a:solidFill>
                <a:latin typeface="Garamond" panose="02020404030301010803" pitchFamily="18" charset="0"/>
                <a:ea typeface="Adobe Heiti Std R" panose="020B0400000000000000" pitchFamily="34" charset="-128"/>
              </a:rPr>
            </a:br>
            <a:r>
              <a:rPr lang="en-US" sz="3600" b="0" dirty="0">
                <a:solidFill>
                  <a:schemeClr val="tx1"/>
                </a:solidFill>
                <a:latin typeface="Garamond" panose="02020404030301010803" pitchFamily="18" charset="0"/>
                <a:ea typeface="Adobe Heiti Std R" panose="020B0400000000000000" pitchFamily="34" charset="-128"/>
              </a:rPr>
              <a:t>Comparable to Peers</a:t>
            </a:r>
            <a:br>
              <a:rPr lang="en-US" sz="3600" b="0" dirty="0">
                <a:solidFill>
                  <a:schemeClr val="tx1"/>
                </a:solidFill>
                <a:latin typeface="Garamond" panose="02020404030301010803" pitchFamily="18" charset="0"/>
                <a:ea typeface="Adobe Heiti Std R" panose="020B0400000000000000" pitchFamily="34" charset="-128"/>
              </a:rPr>
            </a:br>
            <a:r>
              <a:rPr lang="en-US" sz="3600" b="0" dirty="0">
                <a:solidFill>
                  <a:schemeClr val="tx1"/>
                </a:solidFill>
                <a:latin typeface="Garamond" panose="02020404030301010803" pitchFamily="18" charset="0"/>
                <a:ea typeface="Adobe Heiti Std R" panose="020B0400000000000000" pitchFamily="34" charset="-128"/>
              </a:rPr>
              <a:t>Realistic AND </a:t>
            </a:r>
            <a:r>
              <a:rPr lang="en-US" sz="3600" b="0" dirty="0" smtClean="0">
                <a:solidFill>
                  <a:schemeClr val="tx1"/>
                </a:solidFill>
                <a:latin typeface="Garamond" panose="02020404030301010803" pitchFamily="18" charset="0"/>
                <a:ea typeface="Adobe Heiti Std R" panose="020B0400000000000000" pitchFamily="34" charset="-128"/>
              </a:rPr>
              <a:t>Aspirational</a:t>
            </a:r>
            <a:endParaRPr lang="en-US" sz="3600" b="0" dirty="0">
              <a:solidFill>
                <a:srgbClr val="FF0000"/>
              </a:solidFill>
              <a:latin typeface="Garamond" panose="02020404030301010803" pitchFamily="18" charset="0"/>
              <a:ea typeface="Adobe Heiti Std R" panose="020B0400000000000000" pitchFamily="34" charset="-128"/>
            </a:endParaRPr>
          </a:p>
        </p:txBody>
      </p:sp>
      <p:sp>
        <p:nvSpPr>
          <p:cNvPr id="4" name="Slide Number Placeholder 3"/>
          <p:cNvSpPr>
            <a:spLocks noGrp="1"/>
          </p:cNvSpPr>
          <p:nvPr>
            <p:ph type="sldNum" sz="quarter" idx="12"/>
          </p:nvPr>
        </p:nvSpPr>
        <p:spPr/>
        <p:txBody>
          <a:bodyPr/>
          <a:lstStyle/>
          <a:p>
            <a:fld id="{0042DBE3-31E2-49C8-A28C-8D4C93BAB9A7}" type="slidenum">
              <a:rPr lang="en-US" smtClean="0"/>
              <a:t>4</a:t>
            </a:fld>
            <a:endParaRPr lang="en-US" dirty="0"/>
          </a:p>
        </p:txBody>
      </p:sp>
    </p:spTree>
    <p:extLst>
      <p:ext uri="{BB962C8B-B14F-4D97-AF65-F5344CB8AC3E}">
        <p14:creationId xmlns:p14="http://schemas.microsoft.com/office/powerpoint/2010/main" val="1264024642"/>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430307"/>
            <a:ext cx="11113477" cy="5434162"/>
          </a:xfrm>
        </p:spPr>
        <p:txBody>
          <a:bodyPr anchor="ctr">
            <a:normAutofit/>
          </a:bodyPr>
          <a:lstStyle/>
          <a:p>
            <a:pPr algn="ctr"/>
            <a:r>
              <a:rPr lang="en-US" sz="4800" i="1" dirty="0" smtClean="0">
                <a:solidFill>
                  <a:schemeClr val="tx1"/>
                </a:solidFill>
                <a:latin typeface="Garamond" panose="02020404030301010803" pitchFamily="18" charset="0"/>
                <a:ea typeface="Adobe Heiti Std R" panose="020B0400000000000000" pitchFamily="34" charset="-128"/>
              </a:rPr>
              <a:t>What has been the conversation to date?</a:t>
            </a:r>
            <a:endParaRPr lang="en-US" sz="4800" i="1" dirty="0">
              <a:solidFill>
                <a:schemeClr val="tx1"/>
              </a:solidFill>
              <a:latin typeface="Garamond" panose="02020404030301010803" pitchFamily="18" charset="0"/>
              <a:ea typeface="Adobe Heiti Std R" panose="020B0400000000000000" pitchFamily="34" charset="-128"/>
            </a:endParaRPr>
          </a:p>
        </p:txBody>
      </p:sp>
      <p:sp>
        <p:nvSpPr>
          <p:cNvPr id="4" name="Slide Number Placeholder 3"/>
          <p:cNvSpPr>
            <a:spLocks noGrp="1"/>
          </p:cNvSpPr>
          <p:nvPr>
            <p:ph type="sldNum" sz="quarter" idx="12"/>
          </p:nvPr>
        </p:nvSpPr>
        <p:spPr/>
        <p:txBody>
          <a:bodyPr/>
          <a:lstStyle/>
          <a:p>
            <a:fld id="{0042DBE3-31E2-49C8-A28C-8D4C93BAB9A7}" type="slidenum">
              <a:rPr lang="en-US" smtClean="0"/>
              <a:t>5</a:t>
            </a:fld>
            <a:endParaRPr lang="en-US" dirty="0"/>
          </a:p>
        </p:txBody>
      </p:sp>
    </p:spTree>
    <p:extLst>
      <p:ext uri="{BB962C8B-B14F-4D97-AF65-F5344CB8AC3E}">
        <p14:creationId xmlns:p14="http://schemas.microsoft.com/office/powerpoint/2010/main" val="617127295"/>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430307"/>
            <a:ext cx="11113477" cy="5434162"/>
          </a:xfrm>
        </p:spPr>
        <p:txBody>
          <a:bodyPr anchor="ctr">
            <a:normAutofit/>
          </a:bodyPr>
          <a:lstStyle/>
          <a:p>
            <a:pPr algn="ctr"/>
            <a:r>
              <a:rPr lang="en-US" sz="4800" i="1" dirty="0" smtClean="0">
                <a:solidFill>
                  <a:schemeClr val="tx1"/>
                </a:solidFill>
                <a:latin typeface="Garamond" panose="02020404030301010803" pitchFamily="18" charset="0"/>
                <a:ea typeface="Adobe Heiti Std R" panose="020B0400000000000000" pitchFamily="34" charset="-128"/>
              </a:rPr>
              <a:t>Started with two sets of outcomes we have already been working with: GER outcomes and the AAC&amp;U competencies from their employer survey</a:t>
            </a:r>
            <a:endParaRPr lang="en-US" sz="4800" i="1" dirty="0">
              <a:solidFill>
                <a:schemeClr val="tx1"/>
              </a:solidFill>
              <a:latin typeface="Garamond" panose="02020404030301010803" pitchFamily="18" charset="0"/>
              <a:ea typeface="Adobe Heiti Std R" panose="020B0400000000000000" pitchFamily="34" charset="-128"/>
            </a:endParaRPr>
          </a:p>
        </p:txBody>
      </p:sp>
      <p:sp>
        <p:nvSpPr>
          <p:cNvPr id="4" name="Slide Number Placeholder 3"/>
          <p:cNvSpPr>
            <a:spLocks noGrp="1"/>
          </p:cNvSpPr>
          <p:nvPr>
            <p:ph type="sldNum" sz="quarter" idx="12"/>
          </p:nvPr>
        </p:nvSpPr>
        <p:spPr/>
        <p:txBody>
          <a:bodyPr/>
          <a:lstStyle/>
          <a:p>
            <a:fld id="{0042DBE3-31E2-49C8-A28C-8D4C93BAB9A7}" type="slidenum">
              <a:rPr lang="en-US" smtClean="0"/>
              <a:t>6</a:t>
            </a:fld>
            <a:endParaRPr lang="en-US" dirty="0"/>
          </a:p>
        </p:txBody>
      </p:sp>
    </p:spTree>
    <p:extLst>
      <p:ext uri="{BB962C8B-B14F-4D97-AF65-F5344CB8AC3E}">
        <p14:creationId xmlns:p14="http://schemas.microsoft.com/office/powerpoint/2010/main" val="1231608732"/>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042DBE3-31E2-49C8-A28C-8D4C93BAB9A7}" type="slidenum">
              <a:rPr lang="en-US" smtClean="0"/>
              <a:t>7</a:t>
            </a:fld>
            <a:endParaRPr lang="en-US" dirty="0"/>
          </a:p>
        </p:txBody>
      </p:sp>
      <p:sp>
        <p:nvSpPr>
          <p:cNvPr id="6" name="Content Placeholder 2"/>
          <p:cNvSpPr txBox="1">
            <a:spLocks/>
          </p:cNvSpPr>
          <p:nvPr/>
        </p:nvSpPr>
        <p:spPr>
          <a:xfrm>
            <a:off x="557349" y="4797517"/>
            <a:ext cx="11138263" cy="113302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Font typeface="Arial" panose="020B0604020202020204" pitchFamily="34" charset="0"/>
              <a:buNone/>
            </a:pPr>
            <a:r>
              <a:rPr lang="en-US" sz="2600" b="1" dirty="0" smtClean="0">
                <a:latin typeface="Garamond" panose="02020404030301010803" pitchFamily="18" charset="0"/>
                <a:ea typeface="Adobe Heiti Std R" panose="020B0400000000000000" pitchFamily="34" charset="-128"/>
              </a:rPr>
              <a:t>And ended up with a list of</a:t>
            </a:r>
          </a:p>
          <a:p>
            <a:pPr marL="0" indent="0" algn="ctr">
              <a:lnSpc>
                <a:spcPct val="100000"/>
              </a:lnSpc>
              <a:buFont typeface="Arial" panose="020B0604020202020204" pitchFamily="34" charset="0"/>
              <a:buNone/>
            </a:pPr>
            <a:r>
              <a:rPr lang="en-US" sz="3700" b="1" dirty="0" smtClean="0">
                <a:latin typeface="Garamond" panose="02020404030301010803" pitchFamily="18" charset="0"/>
                <a:ea typeface="Adobe Heiti Std R" panose="020B0400000000000000" pitchFamily="34" charset="-128"/>
              </a:rPr>
              <a:t>31</a:t>
            </a:r>
            <a:r>
              <a:rPr lang="en-US" sz="2600" b="1" dirty="0" smtClean="0">
                <a:latin typeface="Garamond" panose="02020404030301010803" pitchFamily="18" charset="0"/>
                <a:ea typeface="Adobe Heiti Std R" panose="020B0400000000000000" pitchFamily="34" charset="-128"/>
              </a:rPr>
              <a:t> Core Competencies, presented to governance groups in December</a:t>
            </a:r>
            <a:endParaRPr lang="en-US" sz="2600" b="1" dirty="0"/>
          </a:p>
        </p:txBody>
      </p:sp>
      <p:sp>
        <p:nvSpPr>
          <p:cNvPr id="7" name="Content Placeholder 2"/>
          <p:cNvSpPr txBox="1">
            <a:spLocks/>
          </p:cNvSpPr>
          <p:nvPr/>
        </p:nvSpPr>
        <p:spPr>
          <a:xfrm>
            <a:off x="661851" y="2063365"/>
            <a:ext cx="10929258" cy="2595608"/>
          </a:xfrm>
          <a:prstGeom prst="rect">
            <a:avLst/>
          </a:prstGeom>
        </p:spPr>
        <p:txBody>
          <a:bodyPr vert="horz" lIns="91440" tIns="45720" rIns="91440" bIns="45720" numCol="2"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US" sz="2200" b="1" i="1" dirty="0" smtClean="0">
                <a:latin typeface="Garamond" panose="02020404030301010803" pitchFamily="18" charset="0"/>
                <a:ea typeface="Adobe Heiti Std R" panose="020B0400000000000000" pitchFamily="34" charset="-128"/>
              </a:rPr>
              <a:t>Student Affairs Leadership Team</a:t>
            </a:r>
          </a:p>
          <a:p>
            <a:pPr>
              <a:lnSpc>
                <a:spcPct val="100000"/>
              </a:lnSpc>
            </a:pPr>
            <a:r>
              <a:rPr lang="en-US" sz="2200" b="1" i="1" dirty="0" smtClean="0">
                <a:latin typeface="Garamond" panose="02020404030301010803" pitchFamily="18" charset="0"/>
                <a:ea typeface="Adobe Heiti Std R" panose="020B0400000000000000" pitchFamily="34" charset="-128"/>
              </a:rPr>
              <a:t>Alumni Association Board </a:t>
            </a:r>
          </a:p>
          <a:p>
            <a:pPr>
              <a:lnSpc>
                <a:spcPct val="100000"/>
              </a:lnSpc>
            </a:pPr>
            <a:r>
              <a:rPr lang="en-US" sz="2200" b="1" i="1" dirty="0" smtClean="0">
                <a:latin typeface="Garamond" panose="02020404030301010803" pitchFamily="18" charset="0"/>
                <a:ea typeface="Adobe Heiti Std R" panose="020B0400000000000000" pitchFamily="34" charset="-128"/>
              </a:rPr>
              <a:t>Advancement Leadership Team</a:t>
            </a:r>
          </a:p>
          <a:p>
            <a:pPr>
              <a:lnSpc>
                <a:spcPct val="100000"/>
              </a:lnSpc>
            </a:pPr>
            <a:r>
              <a:rPr lang="en-US" sz="2200" b="1" i="1" dirty="0" smtClean="0">
                <a:latin typeface="Garamond" panose="02020404030301010803" pitchFamily="18" charset="0"/>
                <a:ea typeface="Adobe Heiti Std R" panose="020B0400000000000000" pitchFamily="34" charset="-128"/>
              </a:rPr>
              <a:t>Administrative Services Senior Executive Team </a:t>
            </a:r>
          </a:p>
          <a:p>
            <a:pPr>
              <a:lnSpc>
                <a:spcPct val="100000"/>
              </a:lnSpc>
            </a:pPr>
            <a:r>
              <a:rPr lang="en-US" sz="2200" b="1" i="1" dirty="0" smtClean="0">
                <a:latin typeface="Garamond" panose="02020404030301010803" pitchFamily="18" charset="0"/>
                <a:ea typeface="Adobe Heiti Std R" panose="020B0400000000000000" pitchFamily="34" charset="-128"/>
              </a:rPr>
              <a:t>Student Government (USUAA)</a:t>
            </a:r>
          </a:p>
          <a:p>
            <a:pPr>
              <a:lnSpc>
                <a:spcPct val="100000"/>
              </a:lnSpc>
            </a:pPr>
            <a:r>
              <a:rPr lang="en-US" sz="2200" b="1" i="1" dirty="0" smtClean="0">
                <a:latin typeface="Garamond" panose="02020404030301010803" pitchFamily="18" charset="0"/>
                <a:ea typeface="Adobe Heiti Std R" panose="020B0400000000000000" pitchFamily="34" charset="-128"/>
              </a:rPr>
              <a:t>Staff Council </a:t>
            </a:r>
          </a:p>
          <a:p>
            <a:pPr>
              <a:lnSpc>
                <a:spcPct val="100000"/>
              </a:lnSpc>
            </a:pPr>
            <a:r>
              <a:rPr lang="en-US" sz="2200" b="1" i="1" dirty="0" smtClean="0">
                <a:latin typeface="Garamond" panose="02020404030301010803" pitchFamily="18" charset="0"/>
                <a:ea typeface="Adobe Heiti Std R" panose="020B0400000000000000" pitchFamily="34" charset="-128"/>
              </a:rPr>
              <a:t>Undergraduate Academic Board &amp; Graduate Academic Board </a:t>
            </a:r>
          </a:p>
          <a:p>
            <a:pPr>
              <a:lnSpc>
                <a:spcPct val="100000"/>
              </a:lnSpc>
            </a:pPr>
            <a:r>
              <a:rPr lang="en-US" sz="2200" b="1" i="1" dirty="0" smtClean="0">
                <a:latin typeface="Garamond" panose="02020404030301010803" pitchFamily="18" charset="0"/>
                <a:ea typeface="Adobe Heiti Std R" panose="020B0400000000000000" pitchFamily="34" charset="-128"/>
              </a:rPr>
              <a:t>Faculty Senate Academic Assessment Committee</a:t>
            </a:r>
          </a:p>
          <a:p>
            <a:pPr>
              <a:lnSpc>
                <a:spcPct val="100000"/>
              </a:lnSpc>
            </a:pPr>
            <a:r>
              <a:rPr lang="en-US" sz="2200" b="1" i="1" dirty="0" smtClean="0">
                <a:latin typeface="Garamond" panose="02020404030301010803" pitchFamily="18" charset="0"/>
                <a:ea typeface="Adobe Heiti Std R" panose="020B0400000000000000" pitchFamily="34" charset="-128"/>
              </a:rPr>
              <a:t>Diversity Action Council (scheduled)</a:t>
            </a:r>
            <a:endParaRPr lang="en-US" sz="2200" b="1" dirty="0"/>
          </a:p>
        </p:txBody>
      </p:sp>
      <p:sp>
        <p:nvSpPr>
          <p:cNvPr id="3" name="Content Placeholder 2"/>
          <p:cNvSpPr>
            <a:spLocks noGrp="1"/>
          </p:cNvSpPr>
          <p:nvPr>
            <p:ph idx="1"/>
          </p:nvPr>
        </p:nvSpPr>
        <p:spPr>
          <a:xfrm>
            <a:off x="526868" y="1173887"/>
            <a:ext cx="11138263" cy="750935"/>
          </a:xfrm>
        </p:spPr>
        <p:txBody>
          <a:bodyPr>
            <a:noAutofit/>
          </a:bodyPr>
          <a:lstStyle/>
          <a:p>
            <a:pPr marL="0" indent="0" algn="ctr">
              <a:lnSpc>
                <a:spcPct val="100000"/>
              </a:lnSpc>
              <a:buNone/>
            </a:pPr>
            <a:r>
              <a:rPr lang="en-US" sz="2200" b="1" i="1" dirty="0" smtClean="0">
                <a:latin typeface="Garamond" panose="02020404030301010803" pitchFamily="18" charset="0"/>
                <a:ea typeface="Adobe Heiti Std R" panose="020B0400000000000000" pitchFamily="34" charset="-128"/>
              </a:rPr>
              <a:t>The October 4</a:t>
            </a:r>
            <a:r>
              <a:rPr lang="en-US" sz="2200" b="1" i="1" baseline="30000" dirty="0" smtClean="0">
                <a:latin typeface="Garamond" panose="02020404030301010803" pitchFamily="18" charset="0"/>
                <a:ea typeface="Adobe Heiti Std R" panose="020B0400000000000000" pitchFamily="34" charset="-128"/>
              </a:rPr>
              <a:t>th</a:t>
            </a:r>
            <a:r>
              <a:rPr lang="en-US" sz="2200" b="1" i="1" dirty="0" smtClean="0">
                <a:latin typeface="Garamond" panose="02020404030301010803" pitchFamily="18" charset="0"/>
                <a:ea typeface="Adobe Heiti Std R" panose="020B0400000000000000" pitchFamily="34" charset="-128"/>
              </a:rPr>
              <a:t> Accreditation Kick Off and the November 15 Open Forum (over </a:t>
            </a:r>
            <a:r>
              <a:rPr lang="en-US" sz="2200" b="1" i="1" dirty="0">
                <a:solidFill>
                  <a:srgbClr val="FF0000"/>
                </a:solidFill>
                <a:latin typeface="Garamond" panose="02020404030301010803" pitchFamily="18" charset="0"/>
                <a:ea typeface="Adobe Heiti Std R" panose="020B0400000000000000" pitchFamily="34" charset="-128"/>
              </a:rPr>
              <a:t>100</a:t>
            </a:r>
            <a:r>
              <a:rPr lang="en-US" sz="2200" b="1" i="1" dirty="0">
                <a:latin typeface="Garamond" panose="02020404030301010803" pitchFamily="18" charset="0"/>
                <a:ea typeface="Adobe Heiti Std R" panose="020B0400000000000000" pitchFamily="34" charset="-128"/>
              </a:rPr>
              <a:t> faculty, staff, students and administrators from across UAA’s </a:t>
            </a:r>
            <a:r>
              <a:rPr lang="en-US" sz="2200" b="1" i="1" dirty="0" smtClean="0">
                <a:latin typeface="Garamond" panose="02020404030301010803" pitchFamily="18" charset="0"/>
                <a:ea typeface="Adobe Heiti Std R" panose="020B0400000000000000" pitchFamily="34" charset="-128"/>
              </a:rPr>
              <a:t>campuses) &amp; met with</a:t>
            </a:r>
            <a:endParaRPr lang="en-US" sz="2200" b="1" dirty="0"/>
          </a:p>
        </p:txBody>
      </p:sp>
      <p:sp>
        <p:nvSpPr>
          <p:cNvPr id="2" name="Title 1"/>
          <p:cNvSpPr>
            <a:spLocks noGrp="1"/>
          </p:cNvSpPr>
          <p:nvPr>
            <p:ph type="title"/>
          </p:nvPr>
        </p:nvSpPr>
        <p:spPr>
          <a:xfrm>
            <a:off x="838200" y="365126"/>
            <a:ext cx="10515600" cy="784406"/>
          </a:xfrm>
        </p:spPr>
        <p:txBody>
          <a:bodyPr anchor="t">
            <a:normAutofit/>
          </a:bodyPr>
          <a:lstStyle/>
          <a:p>
            <a:pPr algn="ctr">
              <a:lnSpc>
                <a:spcPct val="100000"/>
              </a:lnSpc>
            </a:pPr>
            <a:r>
              <a:rPr lang="en-US" i="1" dirty="0" smtClean="0">
                <a:solidFill>
                  <a:schemeClr val="tx1"/>
                </a:solidFill>
                <a:latin typeface="Garamond" panose="02020404030301010803" pitchFamily="18" charset="0"/>
                <a:ea typeface="Adobe Heiti Std R" panose="020B0400000000000000" pitchFamily="34" charset="-128"/>
              </a:rPr>
              <a:t>Engaged with stakeholders</a:t>
            </a:r>
            <a:endParaRPr lang="en-US" sz="3200" i="1" dirty="0">
              <a:solidFill>
                <a:srgbClr val="FF0000"/>
              </a:solidFill>
              <a:latin typeface="Garamond" panose="02020404030301010803" pitchFamily="18" charset="0"/>
              <a:ea typeface="Adobe Heiti Std R" panose="020B0400000000000000" pitchFamily="34" charset="-128"/>
            </a:endParaRPr>
          </a:p>
        </p:txBody>
      </p:sp>
    </p:spTree>
    <p:extLst>
      <p:ext uri="{BB962C8B-B14F-4D97-AF65-F5344CB8AC3E}">
        <p14:creationId xmlns:p14="http://schemas.microsoft.com/office/powerpoint/2010/main" val="3977827938"/>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4406"/>
          </a:xfrm>
        </p:spPr>
        <p:txBody>
          <a:bodyPr anchor="t">
            <a:normAutofit/>
          </a:bodyPr>
          <a:lstStyle/>
          <a:p>
            <a:pPr algn="ctr">
              <a:lnSpc>
                <a:spcPct val="100000"/>
              </a:lnSpc>
            </a:pPr>
            <a:r>
              <a:rPr lang="en-US" i="1" dirty="0" smtClean="0">
                <a:solidFill>
                  <a:schemeClr val="tx1"/>
                </a:solidFill>
                <a:latin typeface="Garamond" panose="02020404030301010803" pitchFamily="18" charset="0"/>
                <a:ea typeface="Adobe Heiti Std R" panose="020B0400000000000000" pitchFamily="34" charset="-128"/>
              </a:rPr>
              <a:t>Accreditation Advisory Committee </a:t>
            </a:r>
            <a:endParaRPr lang="en-US" sz="3200" i="1" dirty="0">
              <a:solidFill>
                <a:schemeClr val="tx1"/>
              </a:solidFill>
              <a:latin typeface="Garamond" panose="02020404030301010803" pitchFamily="18" charset="0"/>
              <a:ea typeface="Adobe Heiti Std R" panose="020B0400000000000000" pitchFamily="34" charset="-128"/>
            </a:endParaRPr>
          </a:p>
        </p:txBody>
      </p:sp>
      <p:sp>
        <p:nvSpPr>
          <p:cNvPr id="3" name="Content Placeholder 2"/>
          <p:cNvSpPr>
            <a:spLocks noGrp="1"/>
          </p:cNvSpPr>
          <p:nvPr>
            <p:ph idx="1"/>
          </p:nvPr>
        </p:nvSpPr>
        <p:spPr>
          <a:xfrm>
            <a:off x="838200" y="1367245"/>
            <a:ext cx="10515600" cy="4624252"/>
          </a:xfrm>
        </p:spPr>
        <p:txBody>
          <a:bodyPr>
            <a:normAutofit/>
          </a:bodyPr>
          <a:lstStyle/>
          <a:p>
            <a:pPr marL="0" indent="0" algn="ctr">
              <a:lnSpc>
                <a:spcPct val="100000"/>
              </a:lnSpc>
              <a:buNone/>
            </a:pPr>
            <a:endParaRPr lang="en-US" sz="2400" b="1" i="1" dirty="0" smtClean="0">
              <a:latin typeface="Garamond" panose="02020404030301010803" pitchFamily="18" charset="0"/>
              <a:ea typeface="Adobe Heiti Std R" panose="020B0400000000000000" pitchFamily="34" charset="-128"/>
            </a:endParaRPr>
          </a:p>
          <a:p>
            <a:pPr marL="0" indent="0">
              <a:lnSpc>
                <a:spcPct val="100000"/>
              </a:lnSpc>
              <a:buNone/>
            </a:pPr>
            <a:endParaRPr lang="en-US" sz="2400" b="1" dirty="0" smtClean="0">
              <a:latin typeface="Garamond" panose="02020404030301010803" pitchFamily="18" charset="0"/>
              <a:ea typeface="Adobe Heiti Std R" panose="020B0400000000000000" pitchFamily="34" charset="-128"/>
            </a:endParaRPr>
          </a:p>
          <a:p>
            <a:pPr marL="0" indent="0">
              <a:lnSpc>
                <a:spcPct val="100000"/>
              </a:lnSpc>
              <a:buNone/>
            </a:pPr>
            <a:r>
              <a:rPr lang="en-US" sz="2400" b="1" dirty="0" smtClean="0">
                <a:latin typeface="Garamond" panose="02020404030301010803" pitchFamily="18" charset="0"/>
                <a:ea typeface="Adobe Heiti Std R" panose="020B0400000000000000" pitchFamily="34" charset="-128"/>
              </a:rPr>
              <a:t>An Accreditation Advisory Committee has been established and the </a:t>
            </a:r>
          </a:p>
          <a:p>
            <a:pPr marL="0" indent="0">
              <a:lnSpc>
                <a:spcPct val="100000"/>
              </a:lnSpc>
              <a:buNone/>
            </a:pPr>
            <a:endParaRPr lang="en-US" sz="2400" b="1" dirty="0">
              <a:latin typeface="Garamond" panose="02020404030301010803" pitchFamily="18" charset="0"/>
              <a:ea typeface="Adobe Heiti Std R" panose="020B0400000000000000" pitchFamily="34" charset="-128"/>
            </a:endParaRPr>
          </a:p>
          <a:p>
            <a:pPr marL="0" indent="0">
              <a:lnSpc>
                <a:spcPct val="100000"/>
              </a:lnSpc>
              <a:buNone/>
            </a:pPr>
            <a:r>
              <a:rPr lang="en-US" sz="2400" b="1" dirty="0" smtClean="0">
                <a:latin typeface="Garamond" panose="02020404030301010803" pitchFamily="18" charset="0"/>
                <a:ea typeface="Adobe Heiti Std R" panose="020B0400000000000000" pitchFamily="34" charset="-128"/>
              </a:rPr>
              <a:t>Core Competencies Working Group used the list of 31 core competencies to come up with the nine categories we will be working with today.</a:t>
            </a:r>
            <a:endParaRPr lang="en-US" b="1" dirty="0"/>
          </a:p>
        </p:txBody>
      </p:sp>
      <p:sp>
        <p:nvSpPr>
          <p:cNvPr id="4" name="Slide Number Placeholder 3"/>
          <p:cNvSpPr>
            <a:spLocks noGrp="1"/>
          </p:cNvSpPr>
          <p:nvPr>
            <p:ph type="sldNum" sz="quarter" idx="12"/>
          </p:nvPr>
        </p:nvSpPr>
        <p:spPr/>
        <p:txBody>
          <a:bodyPr/>
          <a:lstStyle/>
          <a:p>
            <a:fld id="{0042DBE3-31E2-49C8-A28C-8D4C93BAB9A7}" type="slidenum">
              <a:rPr lang="en-US" smtClean="0"/>
              <a:t>8</a:t>
            </a:fld>
            <a:endParaRPr lang="en-US" dirty="0"/>
          </a:p>
        </p:txBody>
      </p:sp>
    </p:spTree>
    <p:extLst>
      <p:ext uri="{BB962C8B-B14F-4D97-AF65-F5344CB8AC3E}">
        <p14:creationId xmlns:p14="http://schemas.microsoft.com/office/powerpoint/2010/main" val="39786482"/>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430307"/>
            <a:ext cx="11113477" cy="5434162"/>
          </a:xfrm>
        </p:spPr>
        <p:txBody>
          <a:bodyPr anchor="ctr">
            <a:normAutofit/>
          </a:bodyPr>
          <a:lstStyle/>
          <a:p>
            <a:pPr algn="ctr"/>
            <a:r>
              <a:rPr lang="en-US" i="1" dirty="0" smtClean="0">
                <a:solidFill>
                  <a:schemeClr val="tx1"/>
                </a:solidFill>
                <a:latin typeface="Garamond" panose="02020404030301010803" pitchFamily="18" charset="0"/>
              </a:rPr>
              <a:t>Next Steps</a:t>
            </a:r>
            <a:endParaRPr lang="en-US" sz="3100" i="1" dirty="0">
              <a:solidFill>
                <a:schemeClr val="tx1"/>
              </a:solidFill>
              <a:latin typeface="Garamond" panose="02020404030301010803" pitchFamily="18" charset="0"/>
            </a:endParaRPr>
          </a:p>
        </p:txBody>
      </p:sp>
      <p:sp>
        <p:nvSpPr>
          <p:cNvPr id="4" name="Slide Number Placeholder 3"/>
          <p:cNvSpPr>
            <a:spLocks noGrp="1"/>
          </p:cNvSpPr>
          <p:nvPr>
            <p:ph type="sldNum" sz="quarter" idx="12"/>
          </p:nvPr>
        </p:nvSpPr>
        <p:spPr/>
        <p:txBody>
          <a:bodyPr/>
          <a:lstStyle/>
          <a:p>
            <a:fld id="{0042DBE3-31E2-49C8-A28C-8D4C93BAB9A7}" type="slidenum">
              <a:rPr lang="en-US" smtClean="0"/>
              <a:t>9</a:t>
            </a:fld>
            <a:endParaRPr lang="en-US" dirty="0"/>
          </a:p>
        </p:txBody>
      </p:sp>
    </p:spTree>
    <p:extLst>
      <p:ext uri="{BB962C8B-B14F-4D97-AF65-F5344CB8AC3E}">
        <p14:creationId xmlns:p14="http://schemas.microsoft.com/office/powerpoint/2010/main" val="2177223854"/>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4924</TotalTime>
  <Words>337</Words>
  <Application>Microsoft Office PowerPoint</Application>
  <PresentationFormat>Widescreen</PresentationFormat>
  <Paragraphs>44</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Adobe Heiti Std R</vt:lpstr>
      <vt:lpstr>Arial</vt:lpstr>
      <vt:lpstr>Calibri</vt:lpstr>
      <vt:lpstr>Calibri Light</vt:lpstr>
      <vt:lpstr>Garamond</vt:lpstr>
      <vt:lpstr>Office Theme</vt:lpstr>
      <vt:lpstr>NWCCU requires us to focus on student learning and student success.</vt:lpstr>
      <vt:lpstr>What do we want our students to know and be able to do?    How are we going to help them get there?</vt:lpstr>
      <vt:lpstr>NWCCU Standard 1.C.6   Consistent with its mission, the institution establishes and assesses, across all associate and bachelor level programs or within a General Education curriculum, institutional learning outcomes and/or core competencies.   Examples of such learning outcomes and competencies include, but are not limited to, effective communication skills, global awareness, cultural sensitivity, scientific and quantitative reasoning, critical analysis and logical thinking, problem solving, and/or information literacy.</vt:lpstr>
      <vt:lpstr>What constitutes a Core Competency?  Cross-Cutting (Not disciplinary focused) Cross-Institutional (Curricular and Extra Curricular) Meaningful to Our Students and Communities Assessable Comparable to Peers Realistic AND Aspirational</vt:lpstr>
      <vt:lpstr>What has been the conversation to date?</vt:lpstr>
      <vt:lpstr>Started with two sets of outcomes we have already been working with: GER outcomes and the AAC&amp;U competencies from their employer survey</vt:lpstr>
      <vt:lpstr>Engaged with stakeholders</vt:lpstr>
      <vt:lpstr>Accreditation Advisory Committee </vt:lpstr>
      <vt:lpstr>Next Steps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M Brock</dc:creator>
  <cp:lastModifiedBy>Megan Carlson</cp:lastModifiedBy>
  <cp:revision>329</cp:revision>
  <cp:lastPrinted>2020-02-07T01:44:59Z</cp:lastPrinted>
  <dcterms:created xsi:type="dcterms:W3CDTF">2015-08-13T22:57:33Z</dcterms:created>
  <dcterms:modified xsi:type="dcterms:W3CDTF">2020-02-07T17:50:28Z</dcterms:modified>
</cp:coreProperties>
</file>