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Roboto Condensed"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5d04da1ed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5d04da1ed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350" i="1" dirty="0">
                <a:solidFill>
                  <a:schemeClr val="dk1"/>
                </a:solidFill>
                <a:highlight>
                  <a:srgbClr val="FFFFFF"/>
                </a:highlight>
              </a:rPr>
              <a:t>This is a story about four people named </a:t>
            </a:r>
            <a:r>
              <a:rPr lang="en-US" sz="1350" dirty="0">
                <a:solidFill>
                  <a:schemeClr val="dk1"/>
                </a:solidFill>
                <a:highlight>
                  <a:srgbClr val="FFFFFF"/>
                </a:highlight>
              </a:rPr>
              <a:t>Everybody, Somebody, Anybody and Nobody. There was an important job to be done and Everybody was sure that Somebody would do it. Anybody could have done it, but Nobody did it. Somebody got angry about that, because it was Everybody’s job. Everybody thought Anybody could do it, but Nobody realized that Everybody wouldn’t do it. It ended up that Everybody blamed Somebody when Nobody did what Anybody could have.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5f42c21dfb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5f42c21dfb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5f42c21dfb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5f42c21dfb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5d04da1ed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5" name="Google Shape;145;g15d04da1ed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665c2eb10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10665c2eb1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0665c2eb10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0" name="Google Shape;160;g10665c2eb1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665c2eb10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9" name="Google Shape;169;g10665c2eb1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665c2eb10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8" name="Google Shape;178;g10665c2eb1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c999e5a4a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87" name="Google Shape;187;g10c999e5a4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d04da1eda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5" name="Google Shape;195;g15d04da1ed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5d04da1ed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5d04da1ed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5d04da1ed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5d04da1ed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5d04da1eda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5d04da1eda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5d04da1eda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5d04da1eda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5d04da1eda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5" name="Google Shape;225;g15d04da1ed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5d04da1ed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5d04da1ed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5d04da1eda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8" name="Google Shape;238;g15d04da1ed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d04da1eda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4" name="Google Shape;244;g15d04da1ed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5d04da1eda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72" name="Google Shape;72;g15d04da1ed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5d04da1ed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5d04da1ed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5d04da1eda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 name="Google Shape;86;g15d04da1ed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5d04da1ed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5d04da1ed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5d04da1eda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0" name="Google Shape;100;g15d04da1ed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d04da1ed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d04da1ed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5d04da1eda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5" name="Google Shape;115;g15d04da1eda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524000" y="247391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EFEFE"/>
              </a:buClr>
              <a:buSzPts val="4400"/>
              <a:buFont typeface="Calibri"/>
              <a:buNone/>
              <a:defRPr>
                <a:solidFill>
                  <a:srgbClr val="FEFEF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1524000" y="495358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EFEFE"/>
              </a:buClr>
              <a:buSzPts val="2400"/>
              <a:buNone/>
              <a:defRPr sz="2400">
                <a:solidFill>
                  <a:srgbClr val="FEFEFE"/>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 name="Google Shape;12;p2"/>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i="0" u="none" strike="noStrike" cap="none"/>
            </a:lvl1pPr>
            <a:lvl2pPr marL="0" marR="0" lvl="1" indent="0" algn="r">
              <a:lnSpc>
                <a:spcPct val="100000"/>
              </a:lnSpc>
              <a:spcBef>
                <a:spcPts val="0"/>
              </a:spcBef>
              <a:spcAft>
                <a:spcPts val="0"/>
              </a:spcAft>
              <a:buClr>
                <a:srgbClr val="000000"/>
              </a:buClr>
              <a:buSzPts val="1200"/>
              <a:buFont typeface="Arial"/>
              <a:buNone/>
              <a:defRPr i="0" u="none" strike="noStrike" cap="none"/>
            </a:lvl2pPr>
            <a:lvl3pPr marL="0" marR="0" lvl="2" indent="0" algn="r">
              <a:lnSpc>
                <a:spcPct val="100000"/>
              </a:lnSpc>
              <a:spcBef>
                <a:spcPts val="0"/>
              </a:spcBef>
              <a:spcAft>
                <a:spcPts val="0"/>
              </a:spcAft>
              <a:buClr>
                <a:srgbClr val="000000"/>
              </a:buClr>
              <a:buSzPts val="1200"/>
              <a:buFont typeface="Arial"/>
              <a:buNone/>
              <a:defRPr i="0" u="none" strike="noStrike" cap="none"/>
            </a:lvl3pPr>
            <a:lvl4pPr marL="0" marR="0" lvl="3" indent="0" algn="r">
              <a:lnSpc>
                <a:spcPct val="100000"/>
              </a:lnSpc>
              <a:spcBef>
                <a:spcPts val="0"/>
              </a:spcBef>
              <a:spcAft>
                <a:spcPts val="0"/>
              </a:spcAft>
              <a:buClr>
                <a:srgbClr val="000000"/>
              </a:buClr>
              <a:buSzPts val="1200"/>
              <a:buFont typeface="Arial"/>
              <a:buNone/>
              <a:defRPr i="0" u="none" strike="noStrike" cap="none"/>
            </a:lvl4pPr>
            <a:lvl5pPr marL="0" marR="0" lvl="4" indent="0" algn="r">
              <a:lnSpc>
                <a:spcPct val="100000"/>
              </a:lnSpc>
              <a:spcBef>
                <a:spcPts val="0"/>
              </a:spcBef>
              <a:spcAft>
                <a:spcPts val="0"/>
              </a:spcAft>
              <a:buClr>
                <a:srgbClr val="000000"/>
              </a:buClr>
              <a:buSzPts val="1200"/>
              <a:buFont typeface="Arial"/>
              <a:buNone/>
              <a:defRPr i="0" u="none" strike="noStrike" cap="none"/>
            </a:lvl5pPr>
            <a:lvl6pPr marL="0" marR="0" lvl="5" indent="0" algn="r">
              <a:lnSpc>
                <a:spcPct val="100000"/>
              </a:lnSpc>
              <a:spcBef>
                <a:spcPts val="0"/>
              </a:spcBef>
              <a:spcAft>
                <a:spcPts val="0"/>
              </a:spcAft>
              <a:buClr>
                <a:srgbClr val="000000"/>
              </a:buClr>
              <a:buSzPts val="1200"/>
              <a:buFont typeface="Arial"/>
              <a:buNone/>
              <a:defRPr i="0" u="none" strike="noStrike" cap="none"/>
            </a:lvl6pPr>
            <a:lvl7pPr marL="0" marR="0" lvl="6" indent="0" algn="r">
              <a:lnSpc>
                <a:spcPct val="100000"/>
              </a:lnSpc>
              <a:spcBef>
                <a:spcPts val="0"/>
              </a:spcBef>
              <a:spcAft>
                <a:spcPts val="0"/>
              </a:spcAft>
              <a:buClr>
                <a:srgbClr val="000000"/>
              </a:buClr>
              <a:buSzPts val="1200"/>
              <a:buFont typeface="Arial"/>
              <a:buNone/>
              <a:defRPr i="0" u="none" strike="noStrike" cap="none"/>
            </a:lvl7pPr>
            <a:lvl8pPr marL="0" marR="0" lvl="7" indent="0" algn="r">
              <a:lnSpc>
                <a:spcPct val="100000"/>
              </a:lnSpc>
              <a:spcBef>
                <a:spcPts val="0"/>
              </a:spcBef>
              <a:spcAft>
                <a:spcPts val="0"/>
              </a:spcAft>
              <a:buClr>
                <a:srgbClr val="000000"/>
              </a:buClr>
              <a:buSzPts val="1200"/>
              <a:buFont typeface="Arial"/>
              <a:buNone/>
              <a:defRPr i="0" u="none" strike="noStrike" cap="none"/>
            </a:lvl8pPr>
            <a:lvl9pPr marL="0" marR="0" lvl="8" indent="0" algn="r">
              <a:lnSpc>
                <a:spcPct val="100000"/>
              </a:lnSpc>
              <a:spcBef>
                <a:spcPts val="0"/>
              </a:spcBef>
              <a:spcAft>
                <a:spcPts val="0"/>
              </a:spcAft>
              <a:buClr>
                <a:srgbClr val="000000"/>
              </a:buClr>
              <a:buSzPts val="1200"/>
              <a:buFont typeface="Arial"/>
              <a:buNone/>
              <a:defRPr i="0" u="none" strike="noStrike" cap="none"/>
            </a:lvl9pPr>
          </a:lstStyle>
          <a:p>
            <a:pPr marL="0" lvl="0" indent="0" algn="r" rtl="0">
              <a:spcBef>
                <a:spcPts val="0"/>
              </a:spcBef>
              <a:spcAft>
                <a:spcPts val="0"/>
              </a:spcAft>
              <a:buNone/>
            </a:pPr>
            <a:fld id="{00000000-1234-1234-1234-123412341234}" type="slidenum">
              <a:rPr lang="en-US"/>
              <a:t>‹#›</a:t>
            </a:fld>
            <a:endParaRPr dirty="0"/>
          </a:p>
        </p:txBody>
      </p:sp>
      <p:cxnSp>
        <p:nvCxnSpPr>
          <p:cNvPr id="13" name="Google Shape;13;p2"/>
          <p:cNvCxnSpPr/>
          <p:nvPr/>
        </p:nvCxnSpPr>
        <p:spPr>
          <a:xfrm>
            <a:off x="0" y="3519080"/>
            <a:ext cx="12192000" cy="0"/>
          </a:xfrm>
          <a:prstGeom prst="straightConnector1">
            <a:avLst/>
          </a:prstGeom>
          <a:noFill/>
          <a:ln w="63500" cap="flat" cmpd="sng">
            <a:solidFill>
              <a:srgbClr val="00583D"/>
            </a:solidFill>
            <a:prstDash val="solid"/>
            <a:miter lim="800000"/>
            <a:headEnd type="none" w="sm" len="sm"/>
            <a:tailEnd type="none" w="sm" len="sm"/>
          </a:ln>
        </p:spPr>
      </p:cxnSp>
      <p:pic>
        <p:nvPicPr>
          <p:cNvPr id="14" name="Google Shape;14;p2" descr="University of Alaska Anchorage"/>
          <p:cNvPicPr preferRelativeResize="0"/>
          <p:nvPr/>
        </p:nvPicPr>
        <p:blipFill rotWithShape="1">
          <a:blip r:embed="rId2">
            <a:alphaModFix/>
          </a:blip>
          <a:srcRect/>
          <a:stretch/>
        </p:blipFill>
        <p:spPr>
          <a:xfrm>
            <a:off x="2036789" y="375475"/>
            <a:ext cx="8118424" cy="27533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838200" y="1978025"/>
            <a:ext cx="10515600" cy="4351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3000"/>
            </a:lvl1pPr>
            <a:lvl2pPr marL="914400" lvl="1" indent="-342900" algn="l">
              <a:lnSpc>
                <a:spcPct val="100000"/>
              </a:lnSpc>
              <a:spcBef>
                <a:spcPts val="500"/>
              </a:spcBef>
              <a:spcAft>
                <a:spcPts val="0"/>
              </a:spcAft>
              <a:buClr>
                <a:schemeClr val="dk1"/>
              </a:buClr>
              <a:buSzPts val="1800"/>
              <a:buChar char="•"/>
              <a:defRPr>
                <a:solidFill>
                  <a:schemeClr val="dk1"/>
                </a:solidFill>
              </a:defRPr>
            </a:lvl2pPr>
            <a:lvl3pPr marL="1371600" lvl="2" indent="-342900" algn="l">
              <a:lnSpc>
                <a:spcPct val="100000"/>
              </a:lnSpc>
              <a:spcBef>
                <a:spcPts val="500"/>
              </a:spcBef>
              <a:spcAft>
                <a:spcPts val="0"/>
              </a:spcAft>
              <a:buClr>
                <a:schemeClr val="dk1"/>
              </a:buClr>
              <a:buSzPts val="1800"/>
              <a:buChar char="•"/>
              <a:defRPr>
                <a:solidFill>
                  <a:schemeClr val="dk1"/>
                </a:solidFill>
              </a:defRPr>
            </a:lvl3pPr>
            <a:lvl4pPr marL="1828800" lvl="3" indent="-342900" algn="l">
              <a:lnSpc>
                <a:spcPct val="100000"/>
              </a:lnSpc>
              <a:spcBef>
                <a:spcPts val="500"/>
              </a:spcBef>
              <a:spcAft>
                <a:spcPts val="0"/>
              </a:spcAft>
              <a:buClr>
                <a:schemeClr val="dk1"/>
              </a:buClr>
              <a:buSzPts val="1800"/>
              <a:buChar char="•"/>
              <a:defRPr>
                <a:solidFill>
                  <a:schemeClr val="dk1"/>
                </a:solidFill>
              </a:defRPr>
            </a:lvl4pPr>
            <a:lvl5pPr marL="2286000" lvl="4" indent="-342900" algn="l">
              <a:lnSpc>
                <a:spcPct val="100000"/>
              </a:lnSpc>
              <a:spcBef>
                <a:spcPts val="500"/>
              </a:spcBef>
              <a:spcAft>
                <a:spcPts val="0"/>
              </a:spcAft>
              <a:buClr>
                <a:schemeClr val="dk1"/>
              </a:buClr>
              <a:buSzPts val="1800"/>
              <a:buChar char="•"/>
              <a:defRPr>
                <a:solidFill>
                  <a:schemeClr val="dk1"/>
                </a:solidFill>
              </a:defRPr>
            </a:lvl5pPr>
            <a:lvl6pPr marL="2743200" lvl="5" indent="-342900" algn="l">
              <a:lnSpc>
                <a:spcPct val="100000"/>
              </a:lnSpc>
              <a:spcBef>
                <a:spcPts val="500"/>
              </a:spcBef>
              <a:spcAft>
                <a:spcPts val="0"/>
              </a:spcAft>
              <a:buClr>
                <a:schemeClr val="dk1"/>
              </a:buClr>
              <a:buSzPts val="1800"/>
              <a:buChar char="•"/>
              <a:defRPr>
                <a:solidFill>
                  <a:schemeClr val="dk1"/>
                </a:solidFill>
              </a:defRPr>
            </a:lvl6pPr>
            <a:lvl7pPr marL="3200400" lvl="6" indent="-342900" algn="l">
              <a:lnSpc>
                <a:spcPct val="100000"/>
              </a:lnSpc>
              <a:spcBef>
                <a:spcPts val="500"/>
              </a:spcBef>
              <a:spcAft>
                <a:spcPts val="0"/>
              </a:spcAft>
              <a:buClr>
                <a:schemeClr val="dk1"/>
              </a:buClr>
              <a:buSzPts val="1800"/>
              <a:buChar char="•"/>
              <a:defRPr>
                <a:solidFill>
                  <a:schemeClr val="dk1"/>
                </a:solidFill>
              </a:defRPr>
            </a:lvl7pPr>
            <a:lvl8pPr marL="3657600" lvl="7" indent="-342900" algn="l">
              <a:lnSpc>
                <a:spcPct val="100000"/>
              </a:lnSpc>
              <a:spcBef>
                <a:spcPts val="500"/>
              </a:spcBef>
              <a:spcAft>
                <a:spcPts val="0"/>
              </a:spcAft>
              <a:buClr>
                <a:schemeClr val="dk1"/>
              </a:buClr>
              <a:buSzPts val="1800"/>
              <a:buChar char="•"/>
              <a:defRPr>
                <a:solidFill>
                  <a:schemeClr val="dk1"/>
                </a:solidFill>
              </a:defRPr>
            </a:lvl8pPr>
            <a:lvl9pPr marL="4114800" lvl="8" indent="-342900" algn="l">
              <a:lnSpc>
                <a:spcPct val="100000"/>
              </a:lnSpc>
              <a:spcBef>
                <a:spcPts val="500"/>
              </a:spcBef>
              <a:spcAft>
                <a:spcPts val="0"/>
              </a:spcAft>
              <a:buClr>
                <a:schemeClr val="dk1"/>
              </a:buClr>
              <a:buSzPts val="1800"/>
              <a:buChar char="•"/>
              <a:defRPr>
                <a:solidFill>
                  <a:schemeClr val="dk1"/>
                </a:solidFill>
              </a:defRPr>
            </a:lvl9pPr>
          </a:lstStyle>
          <a:p>
            <a:endParaRPr/>
          </a:p>
        </p:txBody>
      </p:sp>
      <p:sp>
        <p:nvSpPr>
          <p:cNvPr id="18" name="Google Shape;18;p3"/>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dirty="0"/>
          </a:p>
        </p:txBody>
      </p:sp>
      <p:cxnSp>
        <p:nvCxnSpPr>
          <p:cNvPr id="19" name="Google Shape;19;p3"/>
          <p:cNvCxnSpPr/>
          <p:nvPr/>
        </p:nvCxnSpPr>
        <p:spPr>
          <a:xfrm>
            <a:off x="0" y="1690688"/>
            <a:ext cx="12192000" cy="0"/>
          </a:xfrm>
          <a:prstGeom prst="straightConnector1">
            <a:avLst/>
          </a:prstGeom>
          <a:noFill/>
          <a:ln w="63500" cap="flat" cmpd="sng">
            <a:solidFill>
              <a:srgbClr val="00583D"/>
            </a:solidFill>
            <a:prstDash val="solid"/>
            <a:miter lim="800000"/>
            <a:headEnd type="none" w="sm" len="sm"/>
            <a:tailEnd type="none" w="sm" len="sm"/>
          </a:ln>
        </p:spPr>
      </p:cxnSp>
      <p:pic>
        <p:nvPicPr>
          <p:cNvPr id="20" name="Google Shape;20;p3"/>
          <p:cNvPicPr preferRelativeResize="0"/>
          <p:nvPr/>
        </p:nvPicPr>
        <p:blipFill rotWithShape="1">
          <a:blip r:embed="rId2">
            <a:alphaModFix/>
          </a:blip>
          <a:srcRect r="70125"/>
          <a:stretch/>
        </p:blipFill>
        <p:spPr>
          <a:xfrm>
            <a:off x="9447810" y="0"/>
            <a:ext cx="2744089" cy="1690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995963"/>
            <a:ext cx="10515600" cy="2852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EFEFE"/>
              </a:buClr>
              <a:buSzPts val="4400"/>
              <a:buFont typeface="Calibri"/>
              <a:buNone/>
              <a:defRPr>
                <a:solidFill>
                  <a:srgbClr val="FEFEF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4506275"/>
            <a:ext cx="10515600" cy="1690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000"/>
              <a:buNone/>
              <a:defRPr sz="4000">
                <a:solidFill>
                  <a:schemeClr val="lt1"/>
                </a:solidFill>
              </a:defRPr>
            </a:lvl1pPr>
            <a:lvl2pPr marL="914400" lvl="1" indent="-228600" algn="l">
              <a:lnSpc>
                <a:spcPct val="90000"/>
              </a:lnSpc>
              <a:spcBef>
                <a:spcPts val="500"/>
              </a:spcBef>
              <a:spcAft>
                <a:spcPts val="0"/>
              </a:spcAft>
              <a:buClr>
                <a:schemeClr val="lt1"/>
              </a:buClr>
              <a:buSzPts val="2800"/>
              <a:buNone/>
              <a:defRPr b="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 name="Google Shape;24;p4"/>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25" name="Google Shape;25;p4"/>
          <p:cNvCxnSpPr/>
          <p:nvPr/>
        </p:nvCxnSpPr>
        <p:spPr>
          <a:xfrm>
            <a:off x="0" y="4128680"/>
            <a:ext cx="12192000" cy="0"/>
          </a:xfrm>
          <a:prstGeom prst="straightConnector1">
            <a:avLst/>
          </a:prstGeom>
          <a:noFill/>
          <a:ln w="63500" cap="flat" cmpd="sng">
            <a:solidFill>
              <a:srgbClr val="00583D"/>
            </a:solidFill>
            <a:prstDash val="solid"/>
            <a:miter lim="800000"/>
            <a:headEnd type="none" w="sm" len="sm"/>
            <a:tailEnd type="none" w="sm" len="sm"/>
          </a:ln>
        </p:spPr>
      </p:cxnSp>
      <p:pic>
        <p:nvPicPr>
          <p:cNvPr id="26" name="Google Shape;26;p4"/>
          <p:cNvPicPr preferRelativeResize="0"/>
          <p:nvPr/>
        </p:nvPicPr>
        <p:blipFill rotWithShape="1">
          <a:blip r:embed="rId2">
            <a:alphaModFix/>
          </a:blip>
          <a:srcRect r="70125"/>
          <a:stretch/>
        </p:blipFill>
        <p:spPr>
          <a:xfrm>
            <a:off x="9447810" y="0"/>
            <a:ext cx="2744089" cy="1690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0" name="Google Shape;30;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 name="Google Shape;31;p5"/>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dirty="0"/>
          </a:p>
        </p:txBody>
      </p:sp>
      <p:cxnSp>
        <p:nvCxnSpPr>
          <p:cNvPr id="32" name="Google Shape;32;p5"/>
          <p:cNvCxnSpPr/>
          <p:nvPr/>
        </p:nvCxnSpPr>
        <p:spPr>
          <a:xfrm>
            <a:off x="0" y="1690688"/>
            <a:ext cx="12192000" cy="0"/>
          </a:xfrm>
          <a:prstGeom prst="straightConnector1">
            <a:avLst/>
          </a:prstGeom>
          <a:noFill/>
          <a:ln w="63500" cap="flat" cmpd="sng">
            <a:solidFill>
              <a:srgbClr val="00583D"/>
            </a:solidFill>
            <a:prstDash val="solid"/>
            <a:miter lim="800000"/>
            <a:headEnd type="none" w="sm" len="sm"/>
            <a:tailEnd type="none" w="sm" len="sm"/>
          </a:ln>
        </p:spPr>
      </p:cxnSp>
      <p:pic>
        <p:nvPicPr>
          <p:cNvPr id="33" name="Google Shape;33;p5"/>
          <p:cNvPicPr preferRelativeResize="0"/>
          <p:nvPr/>
        </p:nvPicPr>
        <p:blipFill rotWithShape="1">
          <a:blip r:embed="rId2">
            <a:alphaModFix/>
          </a:blip>
          <a:srcRect r="70125"/>
          <a:stretch/>
        </p:blipFill>
        <p:spPr>
          <a:xfrm>
            <a:off x="9447810" y="0"/>
            <a:ext cx="2744089" cy="1690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7" name="Google Shape;37;p6"/>
          <p:cNvSpPr txBox="1">
            <a:spLocks noGrp="1"/>
          </p:cNvSpPr>
          <p:nvPr>
            <p:ph type="body" idx="2"/>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8" name="Google Shape;38;p6"/>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dirty="0"/>
          </a:p>
        </p:txBody>
      </p:sp>
      <p:cxnSp>
        <p:nvCxnSpPr>
          <p:cNvPr id="39" name="Google Shape;39;p6"/>
          <p:cNvCxnSpPr/>
          <p:nvPr/>
        </p:nvCxnSpPr>
        <p:spPr>
          <a:xfrm>
            <a:off x="0" y="1690688"/>
            <a:ext cx="12192000" cy="0"/>
          </a:xfrm>
          <a:prstGeom prst="straightConnector1">
            <a:avLst/>
          </a:prstGeom>
          <a:noFill/>
          <a:ln w="63500" cap="flat" cmpd="sng">
            <a:solidFill>
              <a:srgbClr val="00583D"/>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dirty="0"/>
          </a:p>
        </p:txBody>
      </p:sp>
      <p:cxnSp>
        <p:nvCxnSpPr>
          <p:cNvPr id="43" name="Google Shape;43;p7"/>
          <p:cNvCxnSpPr/>
          <p:nvPr/>
        </p:nvCxnSpPr>
        <p:spPr>
          <a:xfrm>
            <a:off x="0" y="1690688"/>
            <a:ext cx="12192000" cy="0"/>
          </a:xfrm>
          <a:prstGeom prst="straightConnector1">
            <a:avLst/>
          </a:prstGeom>
          <a:noFill/>
          <a:ln w="63500" cap="flat" cmpd="sng">
            <a:solidFill>
              <a:srgbClr val="00583D"/>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9" name="Google Shape;49;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0" name="Google Shape;50;p9"/>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a:spLocks noGrp="1"/>
          </p:cNvSpPr>
          <p:nvPr>
            <p:ph type="pic" idx="2"/>
          </p:nvPr>
        </p:nvSpPr>
        <p:spPr>
          <a:xfrm>
            <a:off x="5183188" y="987425"/>
            <a:ext cx="6172200" cy="4873625"/>
          </a:xfrm>
          <a:prstGeom prst="rect">
            <a:avLst/>
          </a:prstGeom>
          <a:noFill/>
          <a:ln>
            <a:noFill/>
          </a:ln>
        </p:spPr>
      </p:sp>
      <p:sp>
        <p:nvSpPr>
          <p:cNvPr id="54" name="Google Shape;5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5" name="Google Shape;55;p10"/>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sz="12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2pPr>
            <a:lvl3pPr marR="0" lvl="2"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3pPr>
            <a:lvl4pPr marR="0" lvl="3"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4pPr>
            <a:lvl5pPr marR="0" lvl="4"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5pPr>
            <a:lvl6pPr marR="0" lvl="5"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6pPr>
            <a:lvl7pPr marR="0" lvl="6"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7pPr>
            <a:lvl8pPr marR="0" lvl="7"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8pPr>
            <a:lvl9pPr marR="0" lvl="8" algn="l" rtl="0">
              <a:lnSpc>
                <a:spcPct val="100000"/>
              </a:lnSpc>
              <a:spcBef>
                <a:spcPts val="0"/>
              </a:spcBef>
              <a:spcAft>
                <a:spcPts val="0"/>
              </a:spcAft>
              <a:buClr>
                <a:srgbClr val="00583D"/>
              </a:buClr>
              <a:buSzPts val="4400"/>
              <a:buFont typeface="Roboto Condensed"/>
              <a:buNone/>
              <a:defRPr sz="4400" b="1" i="0" u="none" strike="noStrike" cap="none">
                <a:solidFill>
                  <a:srgbClr val="00583D"/>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90000"/>
              </a:lnSpc>
              <a:spcBef>
                <a:spcPts val="1000"/>
              </a:spcBef>
              <a:spcAft>
                <a:spcPts val="0"/>
              </a:spcAft>
              <a:buClr>
                <a:schemeClr val="dk1"/>
              </a:buClr>
              <a:buSzPts val="3000"/>
              <a:buFont typeface="Roboto Condensed"/>
              <a:buChar char="•"/>
              <a:defRPr sz="3000" b="1" i="0" u="none" strike="noStrike" cap="none">
                <a:solidFill>
                  <a:srgbClr val="00583D"/>
                </a:solidFill>
                <a:latin typeface="Roboto Condensed"/>
                <a:ea typeface="Roboto Condensed"/>
                <a:cs typeface="Roboto Condensed"/>
                <a:sym typeface="Roboto Condensed"/>
              </a:defRPr>
            </a:lvl1pPr>
            <a:lvl2pPr marL="914400" marR="0" lvl="1" indent="-406400" algn="l" rtl="0">
              <a:lnSpc>
                <a:spcPct val="90000"/>
              </a:lnSpc>
              <a:spcBef>
                <a:spcPts val="500"/>
              </a:spcBef>
              <a:spcAft>
                <a:spcPts val="0"/>
              </a:spcAft>
              <a:buClr>
                <a:srgbClr val="0A0A0A"/>
              </a:buClr>
              <a:buSzPts val="2800"/>
              <a:buFont typeface="Roboto Condensed"/>
              <a:buChar char="•"/>
              <a:defRPr sz="2800" b="1" i="0" u="none" strike="noStrike" cap="none">
                <a:solidFill>
                  <a:srgbClr val="0A0A0A"/>
                </a:solidFill>
                <a:latin typeface="Roboto Condensed"/>
                <a:ea typeface="Roboto Condensed"/>
                <a:cs typeface="Roboto Condensed"/>
                <a:sym typeface="Roboto Condensed"/>
              </a:defRPr>
            </a:lvl2pPr>
            <a:lvl3pPr marL="1371600" marR="0" lvl="2" indent="-406400" algn="l" rtl="0">
              <a:lnSpc>
                <a:spcPct val="90000"/>
              </a:lnSpc>
              <a:spcBef>
                <a:spcPts val="500"/>
              </a:spcBef>
              <a:spcAft>
                <a:spcPts val="0"/>
              </a:spcAft>
              <a:buClr>
                <a:srgbClr val="0A0A0A"/>
              </a:buClr>
              <a:buSzPts val="2800"/>
              <a:buFont typeface="Roboto Condensed"/>
              <a:buChar char="•"/>
              <a:defRPr sz="2800" i="0" u="none" strike="noStrike" cap="none">
                <a:solidFill>
                  <a:srgbClr val="0A0A0A"/>
                </a:solidFill>
                <a:latin typeface="Roboto Condensed"/>
                <a:ea typeface="Roboto Condensed"/>
                <a:cs typeface="Roboto Condensed"/>
                <a:sym typeface="Roboto Condensed"/>
              </a:defRPr>
            </a:lvl3pPr>
            <a:lvl4pPr marL="1828800" marR="0" lvl="3" indent="-381000" algn="l" rtl="0">
              <a:lnSpc>
                <a:spcPct val="90000"/>
              </a:lnSpc>
              <a:spcBef>
                <a:spcPts val="500"/>
              </a:spcBef>
              <a:spcAft>
                <a:spcPts val="0"/>
              </a:spcAft>
              <a:buClr>
                <a:srgbClr val="0A0A0A"/>
              </a:buClr>
              <a:buSzPts val="2400"/>
              <a:buFont typeface="Roboto Condensed"/>
              <a:buChar char="•"/>
              <a:defRPr sz="2400" i="0" u="none" strike="noStrike" cap="none">
                <a:solidFill>
                  <a:srgbClr val="0A0A0A"/>
                </a:solidFill>
                <a:latin typeface="Roboto Condensed"/>
                <a:ea typeface="Roboto Condensed"/>
                <a:cs typeface="Roboto Condensed"/>
                <a:sym typeface="Roboto Condensed"/>
              </a:defRPr>
            </a:lvl4pPr>
            <a:lvl5pPr marL="2286000" marR="0" lvl="4" indent="-355600" algn="l" rtl="0">
              <a:lnSpc>
                <a:spcPct val="90000"/>
              </a:lnSpc>
              <a:spcBef>
                <a:spcPts val="500"/>
              </a:spcBef>
              <a:spcAft>
                <a:spcPts val="0"/>
              </a:spcAft>
              <a:buClr>
                <a:srgbClr val="0A0A0A"/>
              </a:buClr>
              <a:buSzPts val="2000"/>
              <a:buFont typeface="Roboto Condensed"/>
              <a:buChar char="•"/>
              <a:defRPr sz="2000" i="0" u="none" strike="noStrike" cap="none">
                <a:solidFill>
                  <a:srgbClr val="0A0A0A"/>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rgbClr val="0A0A0A"/>
              </a:buClr>
              <a:buSzPts val="1800"/>
              <a:buFont typeface="Roboto Condensed"/>
              <a:buChar char="•"/>
              <a:defRPr sz="1800" i="0" u="none" strike="noStrike" cap="none">
                <a:solidFill>
                  <a:srgbClr val="0A0A0A"/>
                </a:solidFill>
                <a:latin typeface="Roboto Condensed"/>
                <a:ea typeface="Roboto Condensed"/>
                <a:cs typeface="Roboto Condensed"/>
                <a:sym typeface="Roboto Condensed"/>
              </a:defRPr>
            </a:lvl6pPr>
            <a:lvl7pPr marL="3200400" marR="0" lvl="6" indent="-342900" algn="l" rtl="0">
              <a:lnSpc>
                <a:spcPct val="90000"/>
              </a:lnSpc>
              <a:spcBef>
                <a:spcPts val="500"/>
              </a:spcBef>
              <a:spcAft>
                <a:spcPts val="0"/>
              </a:spcAft>
              <a:buClr>
                <a:srgbClr val="0A0A0A"/>
              </a:buClr>
              <a:buSzPts val="1800"/>
              <a:buFont typeface="Roboto Condensed"/>
              <a:buChar char="•"/>
              <a:defRPr sz="1800" i="0" u="none" strike="noStrike" cap="none">
                <a:solidFill>
                  <a:srgbClr val="0A0A0A"/>
                </a:solidFill>
                <a:latin typeface="Roboto Condensed"/>
                <a:ea typeface="Roboto Condensed"/>
                <a:cs typeface="Roboto Condensed"/>
                <a:sym typeface="Roboto Condensed"/>
              </a:defRPr>
            </a:lvl7pPr>
            <a:lvl8pPr marL="3657600" marR="0" lvl="7" indent="-342900" algn="l" rtl="0">
              <a:lnSpc>
                <a:spcPct val="90000"/>
              </a:lnSpc>
              <a:spcBef>
                <a:spcPts val="500"/>
              </a:spcBef>
              <a:spcAft>
                <a:spcPts val="0"/>
              </a:spcAft>
              <a:buClr>
                <a:srgbClr val="0A0A0A"/>
              </a:buClr>
              <a:buSzPts val="1800"/>
              <a:buFont typeface="Roboto Condensed"/>
              <a:buChar char="•"/>
              <a:defRPr sz="1800" i="0" u="none" strike="noStrike" cap="none">
                <a:solidFill>
                  <a:srgbClr val="0A0A0A"/>
                </a:solidFill>
                <a:latin typeface="Roboto Condensed"/>
                <a:ea typeface="Roboto Condensed"/>
                <a:cs typeface="Roboto Condensed"/>
                <a:sym typeface="Roboto Condensed"/>
              </a:defRPr>
            </a:lvl8pPr>
            <a:lvl9pPr marL="4114800" marR="0" lvl="8" indent="-342900" algn="l" rtl="0">
              <a:lnSpc>
                <a:spcPct val="90000"/>
              </a:lnSpc>
              <a:spcBef>
                <a:spcPts val="500"/>
              </a:spcBef>
              <a:spcAft>
                <a:spcPts val="0"/>
              </a:spcAft>
              <a:buClr>
                <a:srgbClr val="0A0A0A"/>
              </a:buClr>
              <a:buSzPts val="1800"/>
              <a:buFont typeface="Roboto Condensed"/>
              <a:buChar char="•"/>
              <a:defRPr sz="1800" i="0" u="none" strike="noStrike" cap="none">
                <a:solidFill>
                  <a:srgbClr val="0A0A0A"/>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rgbClr val="00583D"/>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ocs.google.com/presentation/d/18h2tewdE9Z0kvzdX4HeBzUWvcvdXApTy/edit?usp=sharing&amp;ouid=101953627612241725354&amp;rtpof=true&amp;sd=tru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nwccu.org/accreditation/standards-policies/standard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uaa.alaska.edu/academics/office-of-academic-affairs/institutional-accreditation/index.cs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cxnSp>
        <p:nvCxnSpPr>
          <p:cNvPr id="61" name="Google Shape;61;p11" title="&quot;&quot;"/>
          <p:cNvCxnSpPr/>
          <p:nvPr/>
        </p:nvCxnSpPr>
        <p:spPr>
          <a:xfrm>
            <a:off x="0" y="3519080"/>
            <a:ext cx="12192000" cy="0"/>
          </a:xfrm>
          <a:prstGeom prst="straightConnector1">
            <a:avLst/>
          </a:prstGeom>
          <a:noFill/>
          <a:ln w="63500" cap="flat" cmpd="sng">
            <a:solidFill>
              <a:srgbClr val="00583D"/>
            </a:solidFill>
            <a:prstDash val="solid"/>
            <a:miter lim="800000"/>
            <a:headEnd type="none" w="sm" len="sm"/>
            <a:tailEnd type="none" w="sm" len="sm"/>
          </a:ln>
        </p:spPr>
      </p:cxnSp>
      <p:sp>
        <p:nvSpPr>
          <p:cNvPr id="60" name="Google Shape;60;p11"/>
          <p:cNvSpPr txBox="1">
            <a:spLocks noGrp="1"/>
          </p:cNvSpPr>
          <p:nvPr>
            <p:ph type="subTitle" idx="1"/>
          </p:nvPr>
        </p:nvSpPr>
        <p:spPr>
          <a:xfrm>
            <a:off x="1524000" y="518218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US" sz="3800" b="0" dirty="0"/>
              <a:t>September 27, 2022</a:t>
            </a:r>
            <a:endParaRPr sz="3800" b="0" dirty="0"/>
          </a:p>
        </p:txBody>
      </p:sp>
      <p:sp>
        <p:nvSpPr>
          <p:cNvPr id="62" name="Google Shape;62;p11"/>
          <p:cNvSpPr txBox="1">
            <a:spLocks noGrp="1"/>
          </p:cNvSpPr>
          <p:nvPr>
            <p:ph type="ctrTitle"/>
          </p:nvPr>
        </p:nvSpPr>
        <p:spPr>
          <a:xfrm>
            <a:off x="902525" y="2702525"/>
            <a:ext cx="100815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000"/>
              <a:buFont typeface="Arial"/>
              <a:buNone/>
            </a:pPr>
            <a:r>
              <a:rPr lang="en-US" dirty="0"/>
              <a:t>Using Data to Promote Student Success </a:t>
            </a:r>
            <a:br>
              <a:rPr lang="en-US" dirty="0"/>
            </a:br>
            <a:r>
              <a:rPr lang="en-US" dirty="0"/>
              <a:t>and the Closing of Equity Gaps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6" name="Google Shape;126;p20"/>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dirty="0"/>
          </a:p>
        </p:txBody>
      </p:sp>
      <p:pic>
        <p:nvPicPr>
          <p:cNvPr id="127" name="Google Shape;127;p20" descr="Picture of a forest (paired with picture of a tree below, for missing the forest for the trees metaphor)" title="Forest"/>
          <p:cNvPicPr preferRelativeResize="0"/>
          <p:nvPr/>
        </p:nvPicPr>
        <p:blipFill>
          <a:blip r:embed="rId3">
            <a:alphaModFix/>
          </a:blip>
          <a:stretch>
            <a:fillRect/>
          </a:stretch>
        </p:blipFill>
        <p:spPr>
          <a:xfrm>
            <a:off x="7932700" y="2281827"/>
            <a:ext cx="3647200" cy="1607800"/>
          </a:xfrm>
          <a:prstGeom prst="rect">
            <a:avLst/>
          </a:prstGeom>
          <a:noFill/>
          <a:ln>
            <a:noFill/>
          </a:ln>
        </p:spPr>
      </p:pic>
      <p:pic>
        <p:nvPicPr>
          <p:cNvPr id="128" name="Google Shape;128;p20" descr="Picture of a tree up close (paired with picture of a forest above, for missing the forest for the trees metaphor)" title="Tree"/>
          <p:cNvPicPr preferRelativeResize="0"/>
          <p:nvPr/>
        </p:nvPicPr>
        <p:blipFill>
          <a:blip r:embed="rId4">
            <a:alphaModFix/>
          </a:blip>
          <a:stretch>
            <a:fillRect/>
          </a:stretch>
        </p:blipFill>
        <p:spPr>
          <a:xfrm>
            <a:off x="9010750" y="4341925"/>
            <a:ext cx="3081674" cy="2047550"/>
          </a:xfrm>
          <a:prstGeom prst="rect">
            <a:avLst/>
          </a:prstGeom>
          <a:noFill/>
          <a:ln>
            <a:noFill/>
          </a:ln>
        </p:spPr>
      </p:pic>
      <p:sp>
        <p:nvSpPr>
          <p:cNvPr id="125" name="Google Shape;125;p20"/>
          <p:cNvSpPr txBox="1">
            <a:spLocks noGrp="1"/>
          </p:cNvSpPr>
          <p:nvPr>
            <p:ph type="body" idx="1"/>
          </p:nvPr>
        </p:nvSpPr>
        <p:spPr>
          <a:xfrm>
            <a:off x="175525" y="1766675"/>
            <a:ext cx="12016500" cy="4562400"/>
          </a:xfrm>
          <a:prstGeom prst="rect">
            <a:avLst/>
          </a:prstGeom>
        </p:spPr>
        <p:txBody>
          <a:bodyPr spcFirstLastPara="1" wrap="square" lIns="91425" tIns="45700" rIns="91425" bIns="45700" anchor="t" anchorCtr="0">
            <a:noAutofit/>
          </a:bodyPr>
          <a:lstStyle/>
          <a:p>
            <a:pPr marL="457200" lvl="0" indent="-339725" algn="l" rtl="0">
              <a:lnSpc>
                <a:spcPct val="80000"/>
              </a:lnSpc>
              <a:spcBef>
                <a:spcPts val="1000"/>
              </a:spcBef>
              <a:spcAft>
                <a:spcPts val="0"/>
              </a:spcAft>
              <a:buSzPts val="1750"/>
              <a:buChar char="-"/>
            </a:pPr>
            <a:r>
              <a:rPr lang="en-US" sz="2375" dirty="0"/>
              <a:t>If we recognize that there are economic and social imperatives to…….</a:t>
            </a:r>
            <a:endParaRPr sz="2375" dirty="0"/>
          </a:p>
          <a:p>
            <a:pPr marL="457200" lvl="0" indent="0" algn="l" rtl="0">
              <a:lnSpc>
                <a:spcPct val="80000"/>
              </a:lnSpc>
              <a:spcBef>
                <a:spcPts val="1000"/>
              </a:spcBef>
              <a:spcAft>
                <a:spcPts val="0"/>
              </a:spcAft>
              <a:buNone/>
            </a:pPr>
            <a:endParaRPr sz="2375" dirty="0"/>
          </a:p>
          <a:p>
            <a:pPr marL="457200" lvl="0" indent="-339725" algn="l" rtl="0">
              <a:lnSpc>
                <a:spcPct val="80000"/>
              </a:lnSpc>
              <a:spcBef>
                <a:spcPts val="1000"/>
              </a:spcBef>
              <a:spcAft>
                <a:spcPts val="0"/>
              </a:spcAft>
              <a:buSzPts val="1750"/>
              <a:buChar char="-"/>
            </a:pPr>
            <a:r>
              <a:rPr lang="en-US" sz="2250" u="sng" dirty="0"/>
              <a:t>Programming must start with: </a:t>
            </a:r>
            <a:endParaRPr sz="2250" u="sng" dirty="0"/>
          </a:p>
          <a:p>
            <a:pPr marL="914400" lvl="0" indent="0" algn="l" rtl="0">
              <a:lnSpc>
                <a:spcPct val="80000"/>
              </a:lnSpc>
              <a:spcBef>
                <a:spcPts val="1000"/>
              </a:spcBef>
              <a:spcAft>
                <a:spcPts val="0"/>
              </a:spcAft>
              <a:buNone/>
            </a:pPr>
            <a:endParaRPr sz="2250" u="sng" dirty="0"/>
          </a:p>
          <a:p>
            <a:pPr marL="914400" lvl="1" indent="-339725" algn="l" rtl="0">
              <a:lnSpc>
                <a:spcPct val="80000"/>
              </a:lnSpc>
              <a:spcBef>
                <a:spcPts val="500"/>
              </a:spcBef>
              <a:spcAft>
                <a:spcPts val="0"/>
              </a:spcAft>
              <a:buSzPts val="1750"/>
              <a:buChar char="-"/>
            </a:pPr>
            <a:r>
              <a:rPr lang="en-US" sz="2250" dirty="0"/>
              <a:t>Conversations</a:t>
            </a:r>
            <a:endParaRPr sz="2250" dirty="0"/>
          </a:p>
          <a:p>
            <a:pPr marL="914400" lvl="0" indent="0" algn="l" rtl="0">
              <a:lnSpc>
                <a:spcPct val="80000"/>
              </a:lnSpc>
              <a:spcBef>
                <a:spcPts val="1000"/>
              </a:spcBef>
              <a:spcAft>
                <a:spcPts val="0"/>
              </a:spcAft>
              <a:buSzPts val="688"/>
              <a:buNone/>
            </a:pPr>
            <a:endParaRPr sz="2375" dirty="0"/>
          </a:p>
          <a:p>
            <a:pPr marL="914400" lvl="1" indent="-331787" algn="l" rtl="0">
              <a:lnSpc>
                <a:spcPct val="80000"/>
              </a:lnSpc>
              <a:spcBef>
                <a:spcPts val="500"/>
              </a:spcBef>
              <a:spcAft>
                <a:spcPts val="0"/>
              </a:spcAft>
              <a:buSzPts val="1625"/>
              <a:buChar char="-"/>
            </a:pPr>
            <a:r>
              <a:rPr lang="en-US" sz="2250" dirty="0"/>
              <a:t>Adoption of Equity Mindset toward all institutional decisions</a:t>
            </a:r>
            <a:endParaRPr sz="2250" dirty="0"/>
          </a:p>
          <a:p>
            <a:pPr marL="914400" lvl="0" indent="0" algn="l" rtl="0">
              <a:lnSpc>
                <a:spcPct val="80000"/>
              </a:lnSpc>
              <a:spcBef>
                <a:spcPts val="1000"/>
              </a:spcBef>
              <a:spcAft>
                <a:spcPts val="0"/>
              </a:spcAft>
              <a:buSzPts val="688"/>
              <a:buNone/>
            </a:pPr>
            <a:endParaRPr sz="2375" dirty="0"/>
          </a:p>
          <a:p>
            <a:pPr marL="914400" lvl="1" indent="-331787" algn="l" rtl="0">
              <a:lnSpc>
                <a:spcPct val="80000"/>
              </a:lnSpc>
              <a:spcBef>
                <a:spcPts val="500"/>
              </a:spcBef>
              <a:spcAft>
                <a:spcPts val="0"/>
              </a:spcAft>
              <a:buSzPts val="1625"/>
              <a:buChar char="-"/>
            </a:pPr>
            <a:r>
              <a:rPr lang="en-US" sz="2250" dirty="0"/>
              <a:t>Becoming race (and other inequity)conscious and aware </a:t>
            </a:r>
            <a:endParaRPr sz="2250" dirty="0"/>
          </a:p>
          <a:p>
            <a:pPr marL="914400" lvl="0" indent="0" algn="l" rtl="0">
              <a:lnSpc>
                <a:spcPct val="80000"/>
              </a:lnSpc>
              <a:spcBef>
                <a:spcPts val="1000"/>
              </a:spcBef>
              <a:spcAft>
                <a:spcPts val="0"/>
              </a:spcAft>
              <a:buSzPts val="688"/>
              <a:buNone/>
            </a:pPr>
            <a:endParaRPr sz="2375" dirty="0"/>
          </a:p>
          <a:p>
            <a:pPr marL="914400" lvl="1" indent="-331787" algn="l" rtl="0">
              <a:lnSpc>
                <a:spcPct val="80000"/>
              </a:lnSpc>
              <a:spcBef>
                <a:spcPts val="500"/>
              </a:spcBef>
              <a:spcAft>
                <a:spcPts val="0"/>
              </a:spcAft>
              <a:buSzPts val="1625"/>
              <a:buChar char="-"/>
            </a:pPr>
            <a:r>
              <a:rPr lang="en-US" sz="2250" dirty="0"/>
              <a:t>Intentionally gather and use data to understand UAA patterns</a:t>
            </a:r>
            <a:endParaRPr sz="2250" dirty="0"/>
          </a:p>
          <a:p>
            <a:pPr marL="914400" lvl="0" indent="0" algn="l" rtl="0">
              <a:lnSpc>
                <a:spcPct val="80000"/>
              </a:lnSpc>
              <a:spcBef>
                <a:spcPts val="1000"/>
              </a:spcBef>
              <a:spcAft>
                <a:spcPts val="0"/>
              </a:spcAft>
              <a:buSzPts val="688"/>
              <a:buNone/>
            </a:pPr>
            <a:endParaRPr sz="2375" dirty="0"/>
          </a:p>
          <a:p>
            <a:pPr marL="914400" lvl="1" indent="-331787" algn="l" rtl="0">
              <a:lnSpc>
                <a:spcPct val="80000"/>
              </a:lnSpc>
              <a:spcBef>
                <a:spcPts val="500"/>
              </a:spcBef>
              <a:spcAft>
                <a:spcPts val="0"/>
              </a:spcAft>
              <a:buSzPts val="1625"/>
              <a:buChar char="-"/>
            </a:pPr>
            <a:r>
              <a:rPr lang="en-US" sz="2250" dirty="0"/>
              <a:t>Focus on the “system” not on the “deficits”</a:t>
            </a:r>
            <a:endParaRPr sz="2250" dirty="0"/>
          </a:p>
          <a:p>
            <a:pPr marL="457200" lvl="0" indent="-327025" algn="l" rtl="0">
              <a:lnSpc>
                <a:spcPct val="80000"/>
              </a:lnSpc>
              <a:spcBef>
                <a:spcPts val="0"/>
              </a:spcBef>
              <a:spcAft>
                <a:spcPts val="0"/>
              </a:spcAft>
              <a:buSzPts val="1550"/>
              <a:buChar char="-"/>
            </a:pPr>
            <a:endParaRPr sz="2175" dirty="0"/>
          </a:p>
        </p:txBody>
      </p:sp>
      <p:sp>
        <p:nvSpPr>
          <p:cNvPr id="124" name="Google Shape;124;p2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Whose </a:t>
            </a:r>
            <a:r>
              <a:rPr lang="en-US" dirty="0"/>
              <a:t>Job is it Anyway?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5" name="Google Shape;135;p21" title="Target with arrows in the bullseye"/>
          <p:cNvPicPr preferRelativeResize="0"/>
          <p:nvPr/>
        </p:nvPicPr>
        <p:blipFill>
          <a:blip r:embed="rId3">
            <a:alphaModFix/>
          </a:blip>
          <a:stretch>
            <a:fillRect/>
          </a:stretch>
        </p:blipFill>
        <p:spPr>
          <a:xfrm>
            <a:off x="8520250" y="2365100"/>
            <a:ext cx="2833550" cy="3379025"/>
          </a:xfrm>
          <a:prstGeom prst="rect">
            <a:avLst/>
          </a:prstGeom>
          <a:noFill/>
          <a:ln>
            <a:noFill/>
          </a:ln>
        </p:spPr>
      </p:pic>
      <p:sp>
        <p:nvSpPr>
          <p:cNvPr id="134" name="Google Shape;134;p21"/>
          <p:cNvSpPr txBox="1">
            <a:spLocks noGrp="1"/>
          </p:cNvSpPr>
          <p:nvPr>
            <p:ph type="body" idx="1"/>
          </p:nvPr>
        </p:nvSpPr>
        <p:spPr>
          <a:xfrm>
            <a:off x="838200" y="1978025"/>
            <a:ext cx="10515600" cy="43512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935"/>
              <a:buNone/>
            </a:pPr>
            <a:r>
              <a:rPr lang="en-US" sz="3250" dirty="0"/>
              <a:t>Success programming:</a:t>
            </a:r>
            <a:endParaRPr sz="3250" dirty="0"/>
          </a:p>
          <a:p>
            <a:pPr marL="457200" lvl="0" indent="-381000" algn="l" rtl="0">
              <a:lnSpc>
                <a:spcPct val="80000"/>
              </a:lnSpc>
              <a:spcBef>
                <a:spcPts val="1000"/>
              </a:spcBef>
              <a:spcAft>
                <a:spcPts val="0"/>
              </a:spcAft>
              <a:buSzPts val="2400"/>
              <a:buChar char="-"/>
            </a:pPr>
            <a:r>
              <a:rPr lang="en-US" sz="3250" dirty="0"/>
              <a:t>Tailored to particular student equity gaps</a:t>
            </a:r>
            <a:endParaRPr sz="3250" dirty="0"/>
          </a:p>
          <a:p>
            <a:pPr marL="457200" lvl="0" indent="0" algn="l" rtl="0">
              <a:lnSpc>
                <a:spcPct val="80000"/>
              </a:lnSpc>
              <a:spcBef>
                <a:spcPts val="1000"/>
              </a:spcBef>
              <a:spcAft>
                <a:spcPts val="0"/>
              </a:spcAft>
              <a:buSzPts val="935"/>
              <a:buNone/>
            </a:pPr>
            <a:endParaRPr sz="3250" dirty="0"/>
          </a:p>
          <a:p>
            <a:pPr marL="457200" lvl="0" indent="-381000" algn="l" rtl="0">
              <a:lnSpc>
                <a:spcPct val="80000"/>
              </a:lnSpc>
              <a:spcBef>
                <a:spcPts val="1000"/>
              </a:spcBef>
              <a:spcAft>
                <a:spcPts val="0"/>
              </a:spcAft>
              <a:buSzPts val="2400"/>
              <a:buChar char="-"/>
            </a:pPr>
            <a:r>
              <a:rPr lang="en-US" sz="3250" dirty="0"/>
              <a:t>Tailored for the provider</a:t>
            </a:r>
            <a:endParaRPr sz="3250" dirty="0"/>
          </a:p>
          <a:p>
            <a:pPr marL="457200" lvl="0" indent="0" algn="l" rtl="0">
              <a:lnSpc>
                <a:spcPct val="80000"/>
              </a:lnSpc>
              <a:spcBef>
                <a:spcPts val="1000"/>
              </a:spcBef>
              <a:spcAft>
                <a:spcPts val="0"/>
              </a:spcAft>
              <a:buNone/>
            </a:pPr>
            <a:endParaRPr sz="3250" dirty="0"/>
          </a:p>
          <a:p>
            <a:pPr marL="457200" lvl="0" indent="-381000" algn="l" rtl="0">
              <a:lnSpc>
                <a:spcPct val="80000"/>
              </a:lnSpc>
              <a:spcBef>
                <a:spcPts val="1000"/>
              </a:spcBef>
              <a:spcAft>
                <a:spcPts val="0"/>
              </a:spcAft>
              <a:buSzPts val="2400"/>
              <a:buChar char="-"/>
            </a:pPr>
            <a:r>
              <a:rPr lang="en-US" sz="3250" dirty="0"/>
              <a:t>Use disaggregated and aggregated data</a:t>
            </a:r>
            <a:endParaRPr sz="3250" dirty="0"/>
          </a:p>
          <a:p>
            <a:pPr marL="0" lvl="0" indent="0" algn="l" rtl="0">
              <a:lnSpc>
                <a:spcPct val="80000"/>
              </a:lnSpc>
              <a:spcBef>
                <a:spcPts val="1000"/>
              </a:spcBef>
              <a:spcAft>
                <a:spcPts val="0"/>
              </a:spcAft>
              <a:buSzPts val="935"/>
              <a:buNone/>
            </a:pPr>
            <a:endParaRPr sz="3250" dirty="0"/>
          </a:p>
          <a:p>
            <a:pPr marL="457200" lvl="0" indent="-381000" algn="l" rtl="0">
              <a:lnSpc>
                <a:spcPct val="80000"/>
              </a:lnSpc>
              <a:spcBef>
                <a:spcPts val="1000"/>
              </a:spcBef>
              <a:spcAft>
                <a:spcPts val="0"/>
              </a:spcAft>
              <a:buSzPts val="2400"/>
              <a:buChar char="-"/>
            </a:pPr>
            <a:r>
              <a:rPr lang="en-US" sz="3250" dirty="0"/>
              <a:t>No silver bullets – but specific targets </a:t>
            </a:r>
            <a:endParaRPr sz="3250" dirty="0"/>
          </a:p>
          <a:p>
            <a:pPr marL="0" lvl="0" indent="0" algn="l" rtl="0">
              <a:lnSpc>
                <a:spcPct val="80000"/>
              </a:lnSpc>
              <a:spcBef>
                <a:spcPts val="1000"/>
              </a:spcBef>
              <a:spcAft>
                <a:spcPts val="0"/>
              </a:spcAft>
              <a:buSzPts val="935"/>
              <a:buNone/>
            </a:pPr>
            <a:endParaRPr sz="3250" dirty="0"/>
          </a:p>
          <a:p>
            <a:pPr marL="0" lvl="0" indent="0" algn="l" rtl="0">
              <a:lnSpc>
                <a:spcPct val="80000"/>
              </a:lnSpc>
              <a:spcBef>
                <a:spcPts val="1000"/>
              </a:spcBef>
              <a:spcAft>
                <a:spcPts val="0"/>
              </a:spcAft>
              <a:buSzPts val="935"/>
              <a:buNone/>
            </a:pPr>
            <a:endParaRPr sz="2550" dirty="0"/>
          </a:p>
        </p:txBody>
      </p:sp>
      <p:sp>
        <p:nvSpPr>
          <p:cNvPr id="133" name="Google Shape;133;p2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 tailored approach: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2" name="Google Shape;142;p22" descr="Description of Student Success Initiatives: Holistic Advising, Academic Pathways, Multiple Measures used for placement, Faculty Early Alerts, Navigate Mobile App, Student Mentoring, Textbook Affordability, Peer Support" title="Student Success Initiatives"/>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Title 1"/>
          <p:cNvSpPr>
            <a:spLocks noGrp="1"/>
          </p:cNvSpPr>
          <p:nvPr>
            <p:ph type="title"/>
          </p:nvPr>
        </p:nvSpPr>
        <p:spPr/>
        <p:txBody>
          <a:bodyPr>
            <a:normAutofit/>
          </a:bodyPr>
          <a:lstStyle/>
          <a:p>
            <a:r>
              <a:rPr lang="en-US" sz="100" dirty="0" smtClean="0">
                <a:solidFill>
                  <a:srgbClr val="F8E3B3"/>
                </a:solidFill>
              </a:rPr>
              <a:t>Student Success Initiatives</a:t>
            </a:r>
            <a:endParaRPr lang="en-US" sz="100" dirty="0">
              <a:solidFill>
                <a:srgbClr val="F8E3B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body" idx="1"/>
          </p:nvPr>
        </p:nvSpPr>
        <p:spPr>
          <a:xfrm>
            <a:off x="838200" y="4506275"/>
            <a:ext cx="10515600" cy="1690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US" sz="4000" b="0" dirty="0"/>
              <a:t>Dr. Michele Yatchmeneff</a:t>
            </a:r>
            <a:endParaRPr sz="4000" b="0" dirty="0"/>
          </a:p>
          <a:p>
            <a:pPr marL="0" lvl="0" indent="0" algn="ctr" rtl="0">
              <a:lnSpc>
                <a:spcPct val="90000"/>
              </a:lnSpc>
              <a:spcBef>
                <a:spcPts val="0"/>
              </a:spcBef>
              <a:spcAft>
                <a:spcPts val="0"/>
              </a:spcAft>
              <a:buClr>
                <a:schemeClr val="lt1"/>
              </a:buClr>
              <a:buSzPts val="4000"/>
              <a:buNone/>
            </a:pPr>
            <a:r>
              <a:rPr lang="en-US" sz="3230" b="0" dirty="0"/>
              <a:t>Executive Director of Alaska Native Education &amp; Outreach</a:t>
            </a:r>
            <a:endParaRPr sz="3230" b="0" dirty="0"/>
          </a:p>
        </p:txBody>
      </p:sp>
      <p:sp>
        <p:nvSpPr>
          <p:cNvPr id="148" name="Google Shape;148;p23"/>
          <p:cNvSpPr txBox="1">
            <a:spLocks noGrp="1"/>
          </p:cNvSpPr>
          <p:nvPr>
            <p:ph type="title"/>
          </p:nvPr>
        </p:nvSpPr>
        <p:spPr>
          <a:xfrm>
            <a:off x="838200" y="995963"/>
            <a:ext cx="105156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Closing Gaps with the </a:t>
            </a:r>
            <a:br>
              <a:rPr lang="en-US" dirty="0">
                <a:solidFill>
                  <a:schemeClr val="lt1"/>
                </a:solidFill>
              </a:rPr>
            </a:br>
            <a:r>
              <a:rPr lang="en-US" dirty="0">
                <a:solidFill>
                  <a:schemeClr val="lt1"/>
                </a:solidFill>
              </a:rPr>
              <a:t>Alaska Native Success Initiative (ANSI)</a:t>
            </a:r>
            <a:endParaRPr dirty="0"/>
          </a:p>
        </p:txBody>
      </p:sp>
      <p:sp>
        <p:nvSpPr>
          <p:cNvPr id="149" name="Google Shape;149;p23"/>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7" name="Google Shape;157;p24"/>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dirty="0"/>
          </a:p>
        </p:txBody>
      </p:sp>
      <p:pic>
        <p:nvPicPr>
          <p:cNvPr id="156" name="Google Shape;156;p24" descr="Yup'ik dancers on campus"/>
          <p:cNvPicPr preferRelativeResize="0"/>
          <p:nvPr/>
        </p:nvPicPr>
        <p:blipFill rotWithShape="1">
          <a:blip r:embed="rId3">
            <a:alphaModFix/>
          </a:blip>
          <a:srcRect/>
          <a:stretch/>
        </p:blipFill>
        <p:spPr>
          <a:xfrm>
            <a:off x="6022450" y="1825625"/>
            <a:ext cx="6169452" cy="4117985"/>
          </a:xfrm>
          <a:prstGeom prst="rect">
            <a:avLst/>
          </a:prstGeom>
          <a:noFill/>
          <a:ln>
            <a:noFill/>
          </a:ln>
        </p:spPr>
      </p:pic>
      <p:sp>
        <p:nvSpPr>
          <p:cNvPr id="155" name="Google Shape;155;p24"/>
          <p:cNvSpPr txBox="1">
            <a:spLocks noGrp="1"/>
          </p:cNvSpPr>
          <p:nvPr>
            <p:ph type="body" idx="1"/>
          </p:nvPr>
        </p:nvSpPr>
        <p:spPr>
          <a:xfrm>
            <a:off x="257650" y="1825625"/>
            <a:ext cx="5764800" cy="5032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b="1" dirty="0">
                <a:solidFill>
                  <a:srgbClr val="00583D"/>
                </a:solidFill>
                <a:highlight>
                  <a:srgbClr val="FEFEFE"/>
                </a:highlight>
                <a:latin typeface="Roboto Condensed"/>
                <a:ea typeface="Roboto Condensed"/>
                <a:cs typeface="Roboto Condensed"/>
                <a:sym typeface="Roboto Condensed"/>
              </a:rPr>
              <a:t>ANSI VISION:</a:t>
            </a:r>
            <a:r>
              <a:rPr lang="en-US" dirty="0">
                <a:solidFill>
                  <a:srgbClr val="0A0A0A"/>
                </a:solidFill>
                <a:highlight>
                  <a:srgbClr val="FEFEFE"/>
                </a:highlight>
                <a:latin typeface="Roboto Condensed"/>
                <a:ea typeface="Roboto Condensed"/>
                <a:cs typeface="Roboto Condensed"/>
                <a:sym typeface="Roboto Condensed"/>
              </a:rPr>
              <a:t> </a:t>
            </a:r>
            <a:r>
              <a:rPr lang="en-US" b="1" dirty="0">
                <a:solidFill>
                  <a:srgbClr val="0A0A0A"/>
                </a:solidFill>
                <a:highlight>
                  <a:srgbClr val="FEFEFE"/>
                </a:highlight>
                <a:latin typeface="Roboto Condensed"/>
                <a:ea typeface="Roboto Condensed"/>
                <a:cs typeface="Roboto Condensed"/>
                <a:sym typeface="Roboto Condensed"/>
              </a:rPr>
              <a:t>Build an Alaska Native community within UAA and be a global leader in Alaska Native student success, teaching, and scholarship.</a:t>
            </a:r>
            <a:endParaRPr dirty="0">
              <a:solidFill>
                <a:srgbClr val="0A0A0A"/>
              </a:solidFill>
              <a:highlight>
                <a:srgbClr val="FEFEFE"/>
              </a:highlight>
              <a:latin typeface="Roboto Condensed"/>
              <a:ea typeface="Roboto Condensed"/>
              <a:cs typeface="Roboto Condensed"/>
              <a:sym typeface="Roboto Condensed"/>
            </a:endParaRPr>
          </a:p>
        </p:txBody>
      </p:sp>
      <p:sp>
        <p:nvSpPr>
          <p:cNvPr id="154" name="Google Shape;154;p24"/>
          <p:cNvSpPr txBox="1">
            <a:spLocks noGrp="1"/>
          </p:cNvSpPr>
          <p:nvPr>
            <p:ph type="title"/>
          </p:nvPr>
        </p:nvSpPr>
        <p:spPr>
          <a:xfrm>
            <a:off x="257650" y="365000"/>
            <a:ext cx="924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solidFill>
                  <a:srgbClr val="00583D"/>
                </a:solidFill>
                <a:latin typeface="Roboto Condensed"/>
                <a:ea typeface="Roboto Condensed"/>
                <a:cs typeface="Roboto Condensed"/>
                <a:sym typeface="Roboto Condensed"/>
              </a:rPr>
              <a:t>Alaska Native Success Initiative (ANSI)</a:t>
            </a:r>
            <a:endParaRPr b="1" dirty="0">
              <a:solidFill>
                <a:srgbClr val="00583D"/>
              </a:solidFill>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6" name="Google Shape;166;p25"/>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dirty="0"/>
          </a:p>
        </p:txBody>
      </p:sp>
      <p:sp>
        <p:nvSpPr>
          <p:cNvPr id="165" name="Google Shape;165;p25"/>
          <p:cNvSpPr txBox="1">
            <a:spLocks noGrp="1"/>
          </p:cNvSpPr>
          <p:nvPr>
            <p:ph type="body" idx="1"/>
          </p:nvPr>
        </p:nvSpPr>
        <p:spPr>
          <a:xfrm>
            <a:off x="7150450" y="5315875"/>
            <a:ext cx="5041500" cy="946200"/>
          </a:xfrm>
          <a:prstGeom prst="rect">
            <a:avLst/>
          </a:prstGeom>
          <a:solidFill>
            <a:srgbClr val="00583D"/>
          </a:solid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SzPts val="1800"/>
              <a:buNone/>
            </a:pPr>
            <a:r>
              <a:rPr lang="en-US" sz="2350" b="1" dirty="0">
                <a:solidFill>
                  <a:srgbClr val="FFC425"/>
                </a:solidFill>
                <a:latin typeface="Roboto Condensed"/>
                <a:ea typeface="Roboto Condensed"/>
                <a:cs typeface="Roboto Condensed"/>
                <a:sym typeface="Roboto Condensed"/>
              </a:rPr>
              <a:t>UAA 2025 Aspiration 1</a:t>
            </a:r>
            <a:endParaRPr sz="2350" b="1" dirty="0">
              <a:solidFill>
                <a:srgbClr val="FFC425"/>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SzPts val="1800"/>
              <a:buNone/>
            </a:pPr>
            <a:r>
              <a:rPr lang="en-US" sz="2350" b="1" dirty="0">
                <a:solidFill>
                  <a:srgbClr val="FFC425"/>
                </a:solidFill>
                <a:latin typeface="Roboto Condensed"/>
                <a:ea typeface="Roboto Condensed"/>
                <a:cs typeface="Roboto Condensed"/>
                <a:sym typeface="Roboto Condensed"/>
              </a:rPr>
              <a:t>We put students first</a:t>
            </a:r>
            <a:endParaRPr sz="2350" b="1" dirty="0">
              <a:solidFill>
                <a:srgbClr val="FFC425"/>
              </a:solidFill>
              <a:latin typeface="Roboto Condensed"/>
              <a:ea typeface="Roboto Condensed"/>
              <a:cs typeface="Roboto Condensed"/>
              <a:sym typeface="Roboto Condensed"/>
            </a:endParaRPr>
          </a:p>
        </p:txBody>
      </p:sp>
      <p:pic>
        <p:nvPicPr>
          <p:cNvPr id="164" name="Google Shape;164;p25" descr="UAA graduates"/>
          <p:cNvPicPr preferRelativeResize="0"/>
          <p:nvPr/>
        </p:nvPicPr>
        <p:blipFill rotWithShape="1">
          <a:blip r:embed="rId3">
            <a:alphaModFix/>
          </a:blip>
          <a:srcRect/>
          <a:stretch/>
        </p:blipFill>
        <p:spPr>
          <a:xfrm>
            <a:off x="7150400" y="1825625"/>
            <a:ext cx="5041597" cy="3355321"/>
          </a:xfrm>
          <a:prstGeom prst="rect">
            <a:avLst/>
          </a:prstGeom>
          <a:noFill/>
          <a:ln>
            <a:noFill/>
          </a:ln>
        </p:spPr>
      </p:pic>
      <p:sp>
        <p:nvSpPr>
          <p:cNvPr id="163" name="Google Shape;163;p25"/>
          <p:cNvSpPr txBox="1">
            <a:spLocks noGrp="1"/>
          </p:cNvSpPr>
          <p:nvPr>
            <p:ph type="body" idx="1"/>
          </p:nvPr>
        </p:nvSpPr>
        <p:spPr>
          <a:xfrm>
            <a:off x="257650" y="1825625"/>
            <a:ext cx="6809400" cy="50325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15000"/>
              </a:lnSpc>
              <a:spcBef>
                <a:spcPts val="0"/>
              </a:spcBef>
              <a:spcAft>
                <a:spcPts val="0"/>
              </a:spcAft>
              <a:buSzPts val="1800"/>
              <a:buNone/>
            </a:pPr>
            <a:r>
              <a:rPr lang="en-US" b="1" dirty="0">
                <a:solidFill>
                  <a:srgbClr val="00583D"/>
                </a:solidFill>
                <a:highlight>
                  <a:srgbClr val="FEFEFE"/>
                </a:highlight>
                <a:latin typeface="Roboto Condensed"/>
                <a:ea typeface="Roboto Condensed"/>
                <a:cs typeface="Roboto Condensed"/>
                <a:sym typeface="Roboto Condensed"/>
              </a:rPr>
              <a:t>PRIORITY 1: ALASKA NATIVE STUDENTS</a:t>
            </a:r>
            <a:endParaRPr b="1" dirty="0">
              <a:solidFill>
                <a:srgbClr val="00583D"/>
              </a:solidFill>
              <a:latin typeface="Roboto Condensed"/>
              <a:ea typeface="Roboto Condensed"/>
              <a:cs typeface="Roboto Condensed"/>
              <a:sym typeface="Roboto Condensed"/>
            </a:endParaRPr>
          </a:p>
          <a:p>
            <a:pPr marL="0" marR="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Increase Alaska Native student preparation, recruitment, retention, and graduation rates.</a:t>
            </a:r>
            <a:endParaRPr b="1" dirty="0">
              <a:solidFill>
                <a:srgbClr val="0A0A0A"/>
              </a:solidFill>
              <a:highlight>
                <a:srgbClr val="FEFEFE"/>
              </a:highlight>
              <a:latin typeface="Roboto Condensed"/>
              <a:ea typeface="Roboto Condensed"/>
              <a:cs typeface="Roboto Condensed"/>
              <a:sym typeface="Roboto Condensed"/>
            </a:endParaRPr>
          </a:p>
          <a:p>
            <a:pPr marL="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Goal 1:</a:t>
            </a:r>
            <a:r>
              <a:rPr lang="en-US" dirty="0">
                <a:solidFill>
                  <a:srgbClr val="0A0A0A"/>
                </a:solidFill>
                <a:highlight>
                  <a:srgbClr val="FEFEFE"/>
                </a:highlight>
                <a:latin typeface="Roboto Condensed"/>
                <a:ea typeface="Roboto Condensed"/>
                <a:cs typeface="Roboto Condensed"/>
                <a:sym typeface="Roboto Condensed"/>
              </a:rPr>
              <a:t> </a:t>
            </a:r>
            <a:r>
              <a:rPr lang="en-US" b="0" dirty="0">
                <a:solidFill>
                  <a:srgbClr val="0A0A0A"/>
                </a:solidFill>
                <a:highlight>
                  <a:srgbClr val="FEFEFE"/>
                </a:highlight>
              </a:rPr>
              <a:t>Eliminate the need for remediation and reduce the time to earn their degree for graduated high school students.</a:t>
            </a:r>
            <a:endParaRPr b="0" dirty="0">
              <a:solidFill>
                <a:srgbClr val="0A0A0A"/>
              </a:solidFill>
              <a:highlight>
                <a:srgbClr val="FEFEFE"/>
              </a:highlight>
            </a:endParaRPr>
          </a:p>
          <a:p>
            <a:pPr marL="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Goal 2:</a:t>
            </a:r>
            <a:r>
              <a:rPr lang="en-US" dirty="0">
                <a:solidFill>
                  <a:srgbClr val="0A0A0A"/>
                </a:solidFill>
                <a:highlight>
                  <a:srgbClr val="FEFEFE"/>
                </a:highlight>
                <a:latin typeface="Roboto Condensed"/>
                <a:ea typeface="Roboto Condensed"/>
                <a:cs typeface="Roboto Condensed"/>
                <a:sym typeface="Roboto Condensed"/>
              </a:rPr>
              <a:t> </a:t>
            </a:r>
            <a:r>
              <a:rPr lang="en-US" b="0" dirty="0">
                <a:solidFill>
                  <a:srgbClr val="0A0A0A"/>
                </a:solidFill>
                <a:highlight>
                  <a:srgbClr val="FEFEFE"/>
                </a:highlight>
              </a:rPr>
              <a:t>Have 15% of the total enrolled students be Alaska Native.</a:t>
            </a:r>
            <a:endParaRPr b="0" dirty="0">
              <a:solidFill>
                <a:srgbClr val="0A0A0A"/>
              </a:solidFill>
              <a:highlight>
                <a:srgbClr val="FEFEFE"/>
              </a:highlight>
            </a:endParaRPr>
          </a:p>
          <a:p>
            <a:pPr marL="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Goal 3:</a:t>
            </a:r>
            <a:r>
              <a:rPr lang="en-US" dirty="0">
                <a:solidFill>
                  <a:srgbClr val="0A0A0A"/>
                </a:solidFill>
                <a:highlight>
                  <a:srgbClr val="FEFEFE"/>
                </a:highlight>
                <a:latin typeface="Roboto Condensed"/>
                <a:ea typeface="Roboto Condensed"/>
                <a:cs typeface="Roboto Condensed"/>
                <a:sym typeface="Roboto Condensed"/>
              </a:rPr>
              <a:t> </a:t>
            </a:r>
            <a:r>
              <a:rPr lang="en-US" b="0" dirty="0">
                <a:solidFill>
                  <a:srgbClr val="0A0A0A"/>
                </a:solidFill>
                <a:highlight>
                  <a:srgbClr val="FEFEFE"/>
                </a:highlight>
              </a:rPr>
              <a:t>Increase Alaska Native retention and graduation rates.</a:t>
            </a:r>
            <a:endParaRPr b="0" dirty="0">
              <a:solidFill>
                <a:srgbClr val="548135"/>
              </a:solidFill>
              <a:highlight>
                <a:srgbClr val="FEFEFE"/>
              </a:highlight>
            </a:endParaRPr>
          </a:p>
        </p:txBody>
      </p:sp>
      <p:sp>
        <p:nvSpPr>
          <p:cNvPr id="162" name="Google Shape;162;p25"/>
          <p:cNvSpPr txBox="1">
            <a:spLocks noGrp="1"/>
          </p:cNvSpPr>
          <p:nvPr>
            <p:ph type="title"/>
          </p:nvPr>
        </p:nvSpPr>
        <p:spPr>
          <a:xfrm>
            <a:off x="257650" y="365000"/>
            <a:ext cx="924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solidFill>
                  <a:srgbClr val="00583D"/>
                </a:solidFill>
                <a:latin typeface="Roboto Condensed"/>
                <a:ea typeface="Roboto Condensed"/>
                <a:cs typeface="Roboto Condensed"/>
                <a:sym typeface="Roboto Condensed"/>
              </a:rPr>
              <a:t>Alaska Native Success Initiative (ANSI) Strategic Plan 2022-2027</a:t>
            </a:r>
            <a:endParaRPr b="1" dirty="0">
              <a:solidFill>
                <a:srgbClr val="00583D"/>
              </a:solidFill>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4" name="Google Shape;174;p26"/>
          <p:cNvSpPr txBox="1">
            <a:spLocks noGrp="1"/>
          </p:cNvSpPr>
          <p:nvPr>
            <p:ph type="sldNum" idx="12"/>
          </p:nvPr>
        </p:nvSpPr>
        <p:spPr>
          <a:xfrm>
            <a:off x="11621225" y="64656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FEFEFE"/>
                </a:solidFill>
              </a:rPr>
              <a:t>16</a:t>
            </a:fld>
            <a:endParaRPr dirty="0">
              <a:solidFill>
                <a:srgbClr val="FEFEFE"/>
              </a:solidFill>
            </a:endParaRPr>
          </a:p>
        </p:txBody>
      </p:sp>
      <p:sp>
        <p:nvSpPr>
          <p:cNvPr id="173" name="Google Shape;173;p26"/>
          <p:cNvSpPr txBox="1">
            <a:spLocks noGrp="1"/>
          </p:cNvSpPr>
          <p:nvPr>
            <p:ph type="body" idx="1"/>
          </p:nvPr>
        </p:nvSpPr>
        <p:spPr>
          <a:xfrm>
            <a:off x="6351750" y="5815925"/>
            <a:ext cx="5840100" cy="1041900"/>
          </a:xfrm>
          <a:prstGeom prst="rect">
            <a:avLst/>
          </a:prstGeom>
          <a:solidFill>
            <a:srgbClr val="00583D"/>
          </a:solidFill>
          <a:ln>
            <a:noFill/>
          </a:ln>
        </p:spPr>
        <p:txBody>
          <a:bodyPr spcFirstLastPara="1" wrap="square" lIns="91425" tIns="45700" rIns="91425" bIns="45700" anchor="t" anchorCtr="0">
            <a:normAutofit fontScale="77500" lnSpcReduction="20000"/>
          </a:bodyPr>
          <a:lstStyle/>
          <a:p>
            <a:pPr marL="0" lvl="0" indent="0" algn="ctr" rtl="0">
              <a:lnSpc>
                <a:spcPct val="115000"/>
              </a:lnSpc>
              <a:spcBef>
                <a:spcPts val="0"/>
              </a:spcBef>
              <a:spcAft>
                <a:spcPts val="0"/>
              </a:spcAft>
              <a:buSzPct val="59999"/>
              <a:buNone/>
            </a:pPr>
            <a:r>
              <a:rPr lang="en-US" b="1" dirty="0">
                <a:solidFill>
                  <a:srgbClr val="FFC425"/>
                </a:solidFill>
                <a:latin typeface="Roboto Condensed"/>
                <a:ea typeface="Roboto Condensed"/>
                <a:cs typeface="Roboto Condensed"/>
                <a:sym typeface="Roboto Condensed"/>
              </a:rPr>
              <a:t>UAA 2025 Aspiration 2</a:t>
            </a:r>
            <a:endParaRPr b="1" dirty="0">
              <a:solidFill>
                <a:srgbClr val="FFC425"/>
              </a:solidFill>
              <a:latin typeface="Roboto Condensed"/>
              <a:ea typeface="Roboto Condensed"/>
              <a:cs typeface="Roboto Condensed"/>
              <a:sym typeface="Roboto Condensed"/>
            </a:endParaRPr>
          </a:p>
          <a:p>
            <a:pPr marL="0" lvl="0" indent="0" algn="ctr" rtl="0">
              <a:lnSpc>
                <a:spcPct val="100000"/>
              </a:lnSpc>
              <a:spcBef>
                <a:spcPts val="0"/>
              </a:spcBef>
              <a:spcAft>
                <a:spcPts val="0"/>
              </a:spcAft>
              <a:buSzPct val="36666"/>
              <a:buNone/>
            </a:pPr>
            <a:r>
              <a:rPr lang="en-US" b="1" dirty="0">
                <a:solidFill>
                  <a:srgbClr val="FFC425"/>
                </a:solidFill>
                <a:latin typeface="Roboto Condensed"/>
                <a:ea typeface="Roboto Condensed"/>
                <a:cs typeface="Roboto Condensed"/>
                <a:sym typeface="Roboto Condensed"/>
              </a:rPr>
              <a:t>We create a culture of equity and inclusion by embracing our diversity</a:t>
            </a:r>
            <a:endParaRPr b="1" dirty="0">
              <a:solidFill>
                <a:srgbClr val="FFC425"/>
              </a:solidFill>
              <a:latin typeface="Roboto Condensed"/>
              <a:ea typeface="Roboto Condensed"/>
              <a:cs typeface="Roboto Condensed"/>
              <a:sym typeface="Roboto Condensed"/>
            </a:endParaRPr>
          </a:p>
        </p:txBody>
      </p:sp>
      <p:pic>
        <p:nvPicPr>
          <p:cNvPr id="175" name="Google Shape;175;p26" title="Smiling Alaska Native employee pictured on campus"/>
          <p:cNvPicPr preferRelativeResize="0"/>
          <p:nvPr/>
        </p:nvPicPr>
        <p:blipFill>
          <a:blip r:embed="rId3">
            <a:alphaModFix/>
          </a:blip>
          <a:stretch>
            <a:fillRect/>
          </a:stretch>
        </p:blipFill>
        <p:spPr>
          <a:xfrm>
            <a:off x="6351750" y="1807088"/>
            <a:ext cx="5840102" cy="3892444"/>
          </a:xfrm>
          <a:prstGeom prst="rect">
            <a:avLst/>
          </a:prstGeom>
          <a:noFill/>
          <a:ln>
            <a:noFill/>
          </a:ln>
        </p:spPr>
      </p:pic>
      <p:sp>
        <p:nvSpPr>
          <p:cNvPr id="172" name="Google Shape;172;p26"/>
          <p:cNvSpPr txBox="1">
            <a:spLocks noGrp="1"/>
          </p:cNvSpPr>
          <p:nvPr>
            <p:ph type="body" idx="1"/>
          </p:nvPr>
        </p:nvSpPr>
        <p:spPr>
          <a:xfrm>
            <a:off x="257650" y="1825625"/>
            <a:ext cx="5924400" cy="5032500"/>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0"/>
              </a:spcBef>
              <a:spcAft>
                <a:spcPts val="0"/>
              </a:spcAft>
              <a:buSzPts val="1800"/>
              <a:buNone/>
            </a:pPr>
            <a:r>
              <a:rPr lang="en-US" b="1" dirty="0">
                <a:solidFill>
                  <a:srgbClr val="00583D"/>
                </a:solidFill>
                <a:highlight>
                  <a:srgbClr val="FEFEFE"/>
                </a:highlight>
                <a:latin typeface="Roboto Condensed"/>
                <a:ea typeface="Roboto Condensed"/>
                <a:cs typeface="Roboto Condensed"/>
                <a:sym typeface="Roboto Condensed"/>
              </a:rPr>
              <a:t>PRIORITY 2: ALASKA NATIVE FACULTY &amp; STAFF</a:t>
            </a:r>
            <a:endParaRPr b="1" dirty="0">
              <a:solidFill>
                <a:srgbClr val="00583D"/>
              </a:solidFill>
              <a:highlight>
                <a:srgbClr val="FEFEFE"/>
              </a:highlight>
              <a:latin typeface="Roboto Condensed"/>
              <a:ea typeface="Roboto Condensed"/>
              <a:cs typeface="Roboto Condensed"/>
              <a:sym typeface="Roboto Condensed"/>
            </a:endParaRPr>
          </a:p>
          <a:p>
            <a:pPr marL="0" marR="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Increase recruitment and retention of Alaska Native faculty and staff.</a:t>
            </a:r>
            <a:endParaRPr b="1" dirty="0">
              <a:solidFill>
                <a:srgbClr val="0A0A0A"/>
              </a:solidFill>
              <a:highlight>
                <a:srgbClr val="FEFEFE"/>
              </a:highlight>
              <a:latin typeface="Roboto Condensed"/>
              <a:ea typeface="Roboto Condensed"/>
              <a:cs typeface="Roboto Condensed"/>
              <a:sym typeface="Roboto Condensed"/>
            </a:endParaRPr>
          </a:p>
          <a:p>
            <a:pPr marL="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Goal:</a:t>
            </a:r>
            <a:r>
              <a:rPr lang="en-US" dirty="0">
                <a:solidFill>
                  <a:srgbClr val="0A0A0A"/>
                </a:solidFill>
                <a:highlight>
                  <a:srgbClr val="FEFEFE"/>
                </a:highlight>
                <a:latin typeface="Roboto Condensed"/>
                <a:ea typeface="Roboto Condensed"/>
                <a:cs typeface="Roboto Condensed"/>
                <a:sym typeface="Roboto Condensed"/>
              </a:rPr>
              <a:t> </a:t>
            </a:r>
            <a:r>
              <a:rPr lang="en-US" b="0" dirty="0">
                <a:solidFill>
                  <a:srgbClr val="0A0A0A"/>
                </a:solidFill>
                <a:highlight>
                  <a:srgbClr val="FEFEFE"/>
                </a:highlight>
              </a:rPr>
              <a:t>Increase the percentage of Alaska Native faculty and staff from 3% to 20%.</a:t>
            </a:r>
            <a:endParaRPr b="0" dirty="0">
              <a:solidFill>
                <a:srgbClr val="0A0A0A"/>
              </a:solidFill>
              <a:highlight>
                <a:srgbClr val="FEFEFE"/>
              </a:highlight>
            </a:endParaRPr>
          </a:p>
          <a:p>
            <a:pPr marL="0" lvl="0" indent="0" algn="l" rtl="0">
              <a:lnSpc>
                <a:spcPct val="115000"/>
              </a:lnSpc>
              <a:spcBef>
                <a:spcPts val="0"/>
              </a:spcBef>
              <a:spcAft>
                <a:spcPts val="0"/>
              </a:spcAft>
              <a:buSzPts val="1800"/>
              <a:buNone/>
            </a:pPr>
            <a:endParaRPr dirty="0">
              <a:solidFill>
                <a:srgbClr val="0A0A0A"/>
              </a:solidFill>
              <a:highlight>
                <a:srgbClr val="FEFEFE"/>
              </a:highlight>
              <a:latin typeface="Roboto Condensed"/>
              <a:ea typeface="Roboto Condensed"/>
              <a:cs typeface="Roboto Condensed"/>
              <a:sym typeface="Roboto Condensed"/>
            </a:endParaRPr>
          </a:p>
        </p:txBody>
      </p:sp>
      <p:sp>
        <p:nvSpPr>
          <p:cNvPr id="171" name="Google Shape;171;p26"/>
          <p:cNvSpPr txBox="1">
            <a:spLocks noGrp="1"/>
          </p:cNvSpPr>
          <p:nvPr>
            <p:ph type="title"/>
          </p:nvPr>
        </p:nvSpPr>
        <p:spPr>
          <a:xfrm>
            <a:off x="257650" y="365000"/>
            <a:ext cx="924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solidFill>
                  <a:srgbClr val="00583D"/>
                </a:solidFill>
                <a:latin typeface="Roboto Condensed"/>
                <a:ea typeface="Roboto Condensed"/>
                <a:cs typeface="Roboto Condensed"/>
                <a:sym typeface="Roboto Condensed"/>
              </a:rPr>
              <a:t>Alaska Native Success Initiative (ANSI) Strategic Plan </a:t>
            </a:r>
            <a:r>
              <a:rPr lang="en-US" b="1" dirty="0" smtClean="0">
                <a:solidFill>
                  <a:srgbClr val="00583D"/>
                </a:solidFill>
                <a:latin typeface="Roboto Condensed"/>
                <a:ea typeface="Roboto Condensed"/>
                <a:cs typeface="Roboto Condensed"/>
                <a:sym typeface="Roboto Condensed"/>
              </a:rPr>
              <a:t>2022-2027 </a:t>
            </a:r>
            <a:r>
              <a:rPr lang="en-US" sz="100" b="1" dirty="0" smtClean="0">
                <a:solidFill>
                  <a:schemeClr val="bg1"/>
                </a:solidFill>
                <a:latin typeface="Roboto Condensed"/>
                <a:ea typeface="Roboto Condensed"/>
                <a:cs typeface="Roboto Condensed"/>
                <a:sym typeface="Roboto Condensed"/>
              </a:rPr>
              <a:t>(1)</a:t>
            </a:r>
            <a:endParaRPr sz="100" b="1" dirty="0">
              <a:solidFill>
                <a:schemeClr val="bg1"/>
              </a:solidFill>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4" name="Google Shape;184;p27"/>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dirty="0"/>
          </a:p>
        </p:txBody>
      </p:sp>
      <p:sp>
        <p:nvSpPr>
          <p:cNvPr id="183" name="Google Shape;183;p27"/>
          <p:cNvSpPr txBox="1">
            <a:spLocks noGrp="1"/>
          </p:cNvSpPr>
          <p:nvPr>
            <p:ph type="body" idx="1"/>
          </p:nvPr>
        </p:nvSpPr>
        <p:spPr>
          <a:xfrm>
            <a:off x="7263525" y="5245325"/>
            <a:ext cx="4928400" cy="1041900"/>
          </a:xfrm>
          <a:prstGeom prst="rect">
            <a:avLst/>
          </a:prstGeom>
          <a:solidFill>
            <a:srgbClr val="00583D"/>
          </a:solidFill>
          <a:ln>
            <a:noFill/>
          </a:ln>
        </p:spPr>
        <p:txBody>
          <a:bodyPr spcFirstLastPara="1" wrap="square" lIns="91425" tIns="45700" rIns="91425" bIns="45700" anchor="t" anchorCtr="0">
            <a:normAutofit fontScale="77500" lnSpcReduction="20000"/>
          </a:bodyPr>
          <a:lstStyle/>
          <a:p>
            <a:pPr marL="0" lvl="0" indent="0" algn="ctr" rtl="0">
              <a:lnSpc>
                <a:spcPct val="115000"/>
              </a:lnSpc>
              <a:spcBef>
                <a:spcPts val="0"/>
              </a:spcBef>
              <a:spcAft>
                <a:spcPts val="0"/>
              </a:spcAft>
              <a:buSzPct val="59999"/>
              <a:buNone/>
            </a:pPr>
            <a:r>
              <a:rPr lang="en-US" b="1" dirty="0">
                <a:solidFill>
                  <a:srgbClr val="FFC425"/>
                </a:solidFill>
                <a:latin typeface="Roboto Condensed"/>
                <a:ea typeface="Roboto Condensed"/>
                <a:cs typeface="Roboto Condensed"/>
                <a:sym typeface="Roboto Condensed"/>
              </a:rPr>
              <a:t>UAA 2025 Aspiration 2</a:t>
            </a:r>
            <a:endParaRPr b="1" dirty="0">
              <a:solidFill>
                <a:srgbClr val="FFC425"/>
              </a:solidFill>
              <a:latin typeface="Roboto Condensed"/>
              <a:ea typeface="Roboto Condensed"/>
              <a:cs typeface="Roboto Condensed"/>
              <a:sym typeface="Roboto Condensed"/>
            </a:endParaRPr>
          </a:p>
          <a:p>
            <a:pPr marL="0" lvl="0" indent="0" algn="ctr" rtl="0">
              <a:lnSpc>
                <a:spcPct val="100000"/>
              </a:lnSpc>
              <a:spcBef>
                <a:spcPts val="0"/>
              </a:spcBef>
              <a:spcAft>
                <a:spcPts val="0"/>
              </a:spcAft>
              <a:buSzPct val="36666"/>
              <a:buNone/>
            </a:pPr>
            <a:r>
              <a:rPr lang="en-US" b="1" dirty="0">
                <a:solidFill>
                  <a:srgbClr val="FFC425"/>
                </a:solidFill>
                <a:latin typeface="Roboto Condensed"/>
                <a:ea typeface="Roboto Condensed"/>
                <a:cs typeface="Roboto Condensed"/>
                <a:sym typeface="Roboto Condensed"/>
              </a:rPr>
              <a:t>We create a culture of equity and inclusion by embracing our diversity</a:t>
            </a:r>
            <a:endParaRPr b="1" dirty="0">
              <a:solidFill>
                <a:srgbClr val="FFC425"/>
              </a:solidFill>
              <a:latin typeface="Roboto Condensed"/>
              <a:ea typeface="Roboto Condensed"/>
              <a:cs typeface="Roboto Condensed"/>
              <a:sym typeface="Roboto Condensed"/>
            </a:endParaRPr>
          </a:p>
        </p:txBody>
      </p:sp>
      <p:pic>
        <p:nvPicPr>
          <p:cNvPr id="182" name="Google Shape;182;p27" descr="UAA student on campus"/>
          <p:cNvPicPr preferRelativeResize="0"/>
          <p:nvPr/>
        </p:nvPicPr>
        <p:blipFill rotWithShape="1">
          <a:blip r:embed="rId3">
            <a:alphaModFix/>
          </a:blip>
          <a:srcRect/>
          <a:stretch/>
        </p:blipFill>
        <p:spPr>
          <a:xfrm>
            <a:off x="7263550" y="1825625"/>
            <a:ext cx="4928348" cy="3284774"/>
          </a:xfrm>
          <a:prstGeom prst="rect">
            <a:avLst/>
          </a:prstGeom>
          <a:noFill/>
          <a:ln>
            <a:noFill/>
          </a:ln>
        </p:spPr>
      </p:pic>
      <p:sp>
        <p:nvSpPr>
          <p:cNvPr id="181" name="Google Shape;181;p27"/>
          <p:cNvSpPr txBox="1">
            <a:spLocks noGrp="1"/>
          </p:cNvSpPr>
          <p:nvPr>
            <p:ph type="body" idx="1"/>
          </p:nvPr>
        </p:nvSpPr>
        <p:spPr>
          <a:xfrm>
            <a:off x="257650" y="1825625"/>
            <a:ext cx="7005900" cy="50325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15000"/>
              </a:lnSpc>
              <a:spcBef>
                <a:spcPts val="0"/>
              </a:spcBef>
              <a:spcAft>
                <a:spcPts val="0"/>
              </a:spcAft>
              <a:buSzPts val="1800"/>
              <a:buNone/>
            </a:pPr>
            <a:r>
              <a:rPr lang="en-US" b="1" dirty="0">
                <a:solidFill>
                  <a:srgbClr val="00583D"/>
                </a:solidFill>
                <a:highlight>
                  <a:srgbClr val="FEFEFE"/>
                </a:highlight>
                <a:latin typeface="Roboto Condensed"/>
                <a:ea typeface="Roboto Condensed"/>
                <a:cs typeface="Roboto Condensed"/>
                <a:sym typeface="Roboto Condensed"/>
              </a:rPr>
              <a:t>PRIORITY 3: INSTITUTION (Internal &amp; External)</a:t>
            </a:r>
            <a:endParaRPr b="1" dirty="0">
              <a:solidFill>
                <a:srgbClr val="00583D"/>
              </a:solidFill>
              <a:highlight>
                <a:srgbClr val="FEFEFE"/>
              </a:highlight>
              <a:latin typeface="Roboto Condensed"/>
              <a:ea typeface="Roboto Condensed"/>
              <a:cs typeface="Roboto Condensed"/>
              <a:sym typeface="Roboto Condensed"/>
            </a:endParaRPr>
          </a:p>
          <a:p>
            <a:pPr marL="0" marR="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Create a culture of belonging for Alaska Native students, faculty, staff, and community organizations.</a:t>
            </a:r>
            <a:endParaRPr b="1" dirty="0">
              <a:solidFill>
                <a:srgbClr val="0A0A0A"/>
              </a:solidFill>
              <a:highlight>
                <a:srgbClr val="FEFEFE"/>
              </a:highlight>
              <a:latin typeface="Roboto Condensed"/>
              <a:ea typeface="Roboto Condensed"/>
              <a:cs typeface="Roboto Condensed"/>
              <a:sym typeface="Roboto Condensed"/>
            </a:endParaRPr>
          </a:p>
          <a:p>
            <a:pPr marL="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Goal 1:</a:t>
            </a:r>
            <a:r>
              <a:rPr lang="en-US" dirty="0">
                <a:solidFill>
                  <a:srgbClr val="0A0A0A"/>
                </a:solidFill>
                <a:highlight>
                  <a:srgbClr val="FEFEFE"/>
                </a:highlight>
                <a:latin typeface="Roboto Condensed"/>
                <a:ea typeface="Roboto Condensed"/>
                <a:cs typeface="Roboto Condensed"/>
                <a:sym typeface="Roboto Condensed"/>
              </a:rPr>
              <a:t> </a:t>
            </a:r>
            <a:r>
              <a:rPr lang="en-US" b="0" dirty="0">
                <a:solidFill>
                  <a:srgbClr val="0A0A0A"/>
                </a:solidFill>
                <a:highlight>
                  <a:srgbClr val="FEFEFE"/>
                </a:highlight>
              </a:rPr>
              <a:t>Resource Alaska Native Academic Departments and Student Support Programs.</a:t>
            </a:r>
            <a:endParaRPr b="0" dirty="0">
              <a:solidFill>
                <a:srgbClr val="0A0A0A"/>
              </a:solidFill>
              <a:highlight>
                <a:srgbClr val="FEFEFE"/>
              </a:highlight>
            </a:endParaRPr>
          </a:p>
          <a:p>
            <a:pPr marL="0" lvl="0" indent="0" algn="l" rtl="0">
              <a:lnSpc>
                <a:spcPct val="115000"/>
              </a:lnSpc>
              <a:spcBef>
                <a:spcPts val="0"/>
              </a:spcBef>
              <a:spcAft>
                <a:spcPts val="0"/>
              </a:spcAft>
              <a:buClr>
                <a:schemeClr val="dk1"/>
              </a:buClr>
              <a:buSzPts val="1100"/>
              <a:buFont typeface="Arial"/>
              <a:buNone/>
            </a:pPr>
            <a:r>
              <a:rPr lang="en-US" b="1" dirty="0">
                <a:solidFill>
                  <a:srgbClr val="0A0A0A"/>
                </a:solidFill>
                <a:highlight>
                  <a:srgbClr val="FEFEFE"/>
                </a:highlight>
                <a:latin typeface="Roboto Condensed"/>
                <a:ea typeface="Roboto Condensed"/>
                <a:cs typeface="Roboto Condensed"/>
                <a:sym typeface="Roboto Condensed"/>
              </a:rPr>
              <a:t>Goal 2:</a:t>
            </a:r>
            <a:r>
              <a:rPr lang="en-US" dirty="0">
                <a:solidFill>
                  <a:srgbClr val="0A0A0A"/>
                </a:solidFill>
                <a:highlight>
                  <a:srgbClr val="FEFEFE"/>
                </a:highlight>
                <a:latin typeface="Roboto Condensed"/>
                <a:ea typeface="Roboto Condensed"/>
                <a:cs typeface="Roboto Condensed"/>
                <a:sym typeface="Roboto Condensed"/>
              </a:rPr>
              <a:t> </a:t>
            </a:r>
            <a:r>
              <a:rPr lang="en-US" b="0" dirty="0">
                <a:solidFill>
                  <a:srgbClr val="0A0A0A"/>
                </a:solidFill>
                <a:highlight>
                  <a:srgbClr val="FEFEFE"/>
                </a:highlight>
              </a:rPr>
              <a:t>Increase Alaska Native representation both internally and externally.</a:t>
            </a:r>
            <a:endParaRPr b="0" dirty="0">
              <a:solidFill>
                <a:srgbClr val="0A0A0A"/>
              </a:solidFill>
              <a:highlight>
                <a:srgbClr val="FEFEFE"/>
              </a:highlight>
            </a:endParaRPr>
          </a:p>
          <a:p>
            <a:pPr marL="0" lvl="0" indent="0" algn="l" rtl="0">
              <a:lnSpc>
                <a:spcPct val="115000"/>
              </a:lnSpc>
              <a:spcBef>
                <a:spcPts val="0"/>
              </a:spcBef>
              <a:spcAft>
                <a:spcPts val="0"/>
              </a:spcAft>
              <a:buSzPts val="1800"/>
              <a:buNone/>
            </a:pPr>
            <a:r>
              <a:rPr lang="en-US" b="1" dirty="0">
                <a:solidFill>
                  <a:srgbClr val="0A0A0A"/>
                </a:solidFill>
                <a:highlight>
                  <a:srgbClr val="FEFEFE"/>
                </a:highlight>
                <a:latin typeface="Roboto Condensed"/>
                <a:ea typeface="Roboto Condensed"/>
                <a:cs typeface="Roboto Condensed"/>
                <a:sym typeface="Roboto Condensed"/>
              </a:rPr>
              <a:t>Goal 3:</a:t>
            </a:r>
            <a:r>
              <a:rPr lang="en-US" dirty="0">
                <a:solidFill>
                  <a:srgbClr val="0A0A0A"/>
                </a:solidFill>
                <a:highlight>
                  <a:srgbClr val="FEFEFE"/>
                </a:highlight>
                <a:latin typeface="Roboto Condensed"/>
                <a:ea typeface="Roboto Condensed"/>
                <a:cs typeface="Roboto Condensed"/>
                <a:sym typeface="Roboto Condensed"/>
              </a:rPr>
              <a:t> </a:t>
            </a:r>
            <a:r>
              <a:rPr lang="en-US" b="0" dirty="0">
                <a:solidFill>
                  <a:srgbClr val="0A0A0A"/>
                </a:solidFill>
                <a:highlight>
                  <a:srgbClr val="FEFEFE"/>
                </a:highlight>
              </a:rPr>
              <a:t>Improve Human Resources’ policies and practices.</a:t>
            </a:r>
            <a:endParaRPr b="0" dirty="0">
              <a:solidFill>
                <a:srgbClr val="0A0A0A"/>
              </a:solidFill>
              <a:highlight>
                <a:srgbClr val="FEFEFE"/>
              </a:highlight>
            </a:endParaRPr>
          </a:p>
        </p:txBody>
      </p:sp>
      <p:sp>
        <p:nvSpPr>
          <p:cNvPr id="180" name="Google Shape;180;p27"/>
          <p:cNvSpPr txBox="1">
            <a:spLocks noGrp="1"/>
          </p:cNvSpPr>
          <p:nvPr>
            <p:ph type="title"/>
          </p:nvPr>
        </p:nvSpPr>
        <p:spPr>
          <a:xfrm>
            <a:off x="257650" y="365000"/>
            <a:ext cx="9242700" cy="1325700"/>
          </a:xfrm>
          <a:prstGeom prst="rect">
            <a:avLst/>
          </a:prstGeom>
          <a:noFill/>
          <a:ln>
            <a:noFill/>
          </a:ln>
        </p:spPr>
        <p:txBody>
          <a:bodyPr spcFirstLastPara="1" wrap="square" lIns="91425" tIns="45700" rIns="91425" bIns="45700" anchor="ctr" anchorCtr="0">
            <a:normAutofit/>
          </a:bodyPr>
          <a:lstStyle/>
          <a:p>
            <a:pPr lvl="0">
              <a:buClr>
                <a:schemeClr val="dk1"/>
              </a:buClr>
              <a:buSzPts val="4400"/>
            </a:pPr>
            <a:r>
              <a:rPr lang="en-US" b="1" dirty="0">
                <a:solidFill>
                  <a:srgbClr val="00583D"/>
                </a:solidFill>
                <a:latin typeface="Roboto Condensed"/>
                <a:ea typeface="Roboto Condensed"/>
                <a:cs typeface="Roboto Condensed"/>
                <a:sym typeface="Roboto Condensed"/>
              </a:rPr>
              <a:t>Alaska Native Success Initiative (ANSI) Strategic Plan </a:t>
            </a:r>
            <a:r>
              <a:rPr lang="en-US" b="1" dirty="0" smtClean="0">
                <a:solidFill>
                  <a:srgbClr val="00583D"/>
                </a:solidFill>
                <a:latin typeface="Roboto Condensed"/>
                <a:ea typeface="Roboto Condensed"/>
                <a:cs typeface="Roboto Condensed"/>
                <a:sym typeface="Roboto Condensed"/>
              </a:rPr>
              <a:t>2022-2027</a:t>
            </a:r>
            <a:r>
              <a:rPr lang="en-US" sz="800" dirty="0">
                <a:solidFill>
                  <a:schemeClr val="bg1"/>
                </a:solidFill>
              </a:rPr>
              <a:t> </a:t>
            </a:r>
            <a:r>
              <a:rPr lang="en-US" sz="800" dirty="0" smtClean="0">
                <a:solidFill>
                  <a:schemeClr val="bg1"/>
                </a:solidFill>
              </a:rPr>
              <a:t>(2</a:t>
            </a:r>
            <a:endParaRPr b="1" dirty="0">
              <a:solidFill>
                <a:srgbClr val="00583D"/>
              </a:solidFill>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92" name="Google Shape;192;p28"/>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dirty="0"/>
          </a:p>
        </p:txBody>
      </p:sp>
      <p:pic>
        <p:nvPicPr>
          <p:cNvPr id="191" name="Google Shape;191;p28" descr="Tsimshian dancers at UAA commencement"/>
          <p:cNvPicPr preferRelativeResize="0"/>
          <p:nvPr/>
        </p:nvPicPr>
        <p:blipFill rotWithShape="1">
          <a:blip r:embed="rId3">
            <a:alphaModFix/>
          </a:blip>
          <a:srcRect/>
          <a:stretch/>
        </p:blipFill>
        <p:spPr>
          <a:xfrm>
            <a:off x="6378550" y="1825625"/>
            <a:ext cx="5813448" cy="3869015"/>
          </a:xfrm>
          <a:prstGeom prst="rect">
            <a:avLst/>
          </a:prstGeom>
          <a:noFill/>
          <a:ln>
            <a:noFill/>
          </a:ln>
        </p:spPr>
      </p:pic>
      <p:sp>
        <p:nvSpPr>
          <p:cNvPr id="190" name="Google Shape;190;p28"/>
          <p:cNvSpPr txBox="1">
            <a:spLocks noGrp="1"/>
          </p:cNvSpPr>
          <p:nvPr>
            <p:ph type="body" idx="1"/>
          </p:nvPr>
        </p:nvSpPr>
        <p:spPr>
          <a:xfrm>
            <a:off x="257650" y="1825625"/>
            <a:ext cx="6120900" cy="5032500"/>
          </a:xfrm>
          <a:prstGeom prst="rect">
            <a:avLst/>
          </a:prstGeom>
          <a:noFill/>
          <a:ln>
            <a:noFill/>
          </a:ln>
        </p:spPr>
        <p:txBody>
          <a:bodyPr spcFirstLastPara="1" wrap="square" lIns="91425" tIns="45700" rIns="91425" bIns="45700" anchor="t" anchorCtr="0">
            <a:normAutofit/>
          </a:bodyPr>
          <a:lstStyle/>
          <a:p>
            <a:pPr marL="171450" marR="0" lvl="0" indent="-225425" algn="l" rtl="0">
              <a:lnSpc>
                <a:spcPct val="115000"/>
              </a:lnSpc>
              <a:spcBef>
                <a:spcPts val="0"/>
              </a:spcBef>
              <a:spcAft>
                <a:spcPts val="0"/>
              </a:spcAft>
              <a:buClr>
                <a:srgbClr val="0A0A0A"/>
              </a:buClr>
              <a:buSzPts val="2800"/>
              <a:buChar char="•"/>
            </a:pPr>
            <a:r>
              <a:rPr lang="en-US" b="0" dirty="0">
                <a:solidFill>
                  <a:srgbClr val="0A0A0A"/>
                </a:solidFill>
                <a:highlight>
                  <a:srgbClr val="FEFEFE"/>
                </a:highlight>
              </a:rPr>
              <a:t>Because it will take </a:t>
            </a:r>
            <a:r>
              <a:rPr lang="en-US" dirty="0">
                <a:solidFill>
                  <a:srgbClr val="00583D"/>
                </a:solidFill>
                <a:highlight>
                  <a:srgbClr val="FEFEFE"/>
                </a:highlight>
              </a:rPr>
              <a:t>ALL</a:t>
            </a:r>
            <a:r>
              <a:rPr lang="en-US" b="0" dirty="0">
                <a:solidFill>
                  <a:srgbClr val="0A0A0A"/>
                </a:solidFill>
                <a:highlight>
                  <a:srgbClr val="FEFEFE"/>
                </a:highlight>
              </a:rPr>
              <a:t> of us working together to complete this great work</a:t>
            </a:r>
            <a:endParaRPr b="0" dirty="0">
              <a:solidFill>
                <a:srgbClr val="0A0A0A"/>
              </a:solidFill>
              <a:highlight>
                <a:srgbClr val="FEFEFE"/>
              </a:highlight>
            </a:endParaRPr>
          </a:p>
          <a:p>
            <a:pPr marL="171450" marR="0" lvl="0" indent="-225425" algn="l" rtl="0">
              <a:lnSpc>
                <a:spcPct val="115000"/>
              </a:lnSpc>
              <a:spcBef>
                <a:spcPts val="0"/>
              </a:spcBef>
              <a:spcAft>
                <a:spcPts val="0"/>
              </a:spcAft>
              <a:buClr>
                <a:srgbClr val="0A0A0A"/>
              </a:buClr>
              <a:buSzPts val="2800"/>
              <a:buChar char="•"/>
            </a:pPr>
            <a:r>
              <a:rPr lang="en-US" b="0" dirty="0">
                <a:solidFill>
                  <a:srgbClr val="0A0A0A"/>
                </a:solidFill>
                <a:highlight>
                  <a:srgbClr val="FEFEFE"/>
                </a:highlight>
              </a:rPr>
              <a:t>Makes ANSI sustainable</a:t>
            </a:r>
            <a:endParaRPr b="0" dirty="0">
              <a:solidFill>
                <a:srgbClr val="0A0A0A"/>
              </a:solidFill>
              <a:highlight>
                <a:srgbClr val="FEFEFE"/>
              </a:highlight>
            </a:endParaRPr>
          </a:p>
          <a:p>
            <a:pPr marL="171450" marR="0" lvl="0" indent="-225425" algn="l" rtl="0">
              <a:lnSpc>
                <a:spcPct val="115000"/>
              </a:lnSpc>
              <a:spcBef>
                <a:spcPts val="0"/>
              </a:spcBef>
              <a:spcAft>
                <a:spcPts val="0"/>
              </a:spcAft>
              <a:buClr>
                <a:srgbClr val="0A0A0A"/>
              </a:buClr>
              <a:buSzPts val="2800"/>
              <a:buChar char="•"/>
            </a:pPr>
            <a:r>
              <a:rPr lang="en-US" b="0" dirty="0">
                <a:solidFill>
                  <a:srgbClr val="0A0A0A"/>
                </a:solidFill>
                <a:highlight>
                  <a:srgbClr val="FEFEFE"/>
                </a:highlight>
              </a:rPr>
              <a:t>Utilizes current framework for accountability</a:t>
            </a:r>
            <a:endParaRPr b="0" dirty="0">
              <a:solidFill>
                <a:srgbClr val="0A0A0A"/>
              </a:solidFill>
              <a:highlight>
                <a:srgbClr val="FEFEFE"/>
              </a:highlight>
            </a:endParaRPr>
          </a:p>
          <a:p>
            <a:pPr marL="171450" marR="0" lvl="0" indent="-225425" algn="l" rtl="0">
              <a:lnSpc>
                <a:spcPct val="115000"/>
              </a:lnSpc>
              <a:spcBef>
                <a:spcPts val="0"/>
              </a:spcBef>
              <a:spcAft>
                <a:spcPts val="0"/>
              </a:spcAft>
              <a:buClr>
                <a:srgbClr val="0A0A0A"/>
              </a:buClr>
              <a:buSzPts val="2800"/>
              <a:buChar char="•"/>
            </a:pPr>
            <a:r>
              <a:rPr lang="en-US" b="0" dirty="0">
                <a:solidFill>
                  <a:srgbClr val="0A0A0A"/>
                </a:solidFill>
                <a:highlight>
                  <a:srgbClr val="FEFEFE"/>
                </a:highlight>
              </a:rPr>
              <a:t>Resources</a:t>
            </a:r>
            <a:endParaRPr b="0" dirty="0">
              <a:solidFill>
                <a:srgbClr val="0A0A0A"/>
              </a:solidFill>
              <a:highlight>
                <a:srgbClr val="FEFEFE"/>
              </a:highlight>
            </a:endParaRPr>
          </a:p>
          <a:p>
            <a:pPr marL="400050" lvl="1" indent="-215900" algn="l" rtl="0">
              <a:lnSpc>
                <a:spcPct val="115000"/>
              </a:lnSpc>
              <a:spcBef>
                <a:spcPts val="0"/>
              </a:spcBef>
              <a:spcAft>
                <a:spcPts val="0"/>
              </a:spcAft>
              <a:buClr>
                <a:srgbClr val="0A0A0A"/>
              </a:buClr>
              <a:buSzPts val="1600"/>
              <a:buChar char="○"/>
            </a:pPr>
            <a:r>
              <a:rPr lang="en-US" sz="2800" b="0" dirty="0">
                <a:solidFill>
                  <a:srgbClr val="0A0A0A"/>
                </a:solidFill>
                <a:highlight>
                  <a:srgbClr val="FEFEFE"/>
                </a:highlight>
              </a:rPr>
              <a:t>ANSI Co-Chairs</a:t>
            </a:r>
            <a:r>
              <a:rPr lang="en-US" b="0" dirty="0">
                <a:solidFill>
                  <a:srgbClr val="0A0A0A"/>
                </a:solidFill>
                <a:highlight>
                  <a:srgbClr val="FEFEFE"/>
                </a:highlight>
              </a:rPr>
              <a:t> </a:t>
            </a:r>
            <a:endParaRPr sz="2800" b="0" dirty="0">
              <a:solidFill>
                <a:srgbClr val="0A0A0A"/>
              </a:solidFill>
              <a:highlight>
                <a:srgbClr val="FEFEFE"/>
              </a:highlight>
            </a:endParaRPr>
          </a:p>
          <a:p>
            <a:pPr marL="400050" marR="0" lvl="1" indent="-215900" algn="l" rtl="0">
              <a:lnSpc>
                <a:spcPct val="115000"/>
              </a:lnSpc>
              <a:spcBef>
                <a:spcPts val="0"/>
              </a:spcBef>
              <a:spcAft>
                <a:spcPts val="0"/>
              </a:spcAft>
              <a:buClr>
                <a:srgbClr val="0A0A0A"/>
              </a:buClr>
              <a:buSzPts val="1600"/>
              <a:buChar char="○"/>
            </a:pPr>
            <a:r>
              <a:rPr lang="en-US" sz="2800" b="0" u="sng" dirty="0">
                <a:solidFill>
                  <a:srgbClr val="00583D"/>
                </a:solidFill>
                <a:highlight>
                  <a:srgbClr val="FEFEFE"/>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ANSI Strategies</a:t>
            </a:r>
            <a:r>
              <a:rPr lang="en-US" sz="2800" b="0" dirty="0">
                <a:solidFill>
                  <a:srgbClr val="0A0A0A"/>
                </a:solidFill>
                <a:highlight>
                  <a:srgbClr val="FEFEFE"/>
                </a:highlight>
              </a:rPr>
              <a:t> </a:t>
            </a:r>
            <a:endParaRPr sz="2800" b="0" dirty="0">
              <a:solidFill>
                <a:srgbClr val="0A0A0A"/>
              </a:solidFill>
              <a:highlight>
                <a:srgbClr val="FEFEFE"/>
              </a:highlight>
            </a:endParaRPr>
          </a:p>
        </p:txBody>
      </p:sp>
      <p:sp>
        <p:nvSpPr>
          <p:cNvPr id="189" name="Google Shape;189;p28"/>
          <p:cNvSpPr txBox="1">
            <a:spLocks noGrp="1"/>
          </p:cNvSpPr>
          <p:nvPr>
            <p:ph type="title"/>
          </p:nvPr>
        </p:nvSpPr>
        <p:spPr>
          <a:xfrm>
            <a:off x="257650" y="365000"/>
            <a:ext cx="924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solidFill>
                  <a:srgbClr val="00583D"/>
                </a:solidFill>
                <a:latin typeface="Roboto Condensed"/>
                <a:ea typeface="Roboto Condensed"/>
                <a:cs typeface="Roboto Condensed"/>
                <a:sym typeface="Roboto Condensed"/>
              </a:rPr>
              <a:t>Incorporate ANSI into Everything We Do</a:t>
            </a:r>
            <a:endParaRPr b="1" dirty="0">
              <a:solidFill>
                <a:srgbClr val="00583D"/>
              </a:solidFill>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body" idx="1"/>
          </p:nvPr>
        </p:nvSpPr>
        <p:spPr>
          <a:xfrm>
            <a:off x="838200" y="4506275"/>
            <a:ext cx="10515600" cy="1690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US" b="0" dirty="0"/>
              <a:t>Dr. Kathryn Schild</a:t>
            </a:r>
            <a:endParaRPr sz="4000" b="0" dirty="0"/>
          </a:p>
          <a:p>
            <a:pPr marL="0" lvl="0" indent="0" algn="ctr" rtl="0">
              <a:lnSpc>
                <a:spcPct val="90000"/>
              </a:lnSpc>
              <a:spcBef>
                <a:spcPts val="0"/>
              </a:spcBef>
              <a:spcAft>
                <a:spcPts val="0"/>
              </a:spcAft>
              <a:buClr>
                <a:schemeClr val="lt1"/>
              </a:buClr>
              <a:buSzPts val="4000"/>
              <a:buNone/>
            </a:pPr>
            <a:r>
              <a:rPr lang="en-US" sz="3230" b="0" dirty="0"/>
              <a:t>Lead Instructional Designer, FD&amp;IS</a:t>
            </a:r>
            <a:endParaRPr sz="3230" b="0" dirty="0"/>
          </a:p>
        </p:txBody>
      </p:sp>
      <p:sp>
        <p:nvSpPr>
          <p:cNvPr id="198" name="Google Shape;198;p29"/>
          <p:cNvSpPr txBox="1">
            <a:spLocks noGrp="1"/>
          </p:cNvSpPr>
          <p:nvPr>
            <p:ph type="title"/>
          </p:nvPr>
        </p:nvSpPr>
        <p:spPr>
          <a:xfrm>
            <a:off x="677025" y="995975"/>
            <a:ext cx="107844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NWCCU Data Equity Fellowship Goals</a:t>
            </a:r>
            <a:endParaRPr dirty="0"/>
          </a:p>
        </p:txBody>
      </p:sp>
      <p:sp>
        <p:nvSpPr>
          <p:cNvPr id="199" name="Google Shape;199;p29"/>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Session Overview</a:t>
            </a:r>
            <a:endParaRPr dirty="0"/>
          </a:p>
        </p:txBody>
      </p:sp>
      <p:sp>
        <p:nvSpPr>
          <p:cNvPr id="68" name="Google Shape;68;p12"/>
          <p:cNvSpPr txBox="1">
            <a:spLocks noGrp="1"/>
          </p:cNvSpPr>
          <p:nvPr>
            <p:ph type="body" idx="1"/>
          </p:nvPr>
        </p:nvSpPr>
        <p:spPr>
          <a:xfrm>
            <a:off x="838200" y="1978025"/>
            <a:ext cx="10515600" cy="4351200"/>
          </a:xfrm>
          <a:prstGeom prst="rect">
            <a:avLst/>
          </a:prstGeom>
        </p:spPr>
        <p:txBody>
          <a:bodyPr spcFirstLastPara="1" wrap="square" lIns="91425" tIns="45700" rIns="91425" bIns="45700" anchor="t" anchorCtr="0">
            <a:normAutofit lnSpcReduction="10000"/>
          </a:bodyPr>
          <a:lstStyle/>
          <a:p>
            <a:pPr marL="457200" lvl="0" indent="-342900" algn="l" rtl="0">
              <a:spcBef>
                <a:spcPts val="1000"/>
              </a:spcBef>
              <a:spcAft>
                <a:spcPts val="0"/>
              </a:spcAft>
              <a:buClr>
                <a:srgbClr val="0A0A0A"/>
              </a:buClr>
              <a:buSzPts val="1800"/>
              <a:buChar char="•"/>
            </a:pPr>
            <a:r>
              <a:rPr lang="en-US" sz="2800" b="0" dirty="0">
                <a:solidFill>
                  <a:srgbClr val="0A0A0A"/>
                </a:solidFill>
              </a:rPr>
              <a:t>Why Are We Doing This? NWCCU and Equity Data </a:t>
            </a:r>
            <a:endParaRPr sz="2800" b="0" dirty="0">
              <a:solidFill>
                <a:srgbClr val="0A0A0A"/>
              </a:solidFill>
            </a:endParaRPr>
          </a:p>
          <a:p>
            <a:pPr marL="457200" lvl="0" indent="-342900" algn="l" rtl="0">
              <a:spcBef>
                <a:spcPts val="1800"/>
              </a:spcBef>
              <a:spcAft>
                <a:spcPts val="0"/>
              </a:spcAft>
              <a:buClr>
                <a:srgbClr val="0A0A0A"/>
              </a:buClr>
              <a:buSzPts val="1800"/>
              <a:buChar char="•"/>
            </a:pPr>
            <a:r>
              <a:rPr lang="en-US" sz="2800" b="0" dirty="0">
                <a:solidFill>
                  <a:srgbClr val="0A0A0A"/>
                </a:solidFill>
              </a:rPr>
              <a:t>Current UAA Student Success Metrics and Equity Gaps</a:t>
            </a:r>
            <a:endParaRPr sz="2800" b="0" dirty="0">
              <a:solidFill>
                <a:srgbClr val="0A0A0A"/>
              </a:solidFill>
            </a:endParaRPr>
          </a:p>
          <a:p>
            <a:pPr marL="457200" lvl="0" indent="-342900" algn="l" rtl="0">
              <a:spcBef>
                <a:spcPts val="1800"/>
              </a:spcBef>
              <a:spcAft>
                <a:spcPts val="0"/>
              </a:spcAft>
              <a:buClr>
                <a:srgbClr val="0A0A0A"/>
              </a:buClr>
              <a:buSzPts val="1800"/>
              <a:buChar char="•"/>
            </a:pPr>
            <a:r>
              <a:rPr lang="en-US" sz="2800" b="0" dirty="0">
                <a:solidFill>
                  <a:srgbClr val="0A0A0A"/>
                </a:solidFill>
              </a:rPr>
              <a:t>Closing Gaps with Student Success Programs and the Alaska Native Success Initiative</a:t>
            </a:r>
            <a:endParaRPr sz="2800" b="0" dirty="0">
              <a:solidFill>
                <a:srgbClr val="0A0A0A"/>
              </a:solidFill>
            </a:endParaRPr>
          </a:p>
          <a:p>
            <a:pPr marL="457200" lvl="0" indent="-342900" algn="l" rtl="0">
              <a:spcBef>
                <a:spcPts val="1800"/>
              </a:spcBef>
              <a:spcAft>
                <a:spcPts val="0"/>
              </a:spcAft>
              <a:buClr>
                <a:srgbClr val="0A0A0A"/>
              </a:buClr>
              <a:buSzPts val="1800"/>
              <a:buChar char="•"/>
            </a:pPr>
            <a:r>
              <a:rPr lang="en-US" sz="2800" b="0" dirty="0">
                <a:solidFill>
                  <a:srgbClr val="0A0A0A"/>
                </a:solidFill>
              </a:rPr>
              <a:t>NWCCU Data Equity Fellowship Goals</a:t>
            </a:r>
            <a:endParaRPr sz="2800" b="0" dirty="0">
              <a:solidFill>
                <a:srgbClr val="0A0A0A"/>
              </a:solidFill>
            </a:endParaRPr>
          </a:p>
          <a:p>
            <a:pPr marL="457200" lvl="0" indent="-342900" algn="l" rtl="0">
              <a:spcBef>
                <a:spcPts val="1800"/>
              </a:spcBef>
              <a:spcAft>
                <a:spcPts val="0"/>
              </a:spcAft>
              <a:buClr>
                <a:srgbClr val="0A0A0A"/>
              </a:buClr>
              <a:buSzPts val="1800"/>
              <a:buChar char="•"/>
            </a:pPr>
            <a:r>
              <a:rPr lang="en-US" sz="2800" b="0" dirty="0">
                <a:solidFill>
                  <a:srgbClr val="0A0A0A"/>
                </a:solidFill>
              </a:rPr>
              <a:t>Discussion: UAA Equity Data Needs</a:t>
            </a:r>
            <a:endParaRPr sz="2800" b="0" dirty="0">
              <a:solidFill>
                <a:srgbClr val="0A0A0A"/>
              </a:solidFill>
            </a:endParaRPr>
          </a:p>
          <a:p>
            <a:pPr marL="457200" lvl="0" indent="-342900" algn="l" rtl="0">
              <a:spcBef>
                <a:spcPts val="1800"/>
              </a:spcBef>
              <a:spcAft>
                <a:spcPts val="1800"/>
              </a:spcAft>
              <a:buClr>
                <a:srgbClr val="0A0A0A"/>
              </a:buClr>
              <a:buSzPts val="1800"/>
              <a:buChar char="•"/>
            </a:pPr>
            <a:r>
              <a:rPr lang="en-US" sz="2800" b="0" dirty="0">
                <a:solidFill>
                  <a:srgbClr val="0A0A0A"/>
                </a:solidFill>
              </a:rPr>
              <a:t>Q&amp;A</a:t>
            </a:r>
            <a:endParaRPr sz="2800" b="0" dirty="0">
              <a:solidFill>
                <a:srgbClr val="0A0A0A"/>
              </a:solidFill>
            </a:endParaRPr>
          </a:p>
        </p:txBody>
      </p:sp>
      <p:sp>
        <p:nvSpPr>
          <p:cNvPr id="69" name="Google Shape;69;p12"/>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6" name="Google Shape;206;p30"/>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dirty="0"/>
          </a:p>
        </p:txBody>
      </p:sp>
      <p:sp>
        <p:nvSpPr>
          <p:cNvPr id="205" name="Google Shape;205;p30"/>
          <p:cNvSpPr txBox="1">
            <a:spLocks noGrp="1"/>
          </p:cNvSpPr>
          <p:nvPr>
            <p:ph type="body" idx="1"/>
          </p:nvPr>
        </p:nvSpPr>
        <p:spPr>
          <a:xfrm>
            <a:off x="838200" y="1978025"/>
            <a:ext cx="11353800" cy="45576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800" dirty="0"/>
              <a:t>GOAL:</a:t>
            </a:r>
            <a:r>
              <a:rPr lang="en-US" sz="2800" dirty="0">
                <a:solidFill>
                  <a:srgbClr val="0A0A0A"/>
                </a:solidFill>
              </a:rPr>
              <a:t> Improve equitable outcomes at UAA</a:t>
            </a:r>
            <a:endParaRPr sz="2800" dirty="0">
              <a:solidFill>
                <a:srgbClr val="0A0A0A"/>
              </a:solidFill>
            </a:endParaRPr>
          </a:p>
          <a:p>
            <a:pPr marL="0" marR="1104900" lvl="0" indent="0" algn="l" rtl="0">
              <a:lnSpc>
                <a:spcPct val="100000"/>
              </a:lnSpc>
              <a:spcBef>
                <a:spcPts val="1800"/>
              </a:spcBef>
              <a:spcAft>
                <a:spcPts val="0"/>
              </a:spcAft>
              <a:buNone/>
            </a:pPr>
            <a:r>
              <a:rPr lang="en-US" sz="2800" dirty="0"/>
              <a:t>STRATEGY:</a:t>
            </a:r>
            <a:r>
              <a:rPr lang="en-US" sz="2800" dirty="0">
                <a:solidFill>
                  <a:srgbClr val="0A0A0A"/>
                </a:solidFill>
              </a:rPr>
              <a:t> Bring together data-focused and equity-focused roles to collaborate on a meaningful data-informed project, supported by national experts, facilitation, and peer education</a:t>
            </a:r>
            <a:endParaRPr sz="2800" dirty="0">
              <a:solidFill>
                <a:srgbClr val="0A0A0A"/>
              </a:solidFill>
            </a:endParaRPr>
          </a:p>
          <a:p>
            <a:pPr marL="0" lvl="0" indent="0" algn="l" rtl="0">
              <a:lnSpc>
                <a:spcPct val="100000"/>
              </a:lnSpc>
              <a:spcBef>
                <a:spcPts val="1800"/>
              </a:spcBef>
              <a:spcAft>
                <a:spcPts val="0"/>
              </a:spcAft>
              <a:buNone/>
            </a:pPr>
            <a:r>
              <a:rPr lang="en-US" sz="2800" dirty="0"/>
              <a:t>TEAM</a:t>
            </a:r>
            <a:r>
              <a:rPr lang="en-US" sz="2800" dirty="0">
                <a:solidFill>
                  <a:srgbClr val="0A0A0A"/>
                </a:solidFill>
              </a:rPr>
              <a:t>:  Jennifer Booz</a:t>
            </a:r>
            <a:r>
              <a:rPr lang="en-US" sz="2800" b="0" dirty="0">
                <a:solidFill>
                  <a:srgbClr val="0A0A0A"/>
                </a:solidFill>
              </a:rPr>
              <a:t>, Chief Diversity Officer</a:t>
            </a:r>
            <a:endParaRPr sz="2800" b="0" dirty="0">
              <a:solidFill>
                <a:srgbClr val="0A0A0A"/>
              </a:solidFill>
            </a:endParaRPr>
          </a:p>
          <a:p>
            <a:pPr marL="1143000" lvl="0" indent="0" algn="l" rtl="0">
              <a:lnSpc>
                <a:spcPct val="100000"/>
              </a:lnSpc>
              <a:spcBef>
                <a:spcPts val="0"/>
              </a:spcBef>
              <a:spcAft>
                <a:spcPts val="0"/>
              </a:spcAft>
              <a:buNone/>
            </a:pPr>
            <a:r>
              <a:rPr lang="en-US" sz="2800" dirty="0">
                <a:solidFill>
                  <a:srgbClr val="0A0A0A"/>
                </a:solidFill>
              </a:rPr>
              <a:t>Melanie Hulbert</a:t>
            </a:r>
            <a:r>
              <a:rPr lang="en-US" sz="2800" b="0" dirty="0">
                <a:solidFill>
                  <a:srgbClr val="0A0A0A"/>
                </a:solidFill>
              </a:rPr>
              <a:t>, Vice Provost of Student Success</a:t>
            </a:r>
            <a:endParaRPr sz="2800" b="0" dirty="0">
              <a:solidFill>
                <a:srgbClr val="0A0A0A"/>
              </a:solidFill>
            </a:endParaRPr>
          </a:p>
          <a:p>
            <a:pPr marL="1143000" lvl="0" indent="0" algn="l" rtl="0">
              <a:lnSpc>
                <a:spcPct val="100000"/>
              </a:lnSpc>
              <a:spcBef>
                <a:spcPts val="0"/>
              </a:spcBef>
              <a:spcAft>
                <a:spcPts val="0"/>
              </a:spcAft>
              <a:buNone/>
            </a:pPr>
            <a:r>
              <a:rPr lang="en-US" sz="2800" dirty="0">
                <a:solidFill>
                  <a:srgbClr val="0A0A0A"/>
                </a:solidFill>
              </a:rPr>
              <a:t>Michele Yatchmeneff</a:t>
            </a:r>
            <a:r>
              <a:rPr lang="en-US" sz="2800" b="0" dirty="0">
                <a:solidFill>
                  <a:srgbClr val="0A0A0A"/>
                </a:solidFill>
              </a:rPr>
              <a:t>, Exec. Dir. of Alaska Native Education &amp; Outreach</a:t>
            </a:r>
            <a:endParaRPr sz="2800" b="0" dirty="0">
              <a:solidFill>
                <a:srgbClr val="0A0A0A"/>
              </a:solidFill>
            </a:endParaRPr>
          </a:p>
          <a:p>
            <a:pPr marL="1143000" lvl="0" indent="0" algn="l" rtl="0">
              <a:lnSpc>
                <a:spcPct val="100000"/>
              </a:lnSpc>
              <a:spcBef>
                <a:spcPts val="0"/>
              </a:spcBef>
              <a:spcAft>
                <a:spcPts val="0"/>
              </a:spcAft>
              <a:buNone/>
            </a:pPr>
            <a:r>
              <a:rPr lang="en-US" sz="2800" dirty="0">
                <a:solidFill>
                  <a:srgbClr val="0A0A0A"/>
                </a:solidFill>
              </a:rPr>
              <a:t>Daniel Campbell</a:t>
            </a:r>
            <a:r>
              <a:rPr lang="en-US" sz="2800" b="0" dirty="0">
                <a:solidFill>
                  <a:srgbClr val="0A0A0A"/>
                </a:solidFill>
              </a:rPr>
              <a:t>, Director of Institutional Research</a:t>
            </a:r>
            <a:endParaRPr sz="2800" b="0" dirty="0">
              <a:solidFill>
                <a:srgbClr val="0A0A0A"/>
              </a:solidFill>
            </a:endParaRPr>
          </a:p>
          <a:p>
            <a:pPr marL="1143000" lvl="0" indent="0" algn="l" rtl="0">
              <a:lnSpc>
                <a:spcPct val="100000"/>
              </a:lnSpc>
              <a:spcBef>
                <a:spcPts val="0"/>
              </a:spcBef>
              <a:spcAft>
                <a:spcPts val="0"/>
              </a:spcAft>
              <a:buNone/>
            </a:pPr>
            <a:r>
              <a:rPr lang="en-US" sz="2800" dirty="0">
                <a:solidFill>
                  <a:srgbClr val="0A0A0A"/>
                </a:solidFill>
              </a:rPr>
              <a:t>Kathryn Schild</a:t>
            </a:r>
            <a:r>
              <a:rPr lang="en-US" sz="2800" b="0" dirty="0">
                <a:solidFill>
                  <a:srgbClr val="0A0A0A"/>
                </a:solidFill>
              </a:rPr>
              <a:t>, Lead Instructional Designer</a:t>
            </a:r>
            <a:endParaRPr sz="2800" b="0" dirty="0">
              <a:solidFill>
                <a:srgbClr val="0A0A0A"/>
              </a:solidFill>
            </a:endParaRPr>
          </a:p>
        </p:txBody>
      </p:sp>
      <p:sp>
        <p:nvSpPr>
          <p:cNvPr id="204" name="Google Shape;204;p30"/>
          <p:cNvSpPr txBox="1">
            <a:spLocks noGrp="1"/>
          </p:cNvSpPr>
          <p:nvPr>
            <p:ph type="title"/>
          </p:nvPr>
        </p:nvSpPr>
        <p:spPr>
          <a:xfrm>
            <a:off x="4039400" y="365125"/>
            <a:ext cx="7314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Data Equity Fellowship</a:t>
            </a:r>
            <a:endParaRPr dirty="0"/>
          </a:p>
        </p:txBody>
      </p:sp>
      <p:pic>
        <p:nvPicPr>
          <p:cNvPr id="207" name="Google Shape;207;p30" title="NWCCU Logo"/>
          <p:cNvPicPr preferRelativeResize="0"/>
          <p:nvPr/>
        </p:nvPicPr>
        <p:blipFill>
          <a:blip r:embed="rId3">
            <a:alphaModFix/>
          </a:blip>
          <a:stretch>
            <a:fillRect/>
          </a:stretch>
        </p:blipFill>
        <p:spPr>
          <a:xfrm>
            <a:off x="-12" y="-12"/>
            <a:ext cx="3819525" cy="1590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5" name="Google Shape;215;p31"/>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dirty="0"/>
          </a:p>
        </p:txBody>
      </p:sp>
      <p:sp>
        <p:nvSpPr>
          <p:cNvPr id="213" name="Google Shape;213;p31"/>
          <p:cNvSpPr txBox="1">
            <a:spLocks noGrp="1"/>
          </p:cNvSpPr>
          <p:nvPr>
            <p:ph type="body" idx="1"/>
          </p:nvPr>
        </p:nvSpPr>
        <p:spPr>
          <a:xfrm>
            <a:off x="838200" y="2176550"/>
            <a:ext cx="10515600" cy="4426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800" dirty="0"/>
              <a:t>UAA 2025 Aspiration #1: We put students first.</a:t>
            </a:r>
            <a:endParaRPr sz="2800" dirty="0"/>
          </a:p>
          <a:p>
            <a:pPr marL="0" lvl="0" indent="0" algn="l" rtl="0">
              <a:spcBef>
                <a:spcPts val="1000"/>
              </a:spcBef>
              <a:spcAft>
                <a:spcPts val="0"/>
              </a:spcAft>
              <a:buNone/>
            </a:pPr>
            <a:r>
              <a:rPr lang="en-US" sz="2800" dirty="0"/>
              <a:t>UAA 2025 Aspiration #2: We create a culture of equity and inclusion by embracing our diversity.</a:t>
            </a:r>
            <a:endParaRPr sz="2800" dirty="0"/>
          </a:p>
          <a:p>
            <a:pPr marL="0" lvl="0" indent="0" algn="l" rtl="0">
              <a:spcBef>
                <a:spcPts val="4000"/>
              </a:spcBef>
              <a:spcAft>
                <a:spcPts val="0"/>
              </a:spcAft>
              <a:buNone/>
            </a:pPr>
            <a:r>
              <a:rPr lang="en-US" sz="2800" dirty="0">
                <a:solidFill>
                  <a:srgbClr val="0A0A0A"/>
                </a:solidFill>
              </a:rPr>
              <a:t>To meet these goals, we need:</a:t>
            </a:r>
            <a:endParaRPr sz="2800" dirty="0">
              <a:solidFill>
                <a:srgbClr val="0A0A0A"/>
              </a:solidFill>
            </a:endParaRPr>
          </a:p>
          <a:p>
            <a:pPr marL="457200" lvl="0" indent="-406400" algn="l" rtl="0">
              <a:spcBef>
                <a:spcPts val="1000"/>
              </a:spcBef>
              <a:spcAft>
                <a:spcPts val="0"/>
              </a:spcAft>
              <a:buClr>
                <a:srgbClr val="0A0A0A"/>
              </a:buClr>
              <a:buSzPts val="2800"/>
              <a:buChar char="•"/>
            </a:pPr>
            <a:r>
              <a:rPr lang="en-US" sz="2800" b="0" dirty="0">
                <a:solidFill>
                  <a:srgbClr val="0A0A0A"/>
                </a:solidFill>
              </a:rPr>
              <a:t>Accurate and useful metrics to evaluate our progress</a:t>
            </a:r>
            <a:endParaRPr sz="2800" b="0" dirty="0">
              <a:solidFill>
                <a:srgbClr val="0A0A0A"/>
              </a:solidFill>
            </a:endParaRPr>
          </a:p>
          <a:p>
            <a:pPr marL="457200" lvl="0" indent="-406400" algn="l" rtl="0">
              <a:spcBef>
                <a:spcPts val="1000"/>
              </a:spcBef>
              <a:spcAft>
                <a:spcPts val="0"/>
              </a:spcAft>
              <a:buClr>
                <a:srgbClr val="0A0A0A"/>
              </a:buClr>
              <a:buSzPts val="2800"/>
              <a:buChar char="•"/>
            </a:pPr>
            <a:r>
              <a:rPr lang="en-US" sz="2800" b="0" dirty="0">
                <a:solidFill>
                  <a:srgbClr val="0A0A0A"/>
                </a:solidFill>
              </a:rPr>
              <a:t>Sustainable data practices that put students first</a:t>
            </a:r>
            <a:endParaRPr sz="2800" b="0" dirty="0">
              <a:solidFill>
                <a:srgbClr val="0A0A0A"/>
              </a:solidFill>
            </a:endParaRPr>
          </a:p>
          <a:p>
            <a:pPr marL="457200" lvl="0" indent="-406400" algn="l" rtl="0">
              <a:spcBef>
                <a:spcPts val="1000"/>
              </a:spcBef>
              <a:spcAft>
                <a:spcPts val="0"/>
              </a:spcAft>
              <a:buClr>
                <a:srgbClr val="0A0A0A"/>
              </a:buClr>
              <a:buSzPts val="2800"/>
              <a:buChar char="•"/>
            </a:pPr>
            <a:r>
              <a:rPr lang="en-US" sz="2800" b="0" dirty="0">
                <a:solidFill>
                  <a:srgbClr val="0A0A0A"/>
                </a:solidFill>
              </a:rPr>
              <a:t>Data stories that treat students and our communities with respect</a:t>
            </a:r>
            <a:endParaRPr sz="2800" b="0" dirty="0">
              <a:solidFill>
                <a:srgbClr val="0A0A0A"/>
              </a:solidFill>
            </a:endParaRPr>
          </a:p>
        </p:txBody>
      </p:sp>
      <p:pic>
        <p:nvPicPr>
          <p:cNvPr id="214" name="Google Shape;214;p31" descr="UAA 2025"/>
          <p:cNvPicPr preferRelativeResize="0"/>
          <p:nvPr/>
        </p:nvPicPr>
        <p:blipFill>
          <a:blip r:embed="rId3">
            <a:alphaModFix/>
          </a:blip>
          <a:stretch>
            <a:fillRect/>
          </a:stretch>
        </p:blipFill>
        <p:spPr>
          <a:xfrm>
            <a:off x="8915400" y="91440"/>
            <a:ext cx="3200400" cy="2085109"/>
          </a:xfrm>
          <a:prstGeom prst="rect">
            <a:avLst/>
          </a:prstGeom>
          <a:noFill/>
          <a:ln>
            <a:noFill/>
          </a:ln>
          <a:effectLst>
            <a:outerShdw blurRad="57150" dist="19050" dir="5400000" algn="bl" rotWithShape="0">
              <a:srgbClr val="000000">
                <a:alpha val="50000"/>
              </a:srgbClr>
            </a:outerShdw>
          </a:effectLst>
        </p:spPr>
      </p:pic>
      <p:sp>
        <p:nvSpPr>
          <p:cNvPr id="212" name="Google Shape;212;p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Data Equity at UAA</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UAA Data Equity Fellowship Project</a:t>
            </a:r>
            <a:endParaRPr dirty="0"/>
          </a:p>
        </p:txBody>
      </p:sp>
      <p:sp>
        <p:nvSpPr>
          <p:cNvPr id="221" name="Google Shape;221;p32"/>
          <p:cNvSpPr txBox="1">
            <a:spLocks noGrp="1"/>
          </p:cNvSpPr>
          <p:nvPr>
            <p:ph type="body" idx="1"/>
          </p:nvPr>
        </p:nvSpPr>
        <p:spPr>
          <a:xfrm>
            <a:off x="838200" y="1978025"/>
            <a:ext cx="105156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800" dirty="0"/>
              <a:t>GOAL:</a:t>
            </a:r>
            <a:r>
              <a:rPr lang="en-US" sz="2800" dirty="0">
                <a:solidFill>
                  <a:srgbClr val="0A0A0A"/>
                </a:solidFill>
              </a:rPr>
              <a:t> Improve equitable outcomes at UAA</a:t>
            </a:r>
            <a:endParaRPr sz="2800" dirty="0">
              <a:solidFill>
                <a:srgbClr val="0A0A0A"/>
              </a:solidFill>
            </a:endParaRPr>
          </a:p>
          <a:p>
            <a:pPr marL="457200" marR="0" lvl="0" indent="-406400" algn="l" rtl="0">
              <a:lnSpc>
                <a:spcPct val="100000"/>
              </a:lnSpc>
              <a:spcBef>
                <a:spcPts val="1800"/>
              </a:spcBef>
              <a:spcAft>
                <a:spcPts val="0"/>
              </a:spcAft>
              <a:buSzPts val="2800"/>
              <a:buChar char="•"/>
            </a:pPr>
            <a:r>
              <a:rPr lang="en-US" sz="2800" b="0" dirty="0">
                <a:solidFill>
                  <a:srgbClr val="0A0A0A"/>
                </a:solidFill>
              </a:rPr>
              <a:t>Synthesize national best practices and equity conversations with Alaska’s specific circumstances to define what data equity looks like </a:t>
            </a:r>
            <a:br>
              <a:rPr lang="en-US" sz="2800" b="0" dirty="0">
                <a:solidFill>
                  <a:srgbClr val="0A0A0A"/>
                </a:solidFill>
              </a:rPr>
            </a:br>
            <a:r>
              <a:rPr lang="en-US" sz="2800" b="0" dirty="0">
                <a:solidFill>
                  <a:srgbClr val="0A0A0A"/>
                </a:solidFill>
              </a:rPr>
              <a:t>at UAA</a:t>
            </a:r>
            <a:endParaRPr sz="2800" b="0" dirty="0">
              <a:solidFill>
                <a:srgbClr val="0A0A0A"/>
              </a:solidFill>
            </a:endParaRPr>
          </a:p>
          <a:p>
            <a:pPr marL="457200" marR="0" lvl="0" indent="-406400" algn="l" rtl="0">
              <a:lnSpc>
                <a:spcPct val="100000"/>
              </a:lnSpc>
              <a:spcBef>
                <a:spcPts val="1800"/>
              </a:spcBef>
              <a:spcAft>
                <a:spcPts val="0"/>
              </a:spcAft>
              <a:buSzPts val="2800"/>
              <a:buChar char="•"/>
            </a:pPr>
            <a:r>
              <a:rPr lang="en-US" sz="2800" b="0" dirty="0">
                <a:solidFill>
                  <a:srgbClr val="0A0A0A"/>
                </a:solidFill>
              </a:rPr>
              <a:t>Evaluate our current data practices from an equity perspective</a:t>
            </a:r>
            <a:endParaRPr sz="2800" b="0" dirty="0">
              <a:solidFill>
                <a:srgbClr val="0A0A0A"/>
              </a:solidFill>
            </a:endParaRPr>
          </a:p>
          <a:p>
            <a:pPr marL="457200" marR="0" lvl="0" indent="-406400" algn="l" rtl="0">
              <a:lnSpc>
                <a:spcPct val="100000"/>
              </a:lnSpc>
              <a:spcBef>
                <a:spcPts val="1800"/>
              </a:spcBef>
              <a:spcAft>
                <a:spcPts val="1800"/>
              </a:spcAft>
              <a:buSzPts val="2800"/>
              <a:buChar char="•"/>
            </a:pPr>
            <a:r>
              <a:rPr lang="en-US" sz="2800" b="0" dirty="0">
                <a:solidFill>
                  <a:srgbClr val="0A0A0A"/>
                </a:solidFill>
              </a:rPr>
              <a:t>Develop a project that makes equity data collection and reporting </a:t>
            </a:r>
            <a:br>
              <a:rPr lang="en-US" sz="2800" b="0" dirty="0">
                <a:solidFill>
                  <a:srgbClr val="0A0A0A"/>
                </a:solidFill>
              </a:rPr>
            </a:br>
            <a:r>
              <a:rPr lang="en-US" sz="2800" b="0" dirty="0">
                <a:solidFill>
                  <a:srgbClr val="0A0A0A"/>
                </a:solidFill>
              </a:rPr>
              <a:t>more useful for programs working to close equity gaps</a:t>
            </a:r>
            <a:endParaRPr sz="2800" b="0" dirty="0">
              <a:solidFill>
                <a:srgbClr val="0A0A0A"/>
              </a:solidFill>
            </a:endParaRPr>
          </a:p>
        </p:txBody>
      </p:sp>
      <p:sp>
        <p:nvSpPr>
          <p:cNvPr id="222" name="Google Shape;222;p32"/>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677025" y="995975"/>
            <a:ext cx="107844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Discussion: UAA Data Equity Needs</a:t>
            </a:r>
            <a:endParaRPr dirty="0"/>
          </a:p>
        </p:txBody>
      </p:sp>
      <p:sp>
        <p:nvSpPr>
          <p:cNvPr id="228" name="Google Shape;228;p33"/>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Do You Need?</a:t>
            </a:r>
            <a:endParaRPr dirty="0"/>
          </a:p>
        </p:txBody>
      </p:sp>
      <p:sp>
        <p:nvSpPr>
          <p:cNvPr id="234" name="Google Shape;234;p34"/>
          <p:cNvSpPr txBox="1">
            <a:spLocks noGrp="1"/>
          </p:cNvSpPr>
          <p:nvPr>
            <p:ph type="body" idx="1"/>
          </p:nvPr>
        </p:nvSpPr>
        <p:spPr>
          <a:xfrm>
            <a:off x="838200" y="2611050"/>
            <a:ext cx="10515600" cy="3718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Clr>
                <a:srgbClr val="0A0A0A"/>
              </a:buClr>
              <a:buSzPts val="2800"/>
              <a:buChar char="•"/>
            </a:pPr>
            <a:r>
              <a:rPr lang="en-US" sz="2800" dirty="0">
                <a:solidFill>
                  <a:srgbClr val="0A0A0A"/>
                </a:solidFill>
              </a:rPr>
              <a:t>What equity data does your program use?</a:t>
            </a:r>
            <a:endParaRPr sz="2800" dirty="0">
              <a:solidFill>
                <a:srgbClr val="0A0A0A"/>
              </a:solidFill>
            </a:endParaRPr>
          </a:p>
          <a:p>
            <a:pPr marL="457200" lvl="0" indent="-406400" algn="l" rtl="0">
              <a:spcBef>
                <a:spcPts val="1800"/>
              </a:spcBef>
              <a:spcAft>
                <a:spcPts val="0"/>
              </a:spcAft>
              <a:buClr>
                <a:srgbClr val="0A0A0A"/>
              </a:buClr>
              <a:buSzPts val="2800"/>
              <a:buChar char="•"/>
            </a:pPr>
            <a:r>
              <a:rPr lang="en-US" sz="2800" dirty="0">
                <a:solidFill>
                  <a:srgbClr val="0A0A0A"/>
                </a:solidFill>
              </a:rPr>
              <a:t>Does your program collect equity data?</a:t>
            </a:r>
            <a:endParaRPr sz="2800" dirty="0">
              <a:solidFill>
                <a:srgbClr val="0A0A0A"/>
              </a:solidFill>
            </a:endParaRPr>
          </a:p>
          <a:p>
            <a:pPr marL="457200" lvl="0" indent="-406400" algn="l" rtl="0">
              <a:spcBef>
                <a:spcPts val="1800"/>
              </a:spcBef>
              <a:spcAft>
                <a:spcPts val="1800"/>
              </a:spcAft>
              <a:buClr>
                <a:srgbClr val="0A0A0A"/>
              </a:buClr>
              <a:buSzPts val="2800"/>
              <a:buChar char="•"/>
            </a:pPr>
            <a:r>
              <a:rPr lang="en-US" sz="2800" dirty="0">
                <a:solidFill>
                  <a:srgbClr val="0A0A0A"/>
                </a:solidFill>
              </a:rPr>
              <a:t>What questions does your program have around equity gaps? </a:t>
            </a:r>
            <a:br>
              <a:rPr lang="en-US" sz="2800" dirty="0">
                <a:solidFill>
                  <a:srgbClr val="0A0A0A"/>
                </a:solidFill>
              </a:rPr>
            </a:br>
            <a:r>
              <a:rPr lang="en-US" sz="2800" dirty="0">
                <a:solidFill>
                  <a:srgbClr val="0A0A0A"/>
                </a:solidFill>
              </a:rPr>
              <a:t>Do you have the data to answer them?</a:t>
            </a:r>
            <a:endParaRPr dirty="0"/>
          </a:p>
        </p:txBody>
      </p:sp>
      <p:sp>
        <p:nvSpPr>
          <p:cNvPr id="235" name="Google Shape;235;p34"/>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txBox="1">
            <a:spLocks noGrp="1"/>
          </p:cNvSpPr>
          <p:nvPr>
            <p:ph type="title"/>
          </p:nvPr>
        </p:nvSpPr>
        <p:spPr>
          <a:xfrm>
            <a:off x="677025" y="995975"/>
            <a:ext cx="107844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Questions? Ideas?</a:t>
            </a:r>
            <a:endParaRPr dirty="0"/>
          </a:p>
        </p:txBody>
      </p:sp>
      <p:sp>
        <p:nvSpPr>
          <p:cNvPr id="241" name="Google Shape;241;p35"/>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25</a:t>
            </a:fld>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8" name="Google Shape;248;p36"/>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26</a:t>
            </a:fld>
            <a:endParaRPr dirty="0"/>
          </a:p>
        </p:txBody>
      </p:sp>
      <p:pic>
        <p:nvPicPr>
          <p:cNvPr id="246" name="Google Shape;246;p36" descr="Sunflowers and Seawolf logo"/>
          <p:cNvPicPr preferRelativeResize="0"/>
          <p:nvPr/>
        </p:nvPicPr>
        <p:blipFill rotWithShape="1">
          <a:blip r:embed="rId3">
            <a:alphaModFix/>
          </a:blip>
          <a:srcRect t="3741" b="11998"/>
          <a:stretch/>
        </p:blipFill>
        <p:spPr>
          <a:xfrm>
            <a:off x="-9144" y="-9144"/>
            <a:ext cx="12353544" cy="6958584"/>
          </a:xfrm>
          <a:prstGeom prst="rect">
            <a:avLst/>
          </a:prstGeom>
          <a:noFill/>
          <a:ln>
            <a:noFill/>
          </a:ln>
        </p:spPr>
      </p:pic>
      <p:sp>
        <p:nvSpPr>
          <p:cNvPr id="247" name="Google Shape;247;p36"/>
          <p:cNvSpPr txBox="1">
            <a:spLocks noGrp="1"/>
          </p:cNvSpPr>
          <p:nvPr>
            <p:ph type="title"/>
          </p:nvPr>
        </p:nvSpPr>
        <p:spPr>
          <a:xfrm>
            <a:off x="703800" y="2002650"/>
            <a:ext cx="10784400" cy="2852700"/>
          </a:xfrm>
          <a:prstGeom prst="rect">
            <a:avLst/>
          </a:prstGeom>
          <a:effectLst>
            <a:outerShdw blurRad="100013" dist="47625" dir="5400000" algn="bl" rotWithShape="0">
              <a:srgbClr val="0A0A0A">
                <a:alpha val="64999"/>
              </a:srgbClr>
            </a:outerShdw>
          </a:effectLst>
        </p:spPr>
        <p:txBody>
          <a:bodyPr spcFirstLastPara="1" wrap="square" lIns="91425" tIns="45700" rIns="91425" bIns="45700" anchor="b" anchorCtr="0">
            <a:normAutofit/>
          </a:bodyPr>
          <a:lstStyle/>
          <a:p>
            <a:pPr marL="0" lvl="0" indent="0" algn="ctr" rtl="0">
              <a:spcBef>
                <a:spcPts val="0"/>
              </a:spcBef>
              <a:spcAft>
                <a:spcPts val="0"/>
              </a:spcAft>
              <a:buNone/>
            </a:pPr>
            <a:r>
              <a:rPr lang="en-US" sz="9600" dirty="0">
                <a:solidFill>
                  <a:schemeClr val="lt1"/>
                </a:solidFill>
              </a:rPr>
              <a:t>Thank you!</a:t>
            </a:r>
            <a:endParaRPr sz="9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a:spLocks noGrp="1"/>
          </p:cNvSpPr>
          <p:nvPr>
            <p:ph type="body" idx="1"/>
          </p:nvPr>
        </p:nvSpPr>
        <p:spPr>
          <a:xfrm>
            <a:off x="838200" y="4506275"/>
            <a:ext cx="10515600" cy="1690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US" sz="4000" b="0" dirty="0"/>
              <a:t>Dr. </a:t>
            </a:r>
            <a:r>
              <a:rPr lang="en-US" b="0" dirty="0"/>
              <a:t>Susan Kalina</a:t>
            </a:r>
            <a:endParaRPr sz="4000" b="0" dirty="0"/>
          </a:p>
          <a:p>
            <a:pPr marL="0" lvl="0" indent="0" algn="ctr" rtl="0">
              <a:lnSpc>
                <a:spcPct val="90000"/>
              </a:lnSpc>
              <a:spcBef>
                <a:spcPts val="0"/>
              </a:spcBef>
              <a:spcAft>
                <a:spcPts val="0"/>
              </a:spcAft>
              <a:buClr>
                <a:schemeClr val="lt1"/>
              </a:buClr>
              <a:buSzPts val="4000"/>
              <a:buNone/>
            </a:pPr>
            <a:r>
              <a:rPr lang="en-US" sz="3230" b="0" dirty="0"/>
              <a:t>Vice Provost for Academic Affairs &amp; Institutional Effectiveness</a:t>
            </a:r>
            <a:endParaRPr sz="3230" b="0" dirty="0"/>
          </a:p>
        </p:txBody>
      </p:sp>
      <p:sp>
        <p:nvSpPr>
          <p:cNvPr id="75" name="Google Shape;75;p13"/>
          <p:cNvSpPr txBox="1">
            <a:spLocks noGrp="1"/>
          </p:cNvSpPr>
          <p:nvPr>
            <p:ph type="title"/>
          </p:nvPr>
        </p:nvSpPr>
        <p:spPr>
          <a:xfrm>
            <a:off x="838200" y="995963"/>
            <a:ext cx="105156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NWCCU &amp; Equity Data</a:t>
            </a:r>
            <a:endParaRPr dirty="0"/>
          </a:p>
        </p:txBody>
      </p:sp>
      <p:sp>
        <p:nvSpPr>
          <p:cNvPr id="76" name="Google Shape;76;p13"/>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3</a:t>
            </a:fld>
            <a:endParaRPr sz="1600" dirty="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NWCCU &amp; Equity Data: </a:t>
            </a:r>
            <a:br>
              <a:rPr lang="en-US" dirty="0"/>
            </a:br>
            <a:r>
              <a:rPr lang="en-US" dirty="0"/>
              <a:t>What NWCCU Wants</a:t>
            </a:r>
            <a:endParaRPr dirty="0"/>
          </a:p>
        </p:txBody>
      </p:sp>
      <p:sp>
        <p:nvSpPr>
          <p:cNvPr id="82" name="Google Shape;82;p14"/>
          <p:cNvSpPr txBox="1">
            <a:spLocks noGrp="1"/>
          </p:cNvSpPr>
          <p:nvPr>
            <p:ph type="body" idx="1"/>
          </p:nvPr>
        </p:nvSpPr>
        <p:spPr>
          <a:xfrm>
            <a:off x="838200" y="19780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u="sng" dirty="0">
                <a:solidFill>
                  <a:schemeClr val="hlink"/>
                </a:solidFill>
                <a:hlinkClick r:id="rId3"/>
              </a:rPr>
              <a:t>NWCCU Standards</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u="sng" dirty="0">
                <a:solidFill>
                  <a:schemeClr val="hlink"/>
                </a:solidFill>
                <a:hlinkClick r:id="rId4"/>
              </a:rPr>
              <a:t>UAA Institutional Accreditation Website</a:t>
            </a:r>
            <a:endParaRPr dirty="0"/>
          </a:p>
        </p:txBody>
      </p:sp>
      <p:sp>
        <p:nvSpPr>
          <p:cNvPr id="83" name="Google Shape;83;p14"/>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body" idx="1"/>
          </p:nvPr>
        </p:nvSpPr>
        <p:spPr>
          <a:xfrm>
            <a:off x="838200" y="4506275"/>
            <a:ext cx="10515600" cy="1690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US" sz="4000" b="0" dirty="0"/>
              <a:t>Dr. </a:t>
            </a:r>
            <a:r>
              <a:rPr lang="en-US" b="0" dirty="0"/>
              <a:t>Daniel Campbell</a:t>
            </a:r>
            <a:endParaRPr sz="4000" b="0" dirty="0"/>
          </a:p>
          <a:p>
            <a:pPr marL="0" lvl="0" indent="0" algn="ctr" rtl="0">
              <a:lnSpc>
                <a:spcPct val="90000"/>
              </a:lnSpc>
              <a:spcBef>
                <a:spcPts val="0"/>
              </a:spcBef>
              <a:spcAft>
                <a:spcPts val="0"/>
              </a:spcAft>
              <a:buClr>
                <a:schemeClr val="lt1"/>
              </a:buClr>
              <a:buSzPts val="4000"/>
              <a:buNone/>
            </a:pPr>
            <a:r>
              <a:rPr lang="en-US" sz="3230" b="0" dirty="0"/>
              <a:t>Director of Institutional Research</a:t>
            </a:r>
            <a:endParaRPr sz="3230" b="0" dirty="0"/>
          </a:p>
        </p:txBody>
      </p:sp>
      <p:sp>
        <p:nvSpPr>
          <p:cNvPr id="89" name="Google Shape;89;p15"/>
          <p:cNvSpPr txBox="1">
            <a:spLocks noGrp="1"/>
          </p:cNvSpPr>
          <p:nvPr>
            <p:ph type="title"/>
          </p:nvPr>
        </p:nvSpPr>
        <p:spPr>
          <a:xfrm>
            <a:off x="838200" y="995963"/>
            <a:ext cx="105156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UAA Student Success Metrics &amp; Reports</a:t>
            </a:r>
            <a:endParaRPr dirty="0"/>
          </a:p>
        </p:txBody>
      </p:sp>
      <p:sp>
        <p:nvSpPr>
          <p:cNvPr id="90" name="Google Shape;90;p15"/>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5</a:t>
            </a:fld>
            <a:endParaRPr sz="1600" dirty="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Institutional Level (Accreditation)  </a:t>
            </a:r>
            <a:endParaRPr dirty="0"/>
          </a:p>
        </p:txBody>
      </p:sp>
      <p:sp>
        <p:nvSpPr>
          <p:cNvPr id="96" name="Google Shape;96;p16"/>
          <p:cNvSpPr txBox="1">
            <a:spLocks noGrp="1"/>
          </p:cNvSpPr>
          <p:nvPr>
            <p:ph type="body" idx="1"/>
          </p:nvPr>
        </p:nvSpPr>
        <p:spPr>
          <a:xfrm>
            <a:off x="838200" y="1793200"/>
            <a:ext cx="10515600" cy="4832100"/>
          </a:xfrm>
          <a:prstGeom prst="rect">
            <a:avLst/>
          </a:prstGeom>
        </p:spPr>
        <p:txBody>
          <a:bodyPr spcFirstLastPara="1" wrap="square" lIns="91425" tIns="45700" rIns="91425" bIns="45700" anchor="t" anchorCtr="0">
            <a:normAutofit fontScale="92500"/>
          </a:bodyPr>
          <a:lstStyle/>
          <a:p>
            <a:pPr marL="457200" lvl="0" indent="0" algn="l" rtl="0">
              <a:spcBef>
                <a:spcPts val="1000"/>
              </a:spcBef>
              <a:spcAft>
                <a:spcPts val="0"/>
              </a:spcAft>
              <a:buNone/>
            </a:pPr>
            <a:r>
              <a:rPr lang="en-US" dirty="0"/>
              <a:t>Typically include Banner Demographics </a:t>
            </a:r>
            <a:br>
              <a:rPr lang="en-US" dirty="0"/>
            </a:br>
            <a:r>
              <a:rPr lang="en-US" b="0" i="1" dirty="0"/>
              <a:t>(Gender, Ethnicity, Age, First Gen, Pell)</a:t>
            </a:r>
            <a:r>
              <a:rPr lang="en-US" dirty="0"/>
              <a:t> </a:t>
            </a:r>
            <a:endParaRPr dirty="0"/>
          </a:p>
          <a:p>
            <a:pPr marL="457200" lvl="0" indent="-355600" algn="l" rtl="0">
              <a:spcBef>
                <a:spcPts val="1000"/>
              </a:spcBef>
              <a:spcAft>
                <a:spcPts val="0"/>
              </a:spcAft>
              <a:buSzPts val="2000"/>
              <a:buAutoNum type="arabicPeriod"/>
            </a:pPr>
            <a:r>
              <a:rPr lang="en-US" u="sng" dirty="0"/>
              <a:t>Persistence </a:t>
            </a:r>
            <a:r>
              <a:rPr lang="en-US" b="0" dirty="0"/>
              <a:t>(1st Fall to 1st Spring) </a:t>
            </a:r>
            <a:endParaRPr b="0" dirty="0"/>
          </a:p>
          <a:p>
            <a:pPr marL="457200" lvl="0" indent="-355600" algn="l" rtl="0">
              <a:spcBef>
                <a:spcPts val="0"/>
              </a:spcBef>
              <a:spcAft>
                <a:spcPts val="0"/>
              </a:spcAft>
              <a:buSzPts val="2000"/>
              <a:buAutoNum type="arabicPeriod"/>
            </a:pPr>
            <a:r>
              <a:rPr lang="en-US" u="sng" dirty="0"/>
              <a:t>Retention </a:t>
            </a:r>
            <a:r>
              <a:rPr lang="en-US" dirty="0"/>
              <a:t>(</a:t>
            </a:r>
            <a:r>
              <a:rPr lang="en-US" b="0" dirty="0"/>
              <a:t>1st to 2nd Fall and 1st to Subsequent 3rd Fall)</a:t>
            </a:r>
            <a:endParaRPr b="0" dirty="0"/>
          </a:p>
          <a:p>
            <a:pPr marL="457200" lvl="0" indent="-355600" algn="l" rtl="0">
              <a:spcBef>
                <a:spcPts val="0"/>
              </a:spcBef>
              <a:spcAft>
                <a:spcPts val="0"/>
              </a:spcAft>
              <a:buSzPts val="2000"/>
              <a:buAutoNum type="arabicPeriod"/>
            </a:pPr>
            <a:r>
              <a:rPr lang="en-US" u="sng" dirty="0"/>
              <a:t>Graduation Rates</a:t>
            </a:r>
            <a:r>
              <a:rPr lang="en-US" dirty="0"/>
              <a:t> </a:t>
            </a:r>
            <a:r>
              <a:rPr lang="en-US" b="0" dirty="0"/>
              <a:t>at the Bachelors (6,8,10) and Associate Levels (4,6,8) </a:t>
            </a:r>
            <a:endParaRPr b="0" dirty="0"/>
          </a:p>
          <a:p>
            <a:pPr marL="457200" lvl="0" indent="-355600" algn="l" rtl="0">
              <a:spcBef>
                <a:spcPts val="0"/>
              </a:spcBef>
              <a:spcAft>
                <a:spcPts val="0"/>
              </a:spcAft>
              <a:buSzPts val="2000"/>
              <a:buAutoNum type="arabicPeriod"/>
            </a:pPr>
            <a:r>
              <a:rPr lang="en-US" u="sng" dirty="0"/>
              <a:t>Junior Graduation Rate</a:t>
            </a:r>
            <a:r>
              <a:rPr lang="en-US" dirty="0"/>
              <a:t> </a:t>
            </a:r>
            <a:r>
              <a:rPr lang="en-US" b="0" dirty="0"/>
              <a:t>(Achieve Bachelors after hitting 60 credits) </a:t>
            </a:r>
            <a:endParaRPr b="0" dirty="0"/>
          </a:p>
          <a:p>
            <a:pPr marL="457200" lvl="0" indent="-355600" algn="l" rtl="0">
              <a:spcBef>
                <a:spcPts val="0"/>
              </a:spcBef>
              <a:spcAft>
                <a:spcPts val="0"/>
              </a:spcAft>
              <a:buSzPts val="2000"/>
              <a:buAutoNum type="arabicPeriod"/>
            </a:pPr>
            <a:r>
              <a:rPr lang="en-US" u="sng" dirty="0"/>
              <a:t>Semesters to Degree</a:t>
            </a:r>
            <a:r>
              <a:rPr lang="en-US" dirty="0"/>
              <a:t> </a:t>
            </a:r>
            <a:r>
              <a:rPr lang="en-US" b="0" dirty="0"/>
              <a:t>(Graduate Programs) </a:t>
            </a:r>
            <a:endParaRPr b="0" dirty="0"/>
          </a:p>
          <a:p>
            <a:pPr marL="457200" lvl="0" indent="-355600" algn="l" rtl="0">
              <a:spcBef>
                <a:spcPts val="0"/>
              </a:spcBef>
              <a:spcAft>
                <a:spcPts val="0"/>
              </a:spcAft>
              <a:buSzPts val="2000"/>
              <a:buAutoNum type="arabicPeriod"/>
            </a:pPr>
            <a:r>
              <a:rPr lang="en-US" u="sng" dirty="0"/>
              <a:t>Leading Indicators </a:t>
            </a:r>
            <a:endParaRPr u="sng" dirty="0"/>
          </a:p>
          <a:p>
            <a:pPr marL="914400" lvl="1" indent="-342900" algn="l" rtl="0">
              <a:spcBef>
                <a:spcPts val="0"/>
              </a:spcBef>
              <a:spcAft>
                <a:spcPts val="0"/>
              </a:spcAft>
              <a:buSzPts val="1800"/>
              <a:buAutoNum type="alphaLcPeriod"/>
            </a:pPr>
            <a:r>
              <a:rPr lang="en-US" dirty="0"/>
              <a:t>Tier 1 GER Completion in first 30 credits</a:t>
            </a:r>
            <a:endParaRPr dirty="0"/>
          </a:p>
          <a:p>
            <a:pPr marL="914400" lvl="1" indent="-342900" algn="l" rtl="0">
              <a:spcBef>
                <a:spcPts val="0"/>
              </a:spcBef>
              <a:spcAft>
                <a:spcPts val="0"/>
              </a:spcAft>
              <a:buSzPts val="1800"/>
              <a:buAutoNum type="alphaLcPeriod"/>
            </a:pPr>
            <a:r>
              <a:rPr lang="en-US" dirty="0"/>
              <a:t>Course pass rates by course level</a:t>
            </a:r>
            <a:endParaRPr dirty="0"/>
          </a:p>
        </p:txBody>
      </p:sp>
      <p:sp>
        <p:nvSpPr>
          <p:cNvPr id="97" name="Google Shape;97;p16"/>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body" idx="1"/>
          </p:nvPr>
        </p:nvSpPr>
        <p:spPr>
          <a:xfrm>
            <a:off x="838200" y="4506275"/>
            <a:ext cx="10515600" cy="1690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US" b="0" dirty="0"/>
              <a:t>Jennifer Booz</a:t>
            </a:r>
            <a:endParaRPr sz="4000" b="0" dirty="0"/>
          </a:p>
          <a:p>
            <a:pPr marL="0" lvl="0" indent="0" algn="ctr" rtl="0">
              <a:lnSpc>
                <a:spcPct val="90000"/>
              </a:lnSpc>
              <a:spcBef>
                <a:spcPts val="0"/>
              </a:spcBef>
              <a:spcAft>
                <a:spcPts val="0"/>
              </a:spcAft>
              <a:buClr>
                <a:schemeClr val="lt1"/>
              </a:buClr>
              <a:buSzPts val="4000"/>
              <a:buNone/>
            </a:pPr>
            <a:r>
              <a:rPr lang="en-US" sz="3230" b="0" dirty="0"/>
              <a:t>Chief Diversity Officer</a:t>
            </a:r>
            <a:endParaRPr sz="3230" b="0" dirty="0"/>
          </a:p>
        </p:txBody>
      </p:sp>
      <p:sp>
        <p:nvSpPr>
          <p:cNvPr id="103" name="Google Shape;103;p17"/>
          <p:cNvSpPr txBox="1">
            <a:spLocks noGrp="1"/>
          </p:cNvSpPr>
          <p:nvPr>
            <p:ph type="title"/>
          </p:nvPr>
        </p:nvSpPr>
        <p:spPr>
          <a:xfrm>
            <a:off x="677025" y="995975"/>
            <a:ext cx="107844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UAA Student Success Metrics &amp; Equity Gaps</a:t>
            </a:r>
            <a:endParaRPr dirty="0"/>
          </a:p>
        </p:txBody>
      </p:sp>
      <p:sp>
        <p:nvSpPr>
          <p:cNvPr id="104" name="Google Shape;104;p17"/>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7</a:t>
            </a:fld>
            <a:endParaRPr sz="1600" dirty="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1" name="Google Shape;111;p18"/>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dirty="0"/>
          </a:p>
        </p:txBody>
      </p:sp>
      <p:pic>
        <p:nvPicPr>
          <p:cNvPr id="112" name="Google Shape;112;p18" descr="Shows boats in water in a canyon demonstrating an equity gap, where all three are at different levels, and some are under water" title="Boats demonstrating equity gap (1)"/>
          <p:cNvPicPr preferRelativeResize="0"/>
          <p:nvPr/>
        </p:nvPicPr>
        <p:blipFill>
          <a:blip r:embed="rId3">
            <a:alphaModFix/>
          </a:blip>
          <a:stretch>
            <a:fillRect/>
          </a:stretch>
        </p:blipFill>
        <p:spPr>
          <a:xfrm>
            <a:off x="7387410" y="2405050"/>
            <a:ext cx="3966400" cy="3628825"/>
          </a:xfrm>
          <a:prstGeom prst="rect">
            <a:avLst/>
          </a:prstGeom>
          <a:noFill/>
          <a:ln>
            <a:noFill/>
          </a:ln>
        </p:spPr>
      </p:pic>
      <p:sp>
        <p:nvSpPr>
          <p:cNvPr id="110" name="Google Shape;110;p18"/>
          <p:cNvSpPr txBox="1">
            <a:spLocks noGrp="1"/>
          </p:cNvSpPr>
          <p:nvPr>
            <p:ph type="body" idx="1"/>
          </p:nvPr>
        </p:nvSpPr>
        <p:spPr>
          <a:xfrm>
            <a:off x="838200" y="1978025"/>
            <a:ext cx="10515600" cy="4351200"/>
          </a:xfrm>
          <a:prstGeom prst="rect">
            <a:avLst/>
          </a:prstGeom>
        </p:spPr>
        <p:txBody>
          <a:bodyPr spcFirstLastPara="1" wrap="square" lIns="91425" tIns="45700" rIns="91425" bIns="45700" anchor="t" anchorCtr="0">
            <a:normAutofit lnSpcReduction="10000"/>
          </a:bodyPr>
          <a:lstStyle/>
          <a:p>
            <a:pPr marL="457200" lvl="0" indent="-355600" algn="l" rtl="0">
              <a:spcBef>
                <a:spcPts val="1000"/>
              </a:spcBef>
              <a:spcAft>
                <a:spcPts val="0"/>
              </a:spcAft>
              <a:buSzPts val="2000"/>
              <a:buChar char="•"/>
            </a:pPr>
            <a:r>
              <a:rPr lang="en-US" dirty="0"/>
              <a:t>What is an Equity Gap?</a:t>
            </a:r>
            <a:endParaRPr dirty="0"/>
          </a:p>
          <a:p>
            <a:pPr marL="457200" lvl="0" indent="-355600" algn="l" rtl="0">
              <a:spcBef>
                <a:spcPts val="0"/>
              </a:spcBef>
              <a:spcAft>
                <a:spcPts val="0"/>
              </a:spcAft>
              <a:buSzPts val="2000"/>
              <a:buChar char="•"/>
            </a:pPr>
            <a:r>
              <a:rPr lang="en-US" dirty="0"/>
              <a:t>What do our UAA reports tell us?</a:t>
            </a:r>
            <a:endParaRPr dirty="0"/>
          </a:p>
          <a:p>
            <a:pPr marL="914400" lvl="1" indent="-342900" algn="l" rtl="0">
              <a:spcBef>
                <a:spcPts val="0"/>
              </a:spcBef>
              <a:spcAft>
                <a:spcPts val="0"/>
              </a:spcAft>
              <a:buSzPts val="1800"/>
              <a:buChar char="•"/>
            </a:pPr>
            <a:r>
              <a:rPr lang="en-US" dirty="0"/>
              <a:t>Alaska Native</a:t>
            </a:r>
            <a:endParaRPr dirty="0"/>
          </a:p>
          <a:p>
            <a:pPr marL="914400" lvl="1" indent="-342900" algn="l" rtl="0">
              <a:spcBef>
                <a:spcPts val="0"/>
              </a:spcBef>
              <a:spcAft>
                <a:spcPts val="0"/>
              </a:spcAft>
              <a:buSzPts val="1800"/>
              <a:buChar char="•"/>
            </a:pPr>
            <a:r>
              <a:rPr lang="en-US" dirty="0"/>
              <a:t>African American</a:t>
            </a:r>
            <a:endParaRPr dirty="0"/>
          </a:p>
          <a:p>
            <a:pPr marL="914400" lvl="1" indent="-342900" algn="l" rtl="0">
              <a:spcBef>
                <a:spcPts val="0"/>
              </a:spcBef>
              <a:spcAft>
                <a:spcPts val="0"/>
              </a:spcAft>
              <a:buSzPts val="1800"/>
              <a:buChar char="•"/>
            </a:pPr>
            <a:r>
              <a:rPr lang="en-US" dirty="0"/>
              <a:t>Part time</a:t>
            </a:r>
            <a:endParaRPr dirty="0"/>
          </a:p>
          <a:p>
            <a:pPr marL="914400" lvl="1" indent="-342900" algn="l" rtl="0">
              <a:spcBef>
                <a:spcPts val="0"/>
              </a:spcBef>
              <a:spcAft>
                <a:spcPts val="0"/>
              </a:spcAft>
              <a:buSzPts val="1800"/>
              <a:buChar char="•"/>
            </a:pPr>
            <a:r>
              <a:rPr lang="en-US" dirty="0"/>
              <a:t>+25</a:t>
            </a:r>
            <a:endParaRPr dirty="0"/>
          </a:p>
          <a:p>
            <a:pPr marL="0" lvl="0" indent="0" algn="l" rtl="0">
              <a:spcBef>
                <a:spcPts val="1000"/>
              </a:spcBef>
              <a:spcAft>
                <a:spcPts val="0"/>
              </a:spcAft>
              <a:buNone/>
            </a:pPr>
            <a:r>
              <a:rPr lang="en-US" dirty="0"/>
              <a:t>Programs that address equity gaps </a:t>
            </a:r>
            <a:br>
              <a:rPr lang="en-US" dirty="0"/>
            </a:br>
            <a:r>
              <a:rPr lang="en-US" dirty="0"/>
              <a:t>benefit all students.</a:t>
            </a:r>
            <a:endParaRPr dirty="0"/>
          </a:p>
          <a:p>
            <a:pPr marL="0" lvl="0" indent="0" algn="l" rtl="0">
              <a:spcBef>
                <a:spcPts val="1000"/>
              </a:spcBef>
              <a:spcAft>
                <a:spcPts val="0"/>
              </a:spcAft>
              <a:buNone/>
            </a:pPr>
            <a:r>
              <a:rPr lang="en-US" dirty="0"/>
              <a:t>“A rising tide lifts all ships”</a:t>
            </a:r>
            <a:endParaRPr dirty="0"/>
          </a:p>
        </p:txBody>
      </p:sp>
      <p:sp>
        <p:nvSpPr>
          <p:cNvPr id="109" name="Google Shape;109;p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dirty="0" smtClean="0"/>
              <a:t>Student Success Metrics &amp; Equity Gaps</a:t>
            </a:r>
            <a:endParaRPr sz="4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body" idx="1"/>
          </p:nvPr>
        </p:nvSpPr>
        <p:spPr>
          <a:xfrm>
            <a:off x="838200" y="4506275"/>
            <a:ext cx="10515600" cy="2089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US" b="0" dirty="0"/>
              <a:t>Dr. Melanie Hulbert</a:t>
            </a:r>
            <a:endParaRPr sz="4000" b="0" dirty="0"/>
          </a:p>
          <a:p>
            <a:pPr marL="0" lvl="0" indent="0" algn="ctr" rtl="0">
              <a:lnSpc>
                <a:spcPct val="90000"/>
              </a:lnSpc>
              <a:spcBef>
                <a:spcPts val="0"/>
              </a:spcBef>
              <a:spcAft>
                <a:spcPts val="0"/>
              </a:spcAft>
              <a:buClr>
                <a:schemeClr val="lt1"/>
              </a:buClr>
              <a:buSzPts val="4000"/>
              <a:buNone/>
            </a:pPr>
            <a:r>
              <a:rPr lang="en-US" sz="3230" b="0" dirty="0"/>
              <a:t>Vice Provost for Student Success</a:t>
            </a:r>
            <a:endParaRPr sz="3230" b="0" dirty="0"/>
          </a:p>
          <a:p>
            <a:pPr marL="0" lvl="0" indent="0" algn="ctr" rtl="0">
              <a:lnSpc>
                <a:spcPct val="90000"/>
              </a:lnSpc>
              <a:spcBef>
                <a:spcPts val="0"/>
              </a:spcBef>
              <a:spcAft>
                <a:spcPts val="0"/>
              </a:spcAft>
              <a:buClr>
                <a:schemeClr val="lt1"/>
              </a:buClr>
              <a:buSzPts val="4000"/>
              <a:buNone/>
            </a:pPr>
            <a:r>
              <a:rPr lang="en-US" sz="3230" b="0" dirty="0"/>
              <a:t>&amp;</a:t>
            </a:r>
            <a:endParaRPr sz="3230" b="0" dirty="0"/>
          </a:p>
          <a:p>
            <a:pPr marL="0" lvl="0" indent="0" algn="ctr" rtl="0">
              <a:lnSpc>
                <a:spcPct val="90000"/>
              </a:lnSpc>
              <a:spcBef>
                <a:spcPts val="0"/>
              </a:spcBef>
              <a:spcAft>
                <a:spcPts val="0"/>
              </a:spcAft>
              <a:buClr>
                <a:schemeClr val="lt1"/>
              </a:buClr>
              <a:buSzPts val="4000"/>
              <a:buNone/>
            </a:pPr>
            <a:r>
              <a:rPr lang="en-US" sz="3230" b="0" dirty="0"/>
              <a:t>Dean of the Honor’s College</a:t>
            </a:r>
            <a:endParaRPr sz="3230" b="0" dirty="0"/>
          </a:p>
        </p:txBody>
      </p:sp>
      <p:sp>
        <p:nvSpPr>
          <p:cNvPr id="118" name="Google Shape;118;p19"/>
          <p:cNvSpPr txBox="1">
            <a:spLocks noGrp="1"/>
          </p:cNvSpPr>
          <p:nvPr>
            <p:ph type="title"/>
          </p:nvPr>
        </p:nvSpPr>
        <p:spPr>
          <a:xfrm>
            <a:off x="677025" y="995975"/>
            <a:ext cx="10784400" cy="2852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solidFill>
                  <a:schemeClr val="lt1"/>
                </a:solidFill>
              </a:rPr>
              <a:t>Closing Gaps with Student Success Programs</a:t>
            </a:r>
            <a:endParaRPr dirty="0"/>
          </a:p>
        </p:txBody>
      </p:sp>
      <p:sp>
        <p:nvSpPr>
          <p:cNvPr id="119" name="Google Shape;119;p19"/>
          <p:cNvSpPr txBox="1">
            <a:spLocks noGrp="1"/>
          </p:cNvSpPr>
          <p:nvPr>
            <p:ph type="sldNum" idx="12"/>
          </p:nvPr>
        </p:nvSpPr>
        <p:spPr>
          <a:xfrm>
            <a:off x="11468825" y="6389475"/>
            <a:ext cx="498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a:latin typeface="Roboto Condensed"/>
                <a:ea typeface="Roboto Condensed"/>
                <a:cs typeface="Roboto Condensed"/>
                <a:sym typeface="Roboto Condensed"/>
              </a:rPr>
              <a:t>9</a:t>
            </a:fld>
            <a:endParaRPr sz="1600" dirty="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1086</Words>
  <Application>Microsoft Office PowerPoint</Application>
  <PresentationFormat>Widescreen</PresentationFormat>
  <Paragraphs>158</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Roboto Condensed</vt:lpstr>
      <vt:lpstr>Arial</vt:lpstr>
      <vt:lpstr>Office Theme</vt:lpstr>
      <vt:lpstr>Using Data to Promote Student Success  and the Closing of Equity Gaps</vt:lpstr>
      <vt:lpstr>Session Overview</vt:lpstr>
      <vt:lpstr>NWCCU &amp; Equity Data</vt:lpstr>
      <vt:lpstr>NWCCU &amp; Equity Data:  What NWCCU Wants</vt:lpstr>
      <vt:lpstr>UAA Student Success Metrics &amp; Reports</vt:lpstr>
      <vt:lpstr>Institutional Level (Accreditation)  </vt:lpstr>
      <vt:lpstr>UAA Student Success Metrics &amp; Equity Gaps</vt:lpstr>
      <vt:lpstr>Student Success Metrics &amp; Equity Gaps</vt:lpstr>
      <vt:lpstr>Closing Gaps with Student Success Programs</vt:lpstr>
      <vt:lpstr>Whose Job is it Anyway? </vt:lpstr>
      <vt:lpstr>A tailored approach: </vt:lpstr>
      <vt:lpstr>Student Success Initiatives</vt:lpstr>
      <vt:lpstr>Closing Gaps with the  Alaska Native Success Initiative (ANSI)</vt:lpstr>
      <vt:lpstr>Alaska Native Success Initiative (ANSI)</vt:lpstr>
      <vt:lpstr>Alaska Native Success Initiative (ANSI) Strategic Plan 2022-2027</vt:lpstr>
      <vt:lpstr>Alaska Native Success Initiative (ANSI) Strategic Plan 2022-2027 (1)</vt:lpstr>
      <vt:lpstr>Alaska Native Success Initiative (ANSI) Strategic Plan 2022-2027 (2</vt:lpstr>
      <vt:lpstr>Incorporate ANSI into Everything We Do</vt:lpstr>
      <vt:lpstr>NWCCU Data Equity Fellowship Goals</vt:lpstr>
      <vt:lpstr>Data Equity Fellowship</vt:lpstr>
      <vt:lpstr>Data Equity at UAA</vt:lpstr>
      <vt:lpstr>UAA Data Equity Fellowship Project</vt:lpstr>
      <vt:lpstr>Discussion: UAA Data Equity Needs</vt:lpstr>
      <vt:lpstr>What Do You Need?</vt:lpstr>
      <vt:lpstr>Questions? Ideas?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Data to Promote Student Success  and the Closing of Equity Gaps</dc:title>
  <dc:creator>Megan Carlson</dc:creator>
  <cp:lastModifiedBy>Megan Carlson</cp:lastModifiedBy>
  <cp:revision>3</cp:revision>
  <dcterms:modified xsi:type="dcterms:W3CDTF">2022-09-28T17:58:27Z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