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14" r:id="rId2"/>
    <p:sldId id="356" r:id="rId3"/>
    <p:sldId id="257" r:id="rId4"/>
    <p:sldId id="258" r:id="rId5"/>
    <p:sldId id="259" r:id="rId6"/>
    <p:sldId id="260" r:id="rId7"/>
    <p:sldId id="261" r:id="rId8"/>
    <p:sldId id="357" r:id="rId9"/>
    <p:sldId id="358" r:id="rId10"/>
    <p:sldId id="359" r:id="rId11"/>
    <p:sldId id="303" r:id="rId12"/>
    <p:sldId id="305" r:id="rId13"/>
    <p:sldId id="297" r:id="rId14"/>
    <p:sldId id="360" r:id="rId15"/>
    <p:sldId id="302" r:id="rId16"/>
    <p:sldId id="304"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gan Carlson" initials="MC" lastIdx="14" clrIdx="0">
    <p:extLst>
      <p:ext uri="{19B8F6BF-5375-455C-9EA6-DF929625EA0E}">
        <p15:presenceInfo xmlns:p15="http://schemas.microsoft.com/office/powerpoint/2012/main" userId="S-1-5-21-985031297-1542154364-2908406550-321188" providerId="AD"/>
      </p:ext>
    </p:extLst>
  </p:cmAuthor>
  <p:cmAuthor id="2" name="Terrence Kelly Jr" initials="TKJ" lastIdx="11" clrIdx="1">
    <p:extLst>
      <p:ext uri="{19B8F6BF-5375-455C-9EA6-DF929625EA0E}">
        <p15:presenceInfo xmlns:p15="http://schemas.microsoft.com/office/powerpoint/2012/main" userId="S::tmkelly2@alaska.edu::3011847d-f0ca-4038-b0df-ca8cb56c8b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3D"/>
    <a:srgbClr val="337D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79" autoAdjust="0"/>
    <p:restoredTop sz="95102" autoAdjust="0"/>
  </p:normalViewPr>
  <p:slideViewPr>
    <p:cSldViewPr snapToGrid="0">
      <p:cViewPr varScale="1">
        <p:scale>
          <a:sx n="120" d="100"/>
          <a:sy n="120" d="100"/>
        </p:scale>
        <p:origin x="108" y="24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2" d="100"/>
          <a:sy n="62" d="100"/>
        </p:scale>
        <p:origin x="-285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6.png"/><Relationship Id="rId4" Type="http://schemas.openxmlformats.org/officeDocument/2006/relationships/image" Target="../media/image7.svg"/></Relationships>
</file>

<file path=ppt/diagrams/_rels/data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svg"/><Relationship Id="rId1" Type="http://schemas.openxmlformats.org/officeDocument/2006/relationships/image" Target="../media/image7.png"/><Relationship Id="rId4" Type="http://schemas.openxmlformats.org/officeDocument/2006/relationships/image" Target="../media/image13.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6.png"/><Relationship Id="rId4" Type="http://schemas.openxmlformats.org/officeDocument/2006/relationships/image" Target="../media/image7.svg"/></Relationships>
</file>

<file path=ppt/diagrams/_rels/drawing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svg"/><Relationship Id="rId1" Type="http://schemas.openxmlformats.org/officeDocument/2006/relationships/image" Target="../media/image7.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F00553-F0CD-4E97-ADC6-F039BD824627}" type="doc">
      <dgm:prSet loTypeId="urn:microsoft.com/office/officeart/2008/layout/LinedList" loCatId="list" qsTypeId="urn:microsoft.com/office/officeart/2005/8/quickstyle/simple2" qsCatId="simple" csTypeId="urn:microsoft.com/office/officeart/2005/8/colors/accent5_2" csCatId="accent5" phldr="1"/>
      <dgm:spPr/>
      <dgm:t>
        <a:bodyPr/>
        <a:lstStyle/>
        <a:p>
          <a:endParaRPr lang="en-US"/>
        </a:p>
      </dgm:t>
    </dgm:pt>
    <dgm:pt modelId="{CC4C2FB8-DCF1-4AC9-8DF2-81C3F5C9C1E0}">
      <dgm:prSet/>
      <dgm:spPr/>
      <dgm:t>
        <a:bodyPr/>
        <a:lstStyle/>
        <a:p>
          <a:r>
            <a:rPr lang="en-US" dirty="0"/>
            <a:t>Describe the student learning that we aspire to promote in every UAA student.</a:t>
          </a:r>
        </a:p>
      </dgm:t>
    </dgm:pt>
    <dgm:pt modelId="{FC0B9EA3-7E55-46D6-90F0-7E27417E79AB}" type="parTrans" cxnId="{225614D5-12D6-4C74-AEEB-84BDF851CA3D}">
      <dgm:prSet/>
      <dgm:spPr/>
      <dgm:t>
        <a:bodyPr/>
        <a:lstStyle/>
        <a:p>
          <a:endParaRPr lang="en-US"/>
        </a:p>
      </dgm:t>
    </dgm:pt>
    <dgm:pt modelId="{00691354-743C-4484-9576-6B4761ED4D17}" type="sibTrans" cxnId="{225614D5-12D6-4C74-AEEB-84BDF851CA3D}">
      <dgm:prSet/>
      <dgm:spPr/>
      <dgm:t>
        <a:bodyPr/>
        <a:lstStyle/>
        <a:p>
          <a:endParaRPr lang="en-US"/>
        </a:p>
      </dgm:t>
    </dgm:pt>
    <dgm:pt modelId="{BF83AD29-2B54-4238-8941-E572CAF6389B}">
      <dgm:prSet/>
      <dgm:spPr/>
      <dgm:t>
        <a:bodyPr/>
        <a:lstStyle/>
        <a:p>
          <a:r>
            <a:rPr lang="en-US" dirty="0"/>
            <a:t>Curricular, Co-Curricular, Extra-Curricular</a:t>
          </a:r>
        </a:p>
      </dgm:t>
    </dgm:pt>
    <dgm:pt modelId="{D0164D1C-A34D-420E-8418-F3D3BD59AAD5}" type="parTrans" cxnId="{179B1173-1DBB-4CB9-99C5-711BBB57EF4F}">
      <dgm:prSet/>
      <dgm:spPr/>
      <dgm:t>
        <a:bodyPr/>
        <a:lstStyle/>
        <a:p>
          <a:endParaRPr lang="en-US"/>
        </a:p>
      </dgm:t>
    </dgm:pt>
    <dgm:pt modelId="{7AFEB771-1D79-4CFA-812A-B4FECB7C07A0}" type="sibTrans" cxnId="{179B1173-1DBB-4CB9-99C5-711BBB57EF4F}">
      <dgm:prSet/>
      <dgm:spPr/>
      <dgm:t>
        <a:bodyPr/>
        <a:lstStyle/>
        <a:p>
          <a:endParaRPr lang="en-US"/>
        </a:p>
      </dgm:t>
    </dgm:pt>
    <dgm:pt modelId="{F2EFB312-73A9-4D31-93DD-A23F5759623A}">
      <dgm:prSet/>
      <dgm:spPr/>
      <dgm:t>
        <a:bodyPr/>
        <a:lstStyle/>
        <a:p>
          <a:r>
            <a:rPr lang="en-US" dirty="0"/>
            <a:t>Reflect and guide the educational culture at UAA</a:t>
          </a:r>
        </a:p>
      </dgm:t>
    </dgm:pt>
    <dgm:pt modelId="{8C0772B1-AD8C-436F-8886-E2E05014EB8C}" type="parTrans" cxnId="{57E5EB06-EDEC-481F-A68C-C2504BDAD409}">
      <dgm:prSet/>
      <dgm:spPr/>
      <dgm:t>
        <a:bodyPr/>
        <a:lstStyle/>
        <a:p>
          <a:endParaRPr lang="en-US"/>
        </a:p>
      </dgm:t>
    </dgm:pt>
    <dgm:pt modelId="{9B093556-7B52-4BE8-9644-68011595D69C}" type="sibTrans" cxnId="{57E5EB06-EDEC-481F-A68C-C2504BDAD409}">
      <dgm:prSet/>
      <dgm:spPr/>
      <dgm:t>
        <a:bodyPr/>
        <a:lstStyle/>
        <a:p>
          <a:endParaRPr lang="en-US"/>
        </a:p>
      </dgm:t>
    </dgm:pt>
    <dgm:pt modelId="{07EC5E5C-C855-491B-A52D-4111375814A1}">
      <dgm:prSet/>
      <dgm:spPr/>
      <dgm:t>
        <a:bodyPr/>
        <a:lstStyle/>
        <a:p>
          <a:r>
            <a:rPr lang="en-US" dirty="0"/>
            <a:t>Promote alignment of learning experiences across campus</a:t>
          </a:r>
        </a:p>
      </dgm:t>
    </dgm:pt>
    <dgm:pt modelId="{DCFD91F2-5089-43A0-8283-7CA99C0B6D7B}" type="parTrans" cxnId="{B97081A5-0081-4CE7-AA94-20CB5D8EC650}">
      <dgm:prSet/>
      <dgm:spPr/>
      <dgm:t>
        <a:bodyPr/>
        <a:lstStyle/>
        <a:p>
          <a:endParaRPr lang="en-US"/>
        </a:p>
      </dgm:t>
    </dgm:pt>
    <dgm:pt modelId="{A0A42632-33E9-4443-BBB6-FDB680FD4AA9}" type="sibTrans" cxnId="{B97081A5-0081-4CE7-AA94-20CB5D8EC650}">
      <dgm:prSet/>
      <dgm:spPr/>
      <dgm:t>
        <a:bodyPr/>
        <a:lstStyle/>
        <a:p>
          <a:endParaRPr lang="en-US"/>
        </a:p>
      </dgm:t>
    </dgm:pt>
    <dgm:pt modelId="{53018752-9618-492C-93EE-95E21DACE945}">
      <dgm:prSet/>
      <dgm:spPr/>
      <dgm:t>
        <a:bodyPr/>
        <a:lstStyle/>
        <a:p>
          <a:r>
            <a:rPr lang="en-US" dirty="0"/>
            <a:t>Promote academic confidence and a sense of belonging for students</a:t>
          </a:r>
        </a:p>
      </dgm:t>
    </dgm:pt>
    <dgm:pt modelId="{0566012E-A890-4C96-A81C-ACD001B44564}" type="parTrans" cxnId="{6664629D-1C52-44E4-9BCD-90EF1103F1B7}">
      <dgm:prSet/>
      <dgm:spPr/>
      <dgm:t>
        <a:bodyPr/>
        <a:lstStyle/>
        <a:p>
          <a:endParaRPr lang="en-US"/>
        </a:p>
      </dgm:t>
    </dgm:pt>
    <dgm:pt modelId="{418D7560-524F-4776-9AFB-39A7ADF99120}" type="sibTrans" cxnId="{6664629D-1C52-44E4-9BCD-90EF1103F1B7}">
      <dgm:prSet/>
      <dgm:spPr/>
      <dgm:t>
        <a:bodyPr/>
        <a:lstStyle/>
        <a:p>
          <a:endParaRPr lang="en-US"/>
        </a:p>
      </dgm:t>
    </dgm:pt>
    <dgm:pt modelId="{13A21066-DAA4-B540-B878-DED81289DEFC}" type="pres">
      <dgm:prSet presAssocID="{91F00553-F0CD-4E97-ADC6-F039BD824627}" presName="vert0" presStyleCnt="0">
        <dgm:presLayoutVars>
          <dgm:dir/>
          <dgm:animOne val="branch"/>
          <dgm:animLvl val="lvl"/>
        </dgm:presLayoutVars>
      </dgm:prSet>
      <dgm:spPr/>
      <dgm:t>
        <a:bodyPr/>
        <a:lstStyle/>
        <a:p>
          <a:endParaRPr lang="en-US"/>
        </a:p>
      </dgm:t>
    </dgm:pt>
    <dgm:pt modelId="{B83DABEF-6471-2F4F-AFF0-D2CB6A80A73A}" type="pres">
      <dgm:prSet presAssocID="{CC4C2FB8-DCF1-4AC9-8DF2-81C3F5C9C1E0}" presName="thickLine" presStyleLbl="alignNode1" presStyleIdx="0" presStyleCnt="5"/>
      <dgm:spPr/>
    </dgm:pt>
    <dgm:pt modelId="{F79A624F-450A-444A-BD85-CD65349C6457}" type="pres">
      <dgm:prSet presAssocID="{CC4C2FB8-DCF1-4AC9-8DF2-81C3F5C9C1E0}" presName="horz1" presStyleCnt="0"/>
      <dgm:spPr/>
    </dgm:pt>
    <dgm:pt modelId="{6D952E09-76D2-0148-9D82-A95F5D0FAC20}" type="pres">
      <dgm:prSet presAssocID="{CC4C2FB8-DCF1-4AC9-8DF2-81C3F5C9C1E0}" presName="tx1" presStyleLbl="revTx" presStyleIdx="0" presStyleCnt="5"/>
      <dgm:spPr/>
      <dgm:t>
        <a:bodyPr/>
        <a:lstStyle/>
        <a:p>
          <a:endParaRPr lang="en-US"/>
        </a:p>
      </dgm:t>
    </dgm:pt>
    <dgm:pt modelId="{4DFE5809-54D4-7042-ABE1-25FD532EFE0F}" type="pres">
      <dgm:prSet presAssocID="{CC4C2FB8-DCF1-4AC9-8DF2-81C3F5C9C1E0}" presName="vert1" presStyleCnt="0"/>
      <dgm:spPr/>
    </dgm:pt>
    <dgm:pt modelId="{F5872D0D-BF52-844F-961B-38E4C3B6E380}" type="pres">
      <dgm:prSet presAssocID="{BF83AD29-2B54-4238-8941-E572CAF6389B}" presName="thickLine" presStyleLbl="alignNode1" presStyleIdx="1" presStyleCnt="5"/>
      <dgm:spPr/>
    </dgm:pt>
    <dgm:pt modelId="{E697D9A5-25CD-834E-B154-64405E69C4EC}" type="pres">
      <dgm:prSet presAssocID="{BF83AD29-2B54-4238-8941-E572CAF6389B}" presName="horz1" presStyleCnt="0"/>
      <dgm:spPr/>
    </dgm:pt>
    <dgm:pt modelId="{42A54E9F-D708-0A43-9DA4-99FD0987C26A}" type="pres">
      <dgm:prSet presAssocID="{BF83AD29-2B54-4238-8941-E572CAF6389B}" presName="tx1" presStyleLbl="revTx" presStyleIdx="1" presStyleCnt="5"/>
      <dgm:spPr/>
      <dgm:t>
        <a:bodyPr/>
        <a:lstStyle/>
        <a:p>
          <a:endParaRPr lang="en-US"/>
        </a:p>
      </dgm:t>
    </dgm:pt>
    <dgm:pt modelId="{CCBDB615-263B-F04F-852F-8BA66904B7B9}" type="pres">
      <dgm:prSet presAssocID="{BF83AD29-2B54-4238-8941-E572CAF6389B}" presName="vert1" presStyleCnt="0"/>
      <dgm:spPr/>
    </dgm:pt>
    <dgm:pt modelId="{FF50B3BB-9650-0E4A-BE02-7C132EA38803}" type="pres">
      <dgm:prSet presAssocID="{F2EFB312-73A9-4D31-93DD-A23F5759623A}" presName="thickLine" presStyleLbl="alignNode1" presStyleIdx="2" presStyleCnt="5"/>
      <dgm:spPr/>
    </dgm:pt>
    <dgm:pt modelId="{35D87322-96BE-B743-BE81-8328F3CA1B5A}" type="pres">
      <dgm:prSet presAssocID="{F2EFB312-73A9-4D31-93DD-A23F5759623A}" presName="horz1" presStyleCnt="0"/>
      <dgm:spPr/>
    </dgm:pt>
    <dgm:pt modelId="{8AD5748D-9832-154F-86E5-9855F09A6C36}" type="pres">
      <dgm:prSet presAssocID="{F2EFB312-73A9-4D31-93DD-A23F5759623A}" presName="tx1" presStyleLbl="revTx" presStyleIdx="2" presStyleCnt="5"/>
      <dgm:spPr/>
      <dgm:t>
        <a:bodyPr/>
        <a:lstStyle/>
        <a:p>
          <a:endParaRPr lang="en-US"/>
        </a:p>
      </dgm:t>
    </dgm:pt>
    <dgm:pt modelId="{44A5062E-0D87-1449-A7BE-F63F53D65BBC}" type="pres">
      <dgm:prSet presAssocID="{F2EFB312-73A9-4D31-93DD-A23F5759623A}" presName="vert1" presStyleCnt="0"/>
      <dgm:spPr/>
    </dgm:pt>
    <dgm:pt modelId="{0ED12FD9-F068-3E4A-81BA-2DC70A43B329}" type="pres">
      <dgm:prSet presAssocID="{07EC5E5C-C855-491B-A52D-4111375814A1}" presName="thickLine" presStyleLbl="alignNode1" presStyleIdx="3" presStyleCnt="5"/>
      <dgm:spPr/>
    </dgm:pt>
    <dgm:pt modelId="{12D86FA8-5D60-0046-BCA8-991943FFE681}" type="pres">
      <dgm:prSet presAssocID="{07EC5E5C-C855-491B-A52D-4111375814A1}" presName="horz1" presStyleCnt="0"/>
      <dgm:spPr/>
    </dgm:pt>
    <dgm:pt modelId="{40A7C252-3A6D-7949-9041-6B382DC73E0F}" type="pres">
      <dgm:prSet presAssocID="{07EC5E5C-C855-491B-A52D-4111375814A1}" presName="tx1" presStyleLbl="revTx" presStyleIdx="3" presStyleCnt="5"/>
      <dgm:spPr/>
      <dgm:t>
        <a:bodyPr/>
        <a:lstStyle/>
        <a:p>
          <a:endParaRPr lang="en-US"/>
        </a:p>
      </dgm:t>
    </dgm:pt>
    <dgm:pt modelId="{28E192B9-48E5-BB46-BF3C-853312E944AC}" type="pres">
      <dgm:prSet presAssocID="{07EC5E5C-C855-491B-A52D-4111375814A1}" presName="vert1" presStyleCnt="0"/>
      <dgm:spPr/>
    </dgm:pt>
    <dgm:pt modelId="{78D22526-74AC-714B-9D0F-54751B77BB85}" type="pres">
      <dgm:prSet presAssocID="{53018752-9618-492C-93EE-95E21DACE945}" presName="thickLine" presStyleLbl="alignNode1" presStyleIdx="4" presStyleCnt="5"/>
      <dgm:spPr/>
    </dgm:pt>
    <dgm:pt modelId="{450CBB85-A8EA-1847-B2CF-A3CD45EF0B2A}" type="pres">
      <dgm:prSet presAssocID="{53018752-9618-492C-93EE-95E21DACE945}" presName="horz1" presStyleCnt="0"/>
      <dgm:spPr/>
    </dgm:pt>
    <dgm:pt modelId="{60241EE7-4961-9B4A-BA43-B238ADDD5D8B}" type="pres">
      <dgm:prSet presAssocID="{53018752-9618-492C-93EE-95E21DACE945}" presName="tx1" presStyleLbl="revTx" presStyleIdx="4" presStyleCnt="5"/>
      <dgm:spPr/>
      <dgm:t>
        <a:bodyPr/>
        <a:lstStyle/>
        <a:p>
          <a:endParaRPr lang="en-US"/>
        </a:p>
      </dgm:t>
    </dgm:pt>
    <dgm:pt modelId="{D2718323-3495-6547-B940-F4381EEF69F3}" type="pres">
      <dgm:prSet presAssocID="{53018752-9618-492C-93EE-95E21DACE945}" presName="vert1" presStyleCnt="0"/>
      <dgm:spPr/>
    </dgm:pt>
  </dgm:ptLst>
  <dgm:cxnLst>
    <dgm:cxn modelId="{B573BEFA-7D1A-4849-BD99-D6BFFC13F416}" type="presOf" srcId="{53018752-9618-492C-93EE-95E21DACE945}" destId="{60241EE7-4961-9B4A-BA43-B238ADDD5D8B}" srcOrd="0" destOrd="0" presId="urn:microsoft.com/office/officeart/2008/layout/LinedList"/>
    <dgm:cxn modelId="{179B1173-1DBB-4CB9-99C5-711BBB57EF4F}" srcId="{91F00553-F0CD-4E97-ADC6-F039BD824627}" destId="{BF83AD29-2B54-4238-8941-E572CAF6389B}" srcOrd="1" destOrd="0" parTransId="{D0164D1C-A34D-420E-8418-F3D3BD59AAD5}" sibTransId="{7AFEB771-1D79-4CFA-812A-B4FECB7C07A0}"/>
    <dgm:cxn modelId="{52B56A68-5498-2146-B290-92F206030983}" type="presOf" srcId="{F2EFB312-73A9-4D31-93DD-A23F5759623A}" destId="{8AD5748D-9832-154F-86E5-9855F09A6C36}" srcOrd="0" destOrd="0" presId="urn:microsoft.com/office/officeart/2008/layout/LinedList"/>
    <dgm:cxn modelId="{57E5EB06-EDEC-481F-A68C-C2504BDAD409}" srcId="{91F00553-F0CD-4E97-ADC6-F039BD824627}" destId="{F2EFB312-73A9-4D31-93DD-A23F5759623A}" srcOrd="2" destOrd="0" parTransId="{8C0772B1-AD8C-436F-8886-E2E05014EB8C}" sibTransId="{9B093556-7B52-4BE8-9644-68011595D69C}"/>
    <dgm:cxn modelId="{6664629D-1C52-44E4-9BCD-90EF1103F1B7}" srcId="{91F00553-F0CD-4E97-ADC6-F039BD824627}" destId="{53018752-9618-492C-93EE-95E21DACE945}" srcOrd="4" destOrd="0" parTransId="{0566012E-A890-4C96-A81C-ACD001B44564}" sibTransId="{418D7560-524F-4776-9AFB-39A7ADF99120}"/>
    <dgm:cxn modelId="{0E6B19E7-361E-E542-ADAF-B6E36A635EA1}" type="presOf" srcId="{07EC5E5C-C855-491B-A52D-4111375814A1}" destId="{40A7C252-3A6D-7949-9041-6B382DC73E0F}" srcOrd="0" destOrd="0" presId="urn:microsoft.com/office/officeart/2008/layout/LinedList"/>
    <dgm:cxn modelId="{225614D5-12D6-4C74-AEEB-84BDF851CA3D}" srcId="{91F00553-F0CD-4E97-ADC6-F039BD824627}" destId="{CC4C2FB8-DCF1-4AC9-8DF2-81C3F5C9C1E0}" srcOrd="0" destOrd="0" parTransId="{FC0B9EA3-7E55-46D6-90F0-7E27417E79AB}" sibTransId="{00691354-743C-4484-9576-6B4761ED4D17}"/>
    <dgm:cxn modelId="{4F207BB6-6C64-7F4F-89DB-1E6194801155}" type="presOf" srcId="{CC4C2FB8-DCF1-4AC9-8DF2-81C3F5C9C1E0}" destId="{6D952E09-76D2-0148-9D82-A95F5D0FAC20}" srcOrd="0" destOrd="0" presId="urn:microsoft.com/office/officeart/2008/layout/LinedList"/>
    <dgm:cxn modelId="{B97081A5-0081-4CE7-AA94-20CB5D8EC650}" srcId="{91F00553-F0CD-4E97-ADC6-F039BD824627}" destId="{07EC5E5C-C855-491B-A52D-4111375814A1}" srcOrd="3" destOrd="0" parTransId="{DCFD91F2-5089-43A0-8283-7CA99C0B6D7B}" sibTransId="{A0A42632-33E9-4443-BBB6-FDB680FD4AA9}"/>
    <dgm:cxn modelId="{64C77037-B8D3-1A40-B795-60557474900B}" type="presOf" srcId="{BF83AD29-2B54-4238-8941-E572CAF6389B}" destId="{42A54E9F-D708-0A43-9DA4-99FD0987C26A}" srcOrd="0" destOrd="0" presId="urn:microsoft.com/office/officeart/2008/layout/LinedList"/>
    <dgm:cxn modelId="{4547EC89-6F30-FA43-8420-7633760AAD88}" type="presOf" srcId="{91F00553-F0CD-4E97-ADC6-F039BD824627}" destId="{13A21066-DAA4-B540-B878-DED81289DEFC}" srcOrd="0" destOrd="0" presId="urn:microsoft.com/office/officeart/2008/layout/LinedList"/>
    <dgm:cxn modelId="{65250FCA-F9EB-4346-968E-A2D18C3B4AE2}" type="presParOf" srcId="{13A21066-DAA4-B540-B878-DED81289DEFC}" destId="{B83DABEF-6471-2F4F-AFF0-D2CB6A80A73A}" srcOrd="0" destOrd="0" presId="urn:microsoft.com/office/officeart/2008/layout/LinedList"/>
    <dgm:cxn modelId="{ED0F97BD-A3E0-3B41-9393-67D0F29B5B49}" type="presParOf" srcId="{13A21066-DAA4-B540-B878-DED81289DEFC}" destId="{F79A624F-450A-444A-BD85-CD65349C6457}" srcOrd="1" destOrd="0" presId="urn:microsoft.com/office/officeart/2008/layout/LinedList"/>
    <dgm:cxn modelId="{030593BB-3785-1A4B-AF72-10DC5A0C2BF6}" type="presParOf" srcId="{F79A624F-450A-444A-BD85-CD65349C6457}" destId="{6D952E09-76D2-0148-9D82-A95F5D0FAC20}" srcOrd="0" destOrd="0" presId="urn:microsoft.com/office/officeart/2008/layout/LinedList"/>
    <dgm:cxn modelId="{A34A67D2-BBE2-4542-AF82-EB5008D26857}" type="presParOf" srcId="{F79A624F-450A-444A-BD85-CD65349C6457}" destId="{4DFE5809-54D4-7042-ABE1-25FD532EFE0F}" srcOrd="1" destOrd="0" presId="urn:microsoft.com/office/officeart/2008/layout/LinedList"/>
    <dgm:cxn modelId="{DEA3D0B9-7A39-4E40-ACE4-02F47020A14D}" type="presParOf" srcId="{13A21066-DAA4-B540-B878-DED81289DEFC}" destId="{F5872D0D-BF52-844F-961B-38E4C3B6E380}" srcOrd="2" destOrd="0" presId="urn:microsoft.com/office/officeart/2008/layout/LinedList"/>
    <dgm:cxn modelId="{D30C6450-E87F-C048-80FE-F6AEE893A66D}" type="presParOf" srcId="{13A21066-DAA4-B540-B878-DED81289DEFC}" destId="{E697D9A5-25CD-834E-B154-64405E69C4EC}" srcOrd="3" destOrd="0" presId="urn:microsoft.com/office/officeart/2008/layout/LinedList"/>
    <dgm:cxn modelId="{631BDFF0-B5F0-5844-9E59-A6E8CD690832}" type="presParOf" srcId="{E697D9A5-25CD-834E-B154-64405E69C4EC}" destId="{42A54E9F-D708-0A43-9DA4-99FD0987C26A}" srcOrd="0" destOrd="0" presId="urn:microsoft.com/office/officeart/2008/layout/LinedList"/>
    <dgm:cxn modelId="{2BD8B394-7B94-DF46-9896-DF99A83BC429}" type="presParOf" srcId="{E697D9A5-25CD-834E-B154-64405E69C4EC}" destId="{CCBDB615-263B-F04F-852F-8BA66904B7B9}" srcOrd="1" destOrd="0" presId="urn:microsoft.com/office/officeart/2008/layout/LinedList"/>
    <dgm:cxn modelId="{9AE19215-5F79-A145-9283-AC5BB63CDD46}" type="presParOf" srcId="{13A21066-DAA4-B540-B878-DED81289DEFC}" destId="{FF50B3BB-9650-0E4A-BE02-7C132EA38803}" srcOrd="4" destOrd="0" presId="urn:microsoft.com/office/officeart/2008/layout/LinedList"/>
    <dgm:cxn modelId="{62A1DDFD-3625-5B42-9715-C013387E32BA}" type="presParOf" srcId="{13A21066-DAA4-B540-B878-DED81289DEFC}" destId="{35D87322-96BE-B743-BE81-8328F3CA1B5A}" srcOrd="5" destOrd="0" presId="urn:microsoft.com/office/officeart/2008/layout/LinedList"/>
    <dgm:cxn modelId="{2F6013EF-F2FA-144C-9283-F71432B0C2AE}" type="presParOf" srcId="{35D87322-96BE-B743-BE81-8328F3CA1B5A}" destId="{8AD5748D-9832-154F-86E5-9855F09A6C36}" srcOrd="0" destOrd="0" presId="urn:microsoft.com/office/officeart/2008/layout/LinedList"/>
    <dgm:cxn modelId="{3F871ED8-4B0A-A24D-BDFC-8E67D4B45B92}" type="presParOf" srcId="{35D87322-96BE-B743-BE81-8328F3CA1B5A}" destId="{44A5062E-0D87-1449-A7BE-F63F53D65BBC}" srcOrd="1" destOrd="0" presId="urn:microsoft.com/office/officeart/2008/layout/LinedList"/>
    <dgm:cxn modelId="{10296EA0-B01B-1243-B71C-AC69469BC8DB}" type="presParOf" srcId="{13A21066-DAA4-B540-B878-DED81289DEFC}" destId="{0ED12FD9-F068-3E4A-81BA-2DC70A43B329}" srcOrd="6" destOrd="0" presId="urn:microsoft.com/office/officeart/2008/layout/LinedList"/>
    <dgm:cxn modelId="{39681648-C51E-1C45-A4A4-F2ED6A55A50E}" type="presParOf" srcId="{13A21066-DAA4-B540-B878-DED81289DEFC}" destId="{12D86FA8-5D60-0046-BCA8-991943FFE681}" srcOrd="7" destOrd="0" presId="urn:microsoft.com/office/officeart/2008/layout/LinedList"/>
    <dgm:cxn modelId="{01231962-975D-3B42-B029-DF3683562AD0}" type="presParOf" srcId="{12D86FA8-5D60-0046-BCA8-991943FFE681}" destId="{40A7C252-3A6D-7949-9041-6B382DC73E0F}" srcOrd="0" destOrd="0" presId="urn:microsoft.com/office/officeart/2008/layout/LinedList"/>
    <dgm:cxn modelId="{B34FEC6F-975C-AD4F-AA45-5D329DD73293}" type="presParOf" srcId="{12D86FA8-5D60-0046-BCA8-991943FFE681}" destId="{28E192B9-48E5-BB46-BF3C-853312E944AC}" srcOrd="1" destOrd="0" presId="urn:microsoft.com/office/officeart/2008/layout/LinedList"/>
    <dgm:cxn modelId="{57AB75A6-63AE-5644-9922-814ACB9BBE7A}" type="presParOf" srcId="{13A21066-DAA4-B540-B878-DED81289DEFC}" destId="{78D22526-74AC-714B-9D0F-54751B77BB85}" srcOrd="8" destOrd="0" presId="urn:microsoft.com/office/officeart/2008/layout/LinedList"/>
    <dgm:cxn modelId="{B0E7DCF8-6C99-0B41-940F-7AB2382779EE}" type="presParOf" srcId="{13A21066-DAA4-B540-B878-DED81289DEFC}" destId="{450CBB85-A8EA-1847-B2CF-A3CD45EF0B2A}" srcOrd="9" destOrd="0" presId="urn:microsoft.com/office/officeart/2008/layout/LinedList"/>
    <dgm:cxn modelId="{EECA4143-825B-5648-96B1-9E8B66F564D0}" type="presParOf" srcId="{450CBB85-A8EA-1847-B2CF-A3CD45EF0B2A}" destId="{60241EE7-4961-9B4A-BA43-B238ADDD5D8B}" srcOrd="0" destOrd="0" presId="urn:microsoft.com/office/officeart/2008/layout/LinedList"/>
    <dgm:cxn modelId="{A661993A-9957-6C47-BD0C-D52A4A5400B2}" type="presParOf" srcId="{450CBB85-A8EA-1847-B2CF-A3CD45EF0B2A}" destId="{D2718323-3495-6547-B940-F4381EEF69F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3ADA4F-6B72-4EAC-9CAA-3C6876E5371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2E025F8-77B4-400F-B0AE-143E8167D667}">
      <dgm:prSet/>
      <dgm:spPr/>
      <dgm:t>
        <a:bodyPr/>
        <a:lstStyle/>
        <a:p>
          <a:pPr>
            <a:lnSpc>
              <a:spcPct val="100000"/>
            </a:lnSpc>
          </a:pPr>
          <a:r>
            <a:rPr lang="en-US" dirty="0"/>
            <a:t>2020 NWCCU standards include the identification and assessment of UAA institutional core competencies for student learning.</a:t>
          </a:r>
        </a:p>
      </dgm:t>
    </dgm:pt>
    <dgm:pt modelId="{2F553173-FBCF-47E0-948C-90EF455B80B8}" type="parTrans" cxnId="{39F99E87-7E69-4971-949E-2779787C2D8B}">
      <dgm:prSet/>
      <dgm:spPr/>
      <dgm:t>
        <a:bodyPr/>
        <a:lstStyle/>
        <a:p>
          <a:endParaRPr lang="en-US"/>
        </a:p>
      </dgm:t>
    </dgm:pt>
    <dgm:pt modelId="{6652F915-EF61-441F-9CA2-4E7709A4C263}" type="sibTrans" cxnId="{39F99E87-7E69-4971-949E-2779787C2D8B}">
      <dgm:prSet/>
      <dgm:spPr/>
      <dgm:t>
        <a:bodyPr/>
        <a:lstStyle/>
        <a:p>
          <a:endParaRPr lang="en-US"/>
        </a:p>
      </dgm:t>
    </dgm:pt>
    <dgm:pt modelId="{17425B80-BA68-4E93-98CF-237378366498}">
      <dgm:prSet/>
      <dgm:spPr/>
      <dgm:t>
        <a:bodyPr/>
        <a:lstStyle/>
        <a:p>
          <a:pPr>
            <a:lnSpc>
              <a:spcPct val="100000"/>
            </a:lnSpc>
          </a:pPr>
          <a:r>
            <a:rPr lang="en-US" dirty="0"/>
            <a:t>After a series of open forums and meetings with stakeholders across the UAA  community in the Fall we identified 31 competencies.  </a:t>
          </a:r>
        </a:p>
      </dgm:t>
    </dgm:pt>
    <dgm:pt modelId="{3D6154B1-2F2E-40AF-944A-393FFD5120D5}" type="parTrans" cxnId="{8E866AA7-1C67-4D38-8FBF-CAB49A5AFF4D}">
      <dgm:prSet/>
      <dgm:spPr/>
      <dgm:t>
        <a:bodyPr/>
        <a:lstStyle/>
        <a:p>
          <a:endParaRPr lang="en-US"/>
        </a:p>
      </dgm:t>
    </dgm:pt>
    <dgm:pt modelId="{58C46676-89CB-4F60-B89E-26605A0203B8}" type="sibTrans" cxnId="{8E866AA7-1C67-4D38-8FBF-CAB49A5AFF4D}">
      <dgm:prSet/>
      <dgm:spPr/>
      <dgm:t>
        <a:bodyPr/>
        <a:lstStyle/>
        <a:p>
          <a:endParaRPr lang="en-US"/>
        </a:p>
      </dgm:t>
    </dgm:pt>
    <dgm:pt modelId="{EF7471D8-25AE-4FCB-8CFF-EDFC2F29DE72}">
      <dgm:prSet/>
      <dgm:spPr/>
      <dgm:t>
        <a:bodyPr/>
        <a:lstStyle/>
        <a:p>
          <a:pPr>
            <a:lnSpc>
              <a:spcPct val="100000"/>
            </a:lnSpc>
          </a:pPr>
          <a:r>
            <a:rPr lang="en-US" dirty="0"/>
            <a:t>Based on stakeholder feedback, we consolidated the 31 to 9 and then finally to 4 basic competencies.</a:t>
          </a:r>
        </a:p>
      </dgm:t>
    </dgm:pt>
    <dgm:pt modelId="{69BA9479-7227-4CF8-8541-366D290CA0AD}" type="parTrans" cxnId="{4626D641-456A-44E8-BB3F-2CD13D1D170B}">
      <dgm:prSet/>
      <dgm:spPr/>
      <dgm:t>
        <a:bodyPr/>
        <a:lstStyle/>
        <a:p>
          <a:endParaRPr lang="en-US"/>
        </a:p>
      </dgm:t>
    </dgm:pt>
    <dgm:pt modelId="{6DD51BC9-5D23-49C8-A384-8B14750B002A}" type="sibTrans" cxnId="{4626D641-456A-44E8-BB3F-2CD13D1D170B}">
      <dgm:prSet/>
      <dgm:spPr/>
      <dgm:t>
        <a:bodyPr/>
        <a:lstStyle/>
        <a:p>
          <a:endParaRPr lang="en-US"/>
        </a:p>
      </dgm:t>
    </dgm:pt>
    <dgm:pt modelId="{3CCF8AC5-CE07-44E3-8A6A-F08470DE81DB}" type="pres">
      <dgm:prSet presAssocID="{0F3ADA4F-6B72-4EAC-9CAA-3C6876E53719}" presName="root" presStyleCnt="0">
        <dgm:presLayoutVars>
          <dgm:dir/>
          <dgm:resizeHandles val="exact"/>
        </dgm:presLayoutVars>
      </dgm:prSet>
      <dgm:spPr/>
      <dgm:t>
        <a:bodyPr/>
        <a:lstStyle/>
        <a:p>
          <a:endParaRPr lang="en-US"/>
        </a:p>
      </dgm:t>
    </dgm:pt>
    <dgm:pt modelId="{0D14F3A8-8540-4B43-A0C9-CD7C86BD2DAF}" type="pres">
      <dgm:prSet presAssocID="{32E025F8-77B4-400F-B0AE-143E8167D667}" presName="compNode" presStyleCnt="0"/>
      <dgm:spPr/>
    </dgm:pt>
    <dgm:pt modelId="{F93F9849-3E0C-4945-846B-CDB2A86B43DD}" type="pres">
      <dgm:prSet presAssocID="{32E025F8-77B4-400F-B0AE-143E8167D667}" presName="bgRect" presStyleLbl="bgShp" presStyleIdx="0" presStyleCnt="3"/>
      <dgm:spPr/>
    </dgm:pt>
    <dgm:pt modelId="{6041B934-E89E-4789-BA78-6180E944E094}" type="pres">
      <dgm:prSet presAssocID="{32E025F8-77B4-400F-B0AE-143E8167D667}"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xmlns="" r:embed="rId2"/>
              </a:ext>
            </a:extLst>
          </a:blip>
          <a:srcRect/>
          <a:stretch>
            <a:fillRect/>
          </a:stretch>
        </a:blipFill>
        <a:ln>
          <a:noFill/>
        </a:ln>
      </dgm:spPr>
      <dgm:extLst>
        <a:ext uri="{E40237B7-FDA0-4F09-8148-C483321AD2D9}">
          <dgm14:cNvPr xmlns:dgm14="http://schemas.microsoft.com/office/drawing/2010/diagram" id="0" name="" descr="Graduation cap"/>
        </a:ext>
      </dgm:extLst>
    </dgm:pt>
    <dgm:pt modelId="{85256CE6-824E-4868-8C32-9BC909E56158}" type="pres">
      <dgm:prSet presAssocID="{32E025F8-77B4-400F-B0AE-143E8167D667}" presName="spaceRect" presStyleCnt="0"/>
      <dgm:spPr/>
    </dgm:pt>
    <dgm:pt modelId="{D42AA3F6-C1C1-46BB-B8E7-0239963C94B8}" type="pres">
      <dgm:prSet presAssocID="{32E025F8-77B4-400F-B0AE-143E8167D667}" presName="parTx" presStyleLbl="revTx" presStyleIdx="0" presStyleCnt="3">
        <dgm:presLayoutVars>
          <dgm:chMax val="0"/>
          <dgm:chPref val="0"/>
        </dgm:presLayoutVars>
      </dgm:prSet>
      <dgm:spPr/>
      <dgm:t>
        <a:bodyPr/>
        <a:lstStyle/>
        <a:p>
          <a:endParaRPr lang="en-US"/>
        </a:p>
      </dgm:t>
    </dgm:pt>
    <dgm:pt modelId="{0D54B655-F0BD-4023-A424-110C2F279A21}" type="pres">
      <dgm:prSet presAssocID="{6652F915-EF61-441F-9CA2-4E7709A4C263}" presName="sibTrans" presStyleCnt="0"/>
      <dgm:spPr/>
    </dgm:pt>
    <dgm:pt modelId="{D75DED22-F27A-411D-B00E-D65A30B32C66}" type="pres">
      <dgm:prSet presAssocID="{17425B80-BA68-4E93-98CF-237378366498}" presName="compNode" presStyleCnt="0"/>
      <dgm:spPr/>
    </dgm:pt>
    <dgm:pt modelId="{25E97016-CCE4-4858-A12F-3A3515D937EE}" type="pres">
      <dgm:prSet presAssocID="{17425B80-BA68-4E93-98CF-237378366498}" presName="bgRect" presStyleLbl="bgShp" presStyleIdx="1" presStyleCnt="3"/>
      <dgm:spPr/>
    </dgm:pt>
    <dgm:pt modelId="{FD69BBAD-F082-40C2-A7B6-379F6E24BA11}" type="pres">
      <dgm:prSet presAssocID="{17425B80-BA68-4E93-98CF-237378366498}" presName="iconRect" presStyleLbl="node1" presStyleIdx="1" presStyleCnt="3"/>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Meeting"/>
        </a:ext>
      </dgm:extLst>
    </dgm:pt>
    <dgm:pt modelId="{B119DCEA-CE34-40E6-B6AD-0484D2731FC7}" type="pres">
      <dgm:prSet presAssocID="{17425B80-BA68-4E93-98CF-237378366498}" presName="spaceRect" presStyleCnt="0"/>
      <dgm:spPr/>
    </dgm:pt>
    <dgm:pt modelId="{54B562DB-47ED-4BB6-9E0D-1673A9EA90BC}" type="pres">
      <dgm:prSet presAssocID="{17425B80-BA68-4E93-98CF-237378366498}" presName="parTx" presStyleLbl="revTx" presStyleIdx="1" presStyleCnt="3">
        <dgm:presLayoutVars>
          <dgm:chMax val="0"/>
          <dgm:chPref val="0"/>
        </dgm:presLayoutVars>
      </dgm:prSet>
      <dgm:spPr/>
      <dgm:t>
        <a:bodyPr/>
        <a:lstStyle/>
        <a:p>
          <a:endParaRPr lang="en-US"/>
        </a:p>
      </dgm:t>
    </dgm:pt>
    <dgm:pt modelId="{7D7FFEA1-DB52-45FF-A338-8BBC8855D99C}" type="pres">
      <dgm:prSet presAssocID="{58C46676-89CB-4F60-B89E-26605A0203B8}" presName="sibTrans" presStyleCnt="0"/>
      <dgm:spPr/>
    </dgm:pt>
    <dgm:pt modelId="{8A16A5ED-365E-4338-ABF7-AC86BC451A35}" type="pres">
      <dgm:prSet presAssocID="{EF7471D8-25AE-4FCB-8CFF-EDFC2F29DE72}" presName="compNode" presStyleCnt="0"/>
      <dgm:spPr/>
    </dgm:pt>
    <dgm:pt modelId="{154D6F17-E43C-4B84-BE44-42B6CD6DE060}" type="pres">
      <dgm:prSet presAssocID="{EF7471D8-25AE-4FCB-8CFF-EDFC2F29DE72}" presName="bgRect" presStyleLbl="bgShp" presStyleIdx="2" presStyleCnt="3"/>
      <dgm:spPr/>
    </dgm:pt>
    <dgm:pt modelId="{C5980D8C-B6B0-4BF8-A778-22DF8B06FFAC}" type="pres">
      <dgm:prSet presAssocID="{EF7471D8-25AE-4FCB-8CFF-EDFC2F29DE72}" presName="iconRect" presStyleLbl="node1" presStyleIdx="2" presStyleCnt="3"/>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a:blipFill>
        <a:ln>
          <a:noFill/>
        </a:ln>
      </dgm:spPr>
      <dgm:t>
        <a:bodyPr/>
        <a:lstStyle/>
        <a:p>
          <a:endParaRPr lang="en-US"/>
        </a:p>
      </dgm:t>
      <dgm:extLst>
        <a:ext uri="{E40237B7-FDA0-4F09-8148-C483321AD2D9}">
          <dgm14:cNvPr xmlns:dgm14="http://schemas.microsoft.com/office/drawing/2010/diagram" id="0" name="" descr="Network diagram"/>
        </a:ext>
      </dgm:extLst>
    </dgm:pt>
    <dgm:pt modelId="{125CCCCC-0693-493C-AC8A-AE64650E2377}" type="pres">
      <dgm:prSet presAssocID="{EF7471D8-25AE-4FCB-8CFF-EDFC2F29DE72}" presName="spaceRect" presStyleCnt="0"/>
      <dgm:spPr/>
    </dgm:pt>
    <dgm:pt modelId="{06F3D3FC-B7B6-4C30-A0CD-F592E23A2A22}" type="pres">
      <dgm:prSet presAssocID="{EF7471D8-25AE-4FCB-8CFF-EDFC2F29DE72}" presName="parTx" presStyleLbl="revTx" presStyleIdx="2" presStyleCnt="3">
        <dgm:presLayoutVars>
          <dgm:chMax val="0"/>
          <dgm:chPref val="0"/>
        </dgm:presLayoutVars>
      </dgm:prSet>
      <dgm:spPr/>
      <dgm:t>
        <a:bodyPr/>
        <a:lstStyle/>
        <a:p>
          <a:endParaRPr lang="en-US"/>
        </a:p>
      </dgm:t>
    </dgm:pt>
  </dgm:ptLst>
  <dgm:cxnLst>
    <dgm:cxn modelId="{4F7C208A-AD35-B841-814E-546170636F2C}" type="presOf" srcId="{17425B80-BA68-4E93-98CF-237378366498}" destId="{54B562DB-47ED-4BB6-9E0D-1673A9EA90BC}" srcOrd="0" destOrd="0" presId="urn:microsoft.com/office/officeart/2018/2/layout/IconVerticalSolidList"/>
    <dgm:cxn modelId="{4626D641-456A-44E8-BB3F-2CD13D1D170B}" srcId="{0F3ADA4F-6B72-4EAC-9CAA-3C6876E53719}" destId="{EF7471D8-25AE-4FCB-8CFF-EDFC2F29DE72}" srcOrd="2" destOrd="0" parTransId="{69BA9479-7227-4CF8-8541-366D290CA0AD}" sibTransId="{6DD51BC9-5D23-49C8-A384-8B14750B002A}"/>
    <dgm:cxn modelId="{39F99E87-7E69-4971-949E-2779787C2D8B}" srcId="{0F3ADA4F-6B72-4EAC-9CAA-3C6876E53719}" destId="{32E025F8-77B4-400F-B0AE-143E8167D667}" srcOrd="0" destOrd="0" parTransId="{2F553173-FBCF-47E0-948C-90EF455B80B8}" sibTransId="{6652F915-EF61-441F-9CA2-4E7709A4C263}"/>
    <dgm:cxn modelId="{5EE11607-2974-EA47-84CB-CAE4F5E7ED88}" type="presOf" srcId="{0F3ADA4F-6B72-4EAC-9CAA-3C6876E53719}" destId="{3CCF8AC5-CE07-44E3-8A6A-F08470DE81DB}" srcOrd="0" destOrd="0" presId="urn:microsoft.com/office/officeart/2018/2/layout/IconVerticalSolidList"/>
    <dgm:cxn modelId="{6F3596C5-249C-614B-B164-A662F7E0F711}" type="presOf" srcId="{EF7471D8-25AE-4FCB-8CFF-EDFC2F29DE72}" destId="{06F3D3FC-B7B6-4C30-A0CD-F592E23A2A22}" srcOrd="0" destOrd="0" presId="urn:microsoft.com/office/officeart/2018/2/layout/IconVerticalSolidList"/>
    <dgm:cxn modelId="{8E866AA7-1C67-4D38-8FBF-CAB49A5AFF4D}" srcId="{0F3ADA4F-6B72-4EAC-9CAA-3C6876E53719}" destId="{17425B80-BA68-4E93-98CF-237378366498}" srcOrd="1" destOrd="0" parTransId="{3D6154B1-2F2E-40AF-944A-393FFD5120D5}" sibTransId="{58C46676-89CB-4F60-B89E-26605A0203B8}"/>
    <dgm:cxn modelId="{FACE8C1F-EB08-1841-A103-974DA2BB39B7}" type="presOf" srcId="{32E025F8-77B4-400F-B0AE-143E8167D667}" destId="{D42AA3F6-C1C1-46BB-B8E7-0239963C94B8}" srcOrd="0" destOrd="0" presId="urn:microsoft.com/office/officeart/2018/2/layout/IconVerticalSolidList"/>
    <dgm:cxn modelId="{F49B7C7E-3895-5144-8F6F-D1A7E74A4EA2}" type="presParOf" srcId="{3CCF8AC5-CE07-44E3-8A6A-F08470DE81DB}" destId="{0D14F3A8-8540-4B43-A0C9-CD7C86BD2DAF}" srcOrd="0" destOrd="0" presId="urn:microsoft.com/office/officeart/2018/2/layout/IconVerticalSolidList"/>
    <dgm:cxn modelId="{4D3377EA-7BE0-CE49-B815-6156F3E176E7}" type="presParOf" srcId="{0D14F3A8-8540-4B43-A0C9-CD7C86BD2DAF}" destId="{F93F9849-3E0C-4945-846B-CDB2A86B43DD}" srcOrd="0" destOrd="0" presId="urn:microsoft.com/office/officeart/2018/2/layout/IconVerticalSolidList"/>
    <dgm:cxn modelId="{5E41F935-EFA7-1A4D-B271-CE5D32E1EB86}" type="presParOf" srcId="{0D14F3A8-8540-4B43-A0C9-CD7C86BD2DAF}" destId="{6041B934-E89E-4789-BA78-6180E944E094}" srcOrd="1" destOrd="0" presId="urn:microsoft.com/office/officeart/2018/2/layout/IconVerticalSolidList"/>
    <dgm:cxn modelId="{EAB2D0C4-8004-E04D-8512-C3E57EF7760F}" type="presParOf" srcId="{0D14F3A8-8540-4B43-A0C9-CD7C86BD2DAF}" destId="{85256CE6-824E-4868-8C32-9BC909E56158}" srcOrd="2" destOrd="0" presId="urn:microsoft.com/office/officeart/2018/2/layout/IconVerticalSolidList"/>
    <dgm:cxn modelId="{35064A0D-6B6A-AE43-BEC8-235156F40C97}" type="presParOf" srcId="{0D14F3A8-8540-4B43-A0C9-CD7C86BD2DAF}" destId="{D42AA3F6-C1C1-46BB-B8E7-0239963C94B8}" srcOrd="3" destOrd="0" presId="urn:microsoft.com/office/officeart/2018/2/layout/IconVerticalSolidList"/>
    <dgm:cxn modelId="{710EF225-9BF6-7D4E-B8D2-FC5A95498ECA}" type="presParOf" srcId="{3CCF8AC5-CE07-44E3-8A6A-F08470DE81DB}" destId="{0D54B655-F0BD-4023-A424-110C2F279A21}" srcOrd="1" destOrd="0" presId="urn:microsoft.com/office/officeart/2018/2/layout/IconVerticalSolidList"/>
    <dgm:cxn modelId="{D920950D-E3E7-6D49-960A-23440398D2C2}" type="presParOf" srcId="{3CCF8AC5-CE07-44E3-8A6A-F08470DE81DB}" destId="{D75DED22-F27A-411D-B00E-D65A30B32C66}" srcOrd="2" destOrd="0" presId="urn:microsoft.com/office/officeart/2018/2/layout/IconVerticalSolidList"/>
    <dgm:cxn modelId="{71290EAC-7850-2D49-AD8E-1F9C5F06B1A4}" type="presParOf" srcId="{D75DED22-F27A-411D-B00E-D65A30B32C66}" destId="{25E97016-CCE4-4858-A12F-3A3515D937EE}" srcOrd="0" destOrd="0" presId="urn:microsoft.com/office/officeart/2018/2/layout/IconVerticalSolidList"/>
    <dgm:cxn modelId="{D982B488-7E4F-014B-9619-26A488882472}" type="presParOf" srcId="{D75DED22-F27A-411D-B00E-D65A30B32C66}" destId="{FD69BBAD-F082-40C2-A7B6-379F6E24BA11}" srcOrd="1" destOrd="0" presId="urn:microsoft.com/office/officeart/2018/2/layout/IconVerticalSolidList"/>
    <dgm:cxn modelId="{ACF6CCEE-D58E-A84B-9F02-454A51F5521A}" type="presParOf" srcId="{D75DED22-F27A-411D-B00E-D65A30B32C66}" destId="{B119DCEA-CE34-40E6-B6AD-0484D2731FC7}" srcOrd="2" destOrd="0" presId="urn:microsoft.com/office/officeart/2018/2/layout/IconVerticalSolidList"/>
    <dgm:cxn modelId="{761B24C9-2278-FD4A-8198-854CB0CB491C}" type="presParOf" srcId="{D75DED22-F27A-411D-B00E-D65A30B32C66}" destId="{54B562DB-47ED-4BB6-9E0D-1673A9EA90BC}" srcOrd="3" destOrd="0" presId="urn:microsoft.com/office/officeart/2018/2/layout/IconVerticalSolidList"/>
    <dgm:cxn modelId="{DA613233-6972-0342-9F48-E06EBEFE5D48}" type="presParOf" srcId="{3CCF8AC5-CE07-44E3-8A6A-F08470DE81DB}" destId="{7D7FFEA1-DB52-45FF-A338-8BBC8855D99C}" srcOrd="3" destOrd="0" presId="urn:microsoft.com/office/officeart/2018/2/layout/IconVerticalSolidList"/>
    <dgm:cxn modelId="{FB71B307-6BFA-4249-A4F4-128F5FAE9052}" type="presParOf" srcId="{3CCF8AC5-CE07-44E3-8A6A-F08470DE81DB}" destId="{8A16A5ED-365E-4338-ABF7-AC86BC451A35}" srcOrd="4" destOrd="0" presId="urn:microsoft.com/office/officeart/2018/2/layout/IconVerticalSolidList"/>
    <dgm:cxn modelId="{A2AA0EF3-9820-7140-94C8-EB1C4D6DE77E}" type="presParOf" srcId="{8A16A5ED-365E-4338-ABF7-AC86BC451A35}" destId="{154D6F17-E43C-4B84-BE44-42B6CD6DE060}" srcOrd="0" destOrd="0" presId="urn:microsoft.com/office/officeart/2018/2/layout/IconVerticalSolidList"/>
    <dgm:cxn modelId="{5A11E80E-DB51-AB45-AC0A-E9403AA00BBB}" type="presParOf" srcId="{8A16A5ED-365E-4338-ABF7-AC86BC451A35}" destId="{C5980D8C-B6B0-4BF8-A778-22DF8B06FFAC}" srcOrd="1" destOrd="0" presId="urn:microsoft.com/office/officeart/2018/2/layout/IconVerticalSolidList"/>
    <dgm:cxn modelId="{BB42C4E6-46C4-4541-9CE1-B6CAAA7561A2}" type="presParOf" srcId="{8A16A5ED-365E-4338-ABF7-AC86BC451A35}" destId="{125CCCCC-0693-493C-AC8A-AE64650E2377}" srcOrd="2" destOrd="0" presId="urn:microsoft.com/office/officeart/2018/2/layout/IconVerticalSolidList"/>
    <dgm:cxn modelId="{2F777A9B-DA31-5949-9F75-E613F823FC56}" type="presParOf" srcId="{8A16A5ED-365E-4338-ABF7-AC86BC451A35}" destId="{06F3D3FC-B7B6-4C30-A0CD-F592E23A2A2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F858D4-653B-4D09-9D4F-702D2322AE46}" type="doc">
      <dgm:prSet loTypeId="urn:microsoft.com/office/officeart/2018/2/layout/IconLabelDescriptionList" loCatId="icon" qsTypeId="urn:microsoft.com/office/officeart/2005/8/quickstyle/simple1" qsCatId="simple" csTypeId="urn:microsoft.com/office/officeart/2005/8/colors/accent4_2" csCatId="accent4" phldr="1"/>
      <dgm:spPr/>
      <dgm:t>
        <a:bodyPr/>
        <a:lstStyle/>
        <a:p>
          <a:endParaRPr lang="en-US"/>
        </a:p>
      </dgm:t>
    </dgm:pt>
    <dgm:pt modelId="{68018083-EBFC-4CE7-8D50-CD79BC6DE25B}">
      <dgm:prSet/>
      <dgm:spPr/>
      <dgm:t>
        <a:bodyPr/>
        <a:lstStyle/>
        <a:p>
          <a:pPr>
            <a:lnSpc>
              <a:spcPct val="100000"/>
            </a:lnSpc>
            <a:defRPr b="1"/>
          </a:pPr>
          <a:r>
            <a:rPr lang="en-US" dirty="0"/>
            <a:t>Assessment team developed a focus group guide on student development of PPCR</a:t>
          </a:r>
        </a:p>
      </dgm:t>
    </dgm:pt>
    <dgm:pt modelId="{57591604-6F7A-4A22-B47E-B3082457AB65}" type="parTrans" cxnId="{FFDE4C74-D7D2-4948-841A-323F86EE09AF}">
      <dgm:prSet/>
      <dgm:spPr/>
      <dgm:t>
        <a:bodyPr/>
        <a:lstStyle/>
        <a:p>
          <a:endParaRPr lang="en-US"/>
        </a:p>
      </dgm:t>
    </dgm:pt>
    <dgm:pt modelId="{0A88D761-0EE8-4FB2-AC95-8EEDCB74C85A}" type="sibTrans" cxnId="{FFDE4C74-D7D2-4948-841A-323F86EE09AF}">
      <dgm:prSet/>
      <dgm:spPr/>
      <dgm:t>
        <a:bodyPr/>
        <a:lstStyle/>
        <a:p>
          <a:endParaRPr lang="en-US"/>
        </a:p>
      </dgm:t>
    </dgm:pt>
    <dgm:pt modelId="{3CBAA4EF-E86C-486D-A5D9-139CBDBC3281}">
      <dgm:prSet/>
      <dgm:spPr/>
      <dgm:t>
        <a:bodyPr/>
        <a:lstStyle/>
        <a:p>
          <a:pPr>
            <a:lnSpc>
              <a:spcPct val="100000"/>
            </a:lnSpc>
            <a:defRPr b="1"/>
          </a:pPr>
          <a:r>
            <a:rPr lang="en-US" dirty="0"/>
            <a:t>Piloted the focus group in Spring 2021</a:t>
          </a:r>
        </a:p>
      </dgm:t>
    </dgm:pt>
    <dgm:pt modelId="{CC5BFB63-73D9-483D-BE38-179D04E90E83}" type="parTrans" cxnId="{5E9DAF24-2404-48A3-AC73-551F9DE140DA}">
      <dgm:prSet/>
      <dgm:spPr/>
      <dgm:t>
        <a:bodyPr/>
        <a:lstStyle/>
        <a:p>
          <a:endParaRPr lang="en-US"/>
        </a:p>
      </dgm:t>
    </dgm:pt>
    <dgm:pt modelId="{7D7D503B-7E98-497E-A88B-9BA1676B6529}" type="sibTrans" cxnId="{5E9DAF24-2404-48A3-AC73-551F9DE140DA}">
      <dgm:prSet/>
      <dgm:spPr/>
      <dgm:t>
        <a:bodyPr/>
        <a:lstStyle/>
        <a:p>
          <a:endParaRPr lang="en-US"/>
        </a:p>
      </dgm:t>
    </dgm:pt>
    <dgm:pt modelId="{63602E15-C294-4CA8-AF75-D3D49F0C5897}">
      <dgm:prSet/>
      <dgm:spPr/>
      <dgm:t>
        <a:bodyPr/>
        <a:lstStyle/>
        <a:p>
          <a:pPr>
            <a:lnSpc>
              <a:spcPct val="100000"/>
            </a:lnSpc>
          </a:pPr>
          <a:r>
            <a:rPr lang="en-US" dirty="0"/>
            <a:t>GER Integrative Capstone Course</a:t>
          </a:r>
        </a:p>
      </dgm:t>
    </dgm:pt>
    <dgm:pt modelId="{84A177F8-CCC1-4F83-8779-B98151886B0F}" type="parTrans" cxnId="{DB9998E8-72CC-4DAD-ABA8-1FCF2E9750AF}">
      <dgm:prSet/>
      <dgm:spPr/>
      <dgm:t>
        <a:bodyPr/>
        <a:lstStyle/>
        <a:p>
          <a:endParaRPr lang="en-US"/>
        </a:p>
      </dgm:t>
    </dgm:pt>
    <dgm:pt modelId="{DF7BC08C-688C-4CF3-9AB0-A1BF4BC9931B}" type="sibTrans" cxnId="{DB9998E8-72CC-4DAD-ABA8-1FCF2E9750AF}">
      <dgm:prSet/>
      <dgm:spPr/>
      <dgm:t>
        <a:bodyPr/>
        <a:lstStyle/>
        <a:p>
          <a:endParaRPr lang="en-US"/>
        </a:p>
      </dgm:t>
    </dgm:pt>
    <dgm:pt modelId="{76AF68B7-417D-4645-BD27-5937642BD758}">
      <dgm:prSet/>
      <dgm:spPr/>
      <dgm:t>
        <a:bodyPr/>
        <a:lstStyle/>
        <a:p>
          <a:pPr>
            <a:lnSpc>
              <a:spcPct val="100000"/>
            </a:lnSpc>
          </a:pPr>
          <a:r>
            <a:rPr lang="en-US" dirty="0"/>
            <a:t>Incredibly insightful</a:t>
          </a:r>
        </a:p>
      </dgm:t>
    </dgm:pt>
    <dgm:pt modelId="{BD91E925-E2A6-4169-A0AC-D917D8FD12B0}" type="parTrans" cxnId="{C0CD86A7-F2C2-4AA2-A685-5B7A2F413493}">
      <dgm:prSet/>
      <dgm:spPr/>
      <dgm:t>
        <a:bodyPr/>
        <a:lstStyle/>
        <a:p>
          <a:endParaRPr lang="en-US"/>
        </a:p>
      </dgm:t>
    </dgm:pt>
    <dgm:pt modelId="{62657808-0B5D-4D1F-9A7C-27120FFEE57F}" type="sibTrans" cxnId="{C0CD86A7-F2C2-4AA2-A685-5B7A2F413493}">
      <dgm:prSet/>
      <dgm:spPr/>
      <dgm:t>
        <a:bodyPr/>
        <a:lstStyle/>
        <a:p>
          <a:endParaRPr lang="en-US"/>
        </a:p>
      </dgm:t>
    </dgm:pt>
    <dgm:pt modelId="{FA248C4B-F75A-4C54-A66A-29DE6C1EE480}" type="pres">
      <dgm:prSet presAssocID="{0FF858D4-653B-4D09-9D4F-702D2322AE46}" presName="root" presStyleCnt="0">
        <dgm:presLayoutVars>
          <dgm:dir/>
          <dgm:resizeHandles val="exact"/>
        </dgm:presLayoutVars>
      </dgm:prSet>
      <dgm:spPr/>
      <dgm:t>
        <a:bodyPr/>
        <a:lstStyle/>
        <a:p>
          <a:endParaRPr lang="en-US"/>
        </a:p>
      </dgm:t>
    </dgm:pt>
    <dgm:pt modelId="{E791EDA1-5D3E-484C-8EBD-25362D5D0DD9}" type="pres">
      <dgm:prSet presAssocID="{68018083-EBFC-4CE7-8D50-CD79BC6DE25B}" presName="compNode" presStyleCnt="0"/>
      <dgm:spPr/>
    </dgm:pt>
    <dgm:pt modelId="{A454CC48-6B70-4F2B-A458-063FAA43F69D}" type="pres">
      <dgm:prSet presAssocID="{68018083-EBFC-4CE7-8D50-CD79BC6DE25B}" presName="iconRect" presStyleLbl="node1" presStyleIdx="0" presStyleCnt="2"/>
      <dgm:spPr>
        <a:blipFill>
          <a:blip xmlns:r="http://schemas.openxmlformats.org/officeDocument/2006/relationships" r:embed="rId1">
            <a:extLst>
              <a:ext uri="{96DAC541-7B7A-43D3-8B79-37D633B846F1}">
                <asvg:svgBlip xmlns:asvg="http://schemas.microsoft.com/office/drawing/2016/SVG/main" xmlns="" r:embed="rId2"/>
              </a:ext>
            </a:extLst>
          </a:blip>
          <a:stretch>
            <a:fillRect/>
          </a:stretch>
        </a:blipFill>
      </dgm:spPr>
      <dgm:extLst>
        <a:ext uri="{E40237B7-FDA0-4F09-8148-C483321AD2D9}">
          <dgm14:cNvPr xmlns:dgm14="http://schemas.microsoft.com/office/drawing/2010/diagram" id="0" name="" descr="Clipboard with solid fill"/>
        </a:ext>
      </dgm:extLst>
    </dgm:pt>
    <dgm:pt modelId="{1BE14BFB-6F14-4543-9339-5D28DB4D5EEF}" type="pres">
      <dgm:prSet presAssocID="{68018083-EBFC-4CE7-8D50-CD79BC6DE25B}" presName="iconSpace" presStyleCnt="0"/>
      <dgm:spPr/>
    </dgm:pt>
    <dgm:pt modelId="{391003B5-45B3-4BC5-8B02-27FA567515E2}" type="pres">
      <dgm:prSet presAssocID="{68018083-EBFC-4CE7-8D50-CD79BC6DE25B}" presName="parTx" presStyleLbl="revTx" presStyleIdx="0" presStyleCnt="4">
        <dgm:presLayoutVars>
          <dgm:chMax val="0"/>
          <dgm:chPref val="0"/>
        </dgm:presLayoutVars>
      </dgm:prSet>
      <dgm:spPr/>
      <dgm:t>
        <a:bodyPr/>
        <a:lstStyle/>
        <a:p>
          <a:endParaRPr lang="en-US"/>
        </a:p>
      </dgm:t>
    </dgm:pt>
    <dgm:pt modelId="{3291FA7A-D6F5-4347-A82B-D4536BC28778}" type="pres">
      <dgm:prSet presAssocID="{68018083-EBFC-4CE7-8D50-CD79BC6DE25B}" presName="txSpace" presStyleCnt="0"/>
      <dgm:spPr/>
    </dgm:pt>
    <dgm:pt modelId="{89D46DE8-AEF8-4421-AC37-6D98BB05FAA6}" type="pres">
      <dgm:prSet presAssocID="{68018083-EBFC-4CE7-8D50-CD79BC6DE25B}" presName="desTx" presStyleLbl="revTx" presStyleIdx="1" presStyleCnt="4">
        <dgm:presLayoutVars/>
      </dgm:prSet>
      <dgm:spPr/>
    </dgm:pt>
    <dgm:pt modelId="{56E620A7-7B81-4C7B-A39B-5C62D4EC0638}" type="pres">
      <dgm:prSet presAssocID="{0A88D761-0EE8-4FB2-AC95-8EEDCB74C85A}" presName="sibTrans" presStyleCnt="0"/>
      <dgm:spPr/>
    </dgm:pt>
    <dgm:pt modelId="{E394371D-0F26-4720-B167-5B1AC39984E3}" type="pres">
      <dgm:prSet presAssocID="{3CBAA4EF-E86C-486D-A5D9-139CBDBC3281}" presName="compNode" presStyleCnt="0"/>
      <dgm:spPr/>
    </dgm:pt>
    <dgm:pt modelId="{2C218AFF-A3FF-4FBA-89EA-4A5C5F457060}" type="pres">
      <dgm:prSet presAssocID="{3CBAA4EF-E86C-486D-A5D9-139CBDBC328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dgm:spPr>
      <dgm:t>
        <a:bodyPr/>
        <a:lstStyle/>
        <a:p>
          <a:endParaRPr lang="en-US"/>
        </a:p>
      </dgm:t>
      <dgm:extLst>
        <a:ext uri="{E40237B7-FDA0-4F09-8148-C483321AD2D9}">
          <dgm14:cNvPr xmlns:dgm14="http://schemas.microsoft.com/office/drawing/2010/diagram" id="0" name="" descr="Meeting"/>
        </a:ext>
      </dgm:extLst>
    </dgm:pt>
    <dgm:pt modelId="{A3BCE620-BD4C-486C-AD18-B447FF275252}" type="pres">
      <dgm:prSet presAssocID="{3CBAA4EF-E86C-486D-A5D9-139CBDBC3281}" presName="iconSpace" presStyleCnt="0"/>
      <dgm:spPr/>
    </dgm:pt>
    <dgm:pt modelId="{88AC07CA-7C8A-4AA8-8E69-DE325B8140AD}" type="pres">
      <dgm:prSet presAssocID="{3CBAA4EF-E86C-486D-A5D9-139CBDBC3281}" presName="parTx" presStyleLbl="revTx" presStyleIdx="2" presStyleCnt="4">
        <dgm:presLayoutVars>
          <dgm:chMax val="0"/>
          <dgm:chPref val="0"/>
        </dgm:presLayoutVars>
      </dgm:prSet>
      <dgm:spPr/>
      <dgm:t>
        <a:bodyPr/>
        <a:lstStyle/>
        <a:p>
          <a:endParaRPr lang="en-US"/>
        </a:p>
      </dgm:t>
    </dgm:pt>
    <dgm:pt modelId="{E41C2CC1-F2C0-469D-827C-DD082C90526D}" type="pres">
      <dgm:prSet presAssocID="{3CBAA4EF-E86C-486D-A5D9-139CBDBC3281}" presName="txSpace" presStyleCnt="0"/>
      <dgm:spPr/>
    </dgm:pt>
    <dgm:pt modelId="{DE3233C6-B539-40D7-AFBB-2515142E85C3}" type="pres">
      <dgm:prSet presAssocID="{3CBAA4EF-E86C-486D-A5D9-139CBDBC3281}" presName="desTx" presStyleLbl="revTx" presStyleIdx="3" presStyleCnt="4">
        <dgm:presLayoutVars/>
      </dgm:prSet>
      <dgm:spPr/>
      <dgm:t>
        <a:bodyPr/>
        <a:lstStyle/>
        <a:p>
          <a:endParaRPr lang="en-US"/>
        </a:p>
      </dgm:t>
    </dgm:pt>
  </dgm:ptLst>
  <dgm:cxnLst>
    <dgm:cxn modelId="{6BD3DF35-AA9C-4527-8F08-346D3E1C7A8E}" type="presOf" srcId="{63602E15-C294-4CA8-AF75-D3D49F0C5897}" destId="{DE3233C6-B539-40D7-AFBB-2515142E85C3}" srcOrd="0" destOrd="0" presId="urn:microsoft.com/office/officeart/2018/2/layout/IconLabelDescriptionList"/>
    <dgm:cxn modelId="{FFDE4C74-D7D2-4948-841A-323F86EE09AF}" srcId="{0FF858D4-653B-4D09-9D4F-702D2322AE46}" destId="{68018083-EBFC-4CE7-8D50-CD79BC6DE25B}" srcOrd="0" destOrd="0" parTransId="{57591604-6F7A-4A22-B47E-B3082457AB65}" sibTransId="{0A88D761-0EE8-4FB2-AC95-8EEDCB74C85A}"/>
    <dgm:cxn modelId="{5E9DAF24-2404-48A3-AC73-551F9DE140DA}" srcId="{0FF858D4-653B-4D09-9D4F-702D2322AE46}" destId="{3CBAA4EF-E86C-486D-A5D9-139CBDBC3281}" srcOrd="1" destOrd="0" parTransId="{CC5BFB63-73D9-483D-BE38-179D04E90E83}" sibTransId="{7D7D503B-7E98-497E-A88B-9BA1676B6529}"/>
    <dgm:cxn modelId="{663478AF-C9AD-40D0-8F8E-24D7C17F89D0}" type="presOf" srcId="{76AF68B7-417D-4645-BD27-5937642BD758}" destId="{DE3233C6-B539-40D7-AFBB-2515142E85C3}" srcOrd="0" destOrd="1" presId="urn:microsoft.com/office/officeart/2018/2/layout/IconLabelDescriptionList"/>
    <dgm:cxn modelId="{D00099BE-CACA-4CF7-978F-600652F41D3E}" type="presOf" srcId="{0FF858D4-653B-4D09-9D4F-702D2322AE46}" destId="{FA248C4B-F75A-4C54-A66A-29DE6C1EE480}" srcOrd="0" destOrd="0" presId="urn:microsoft.com/office/officeart/2018/2/layout/IconLabelDescriptionList"/>
    <dgm:cxn modelId="{EE38920D-53A7-4C7F-A8D8-0BCF0D2C44E6}" type="presOf" srcId="{68018083-EBFC-4CE7-8D50-CD79BC6DE25B}" destId="{391003B5-45B3-4BC5-8B02-27FA567515E2}" srcOrd="0" destOrd="0" presId="urn:microsoft.com/office/officeart/2018/2/layout/IconLabelDescriptionList"/>
    <dgm:cxn modelId="{DB9998E8-72CC-4DAD-ABA8-1FCF2E9750AF}" srcId="{3CBAA4EF-E86C-486D-A5D9-139CBDBC3281}" destId="{63602E15-C294-4CA8-AF75-D3D49F0C5897}" srcOrd="0" destOrd="0" parTransId="{84A177F8-CCC1-4F83-8779-B98151886B0F}" sibTransId="{DF7BC08C-688C-4CF3-9AB0-A1BF4BC9931B}"/>
    <dgm:cxn modelId="{C0CD86A7-F2C2-4AA2-A685-5B7A2F413493}" srcId="{3CBAA4EF-E86C-486D-A5D9-139CBDBC3281}" destId="{76AF68B7-417D-4645-BD27-5937642BD758}" srcOrd="1" destOrd="0" parTransId="{BD91E925-E2A6-4169-A0AC-D917D8FD12B0}" sibTransId="{62657808-0B5D-4D1F-9A7C-27120FFEE57F}"/>
    <dgm:cxn modelId="{8E6BD83B-826D-4BD4-8671-43DE190F8013}" type="presOf" srcId="{3CBAA4EF-E86C-486D-A5D9-139CBDBC3281}" destId="{88AC07CA-7C8A-4AA8-8E69-DE325B8140AD}" srcOrd="0" destOrd="0" presId="urn:microsoft.com/office/officeart/2018/2/layout/IconLabelDescriptionList"/>
    <dgm:cxn modelId="{88D236AE-ED3B-4E8F-8A68-67CC6C7269A4}" type="presParOf" srcId="{FA248C4B-F75A-4C54-A66A-29DE6C1EE480}" destId="{E791EDA1-5D3E-484C-8EBD-25362D5D0DD9}" srcOrd="0" destOrd="0" presId="urn:microsoft.com/office/officeart/2018/2/layout/IconLabelDescriptionList"/>
    <dgm:cxn modelId="{21A49D06-C027-4BAF-A0B3-5152A2C06D45}" type="presParOf" srcId="{E791EDA1-5D3E-484C-8EBD-25362D5D0DD9}" destId="{A454CC48-6B70-4F2B-A458-063FAA43F69D}" srcOrd="0" destOrd="0" presId="urn:microsoft.com/office/officeart/2018/2/layout/IconLabelDescriptionList"/>
    <dgm:cxn modelId="{935FC4DF-2C05-4455-9DF7-247AE5FB4A8C}" type="presParOf" srcId="{E791EDA1-5D3E-484C-8EBD-25362D5D0DD9}" destId="{1BE14BFB-6F14-4543-9339-5D28DB4D5EEF}" srcOrd="1" destOrd="0" presId="urn:microsoft.com/office/officeart/2018/2/layout/IconLabelDescriptionList"/>
    <dgm:cxn modelId="{98F62BE6-2A10-44DC-A0D4-63C183DDD647}" type="presParOf" srcId="{E791EDA1-5D3E-484C-8EBD-25362D5D0DD9}" destId="{391003B5-45B3-4BC5-8B02-27FA567515E2}" srcOrd="2" destOrd="0" presId="urn:microsoft.com/office/officeart/2018/2/layout/IconLabelDescriptionList"/>
    <dgm:cxn modelId="{CDCD3DE2-4DA5-4492-8773-64DA1846C71B}" type="presParOf" srcId="{E791EDA1-5D3E-484C-8EBD-25362D5D0DD9}" destId="{3291FA7A-D6F5-4347-A82B-D4536BC28778}" srcOrd="3" destOrd="0" presId="urn:microsoft.com/office/officeart/2018/2/layout/IconLabelDescriptionList"/>
    <dgm:cxn modelId="{68BC8EB5-FA88-4985-8B4A-18B3CF2B52AB}" type="presParOf" srcId="{E791EDA1-5D3E-484C-8EBD-25362D5D0DD9}" destId="{89D46DE8-AEF8-4421-AC37-6D98BB05FAA6}" srcOrd="4" destOrd="0" presId="urn:microsoft.com/office/officeart/2018/2/layout/IconLabelDescriptionList"/>
    <dgm:cxn modelId="{4E522FFC-FC44-44D9-A76A-F1631248AD1F}" type="presParOf" srcId="{FA248C4B-F75A-4C54-A66A-29DE6C1EE480}" destId="{56E620A7-7B81-4C7B-A39B-5C62D4EC0638}" srcOrd="1" destOrd="0" presId="urn:microsoft.com/office/officeart/2018/2/layout/IconLabelDescriptionList"/>
    <dgm:cxn modelId="{B693AD94-B64C-4A6F-8C57-898287EFC855}" type="presParOf" srcId="{FA248C4B-F75A-4C54-A66A-29DE6C1EE480}" destId="{E394371D-0F26-4720-B167-5B1AC39984E3}" srcOrd="2" destOrd="0" presId="urn:microsoft.com/office/officeart/2018/2/layout/IconLabelDescriptionList"/>
    <dgm:cxn modelId="{FCF624FB-4296-4096-8043-B98D1FEEE54B}" type="presParOf" srcId="{E394371D-0F26-4720-B167-5B1AC39984E3}" destId="{2C218AFF-A3FF-4FBA-89EA-4A5C5F457060}" srcOrd="0" destOrd="0" presId="urn:microsoft.com/office/officeart/2018/2/layout/IconLabelDescriptionList"/>
    <dgm:cxn modelId="{B102130A-AE4C-4D1C-AAEB-EA3F20B3147D}" type="presParOf" srcId="{E394371D-0F26-4720-B167-5B1AC39984E3}" destId="{A3BCE620-BD4C-486C-AD18-B447FF275252}" srcOrd="1" destOrd="0" presId="urn:microsoft.com/office/officeart/2018/2/layout/IconLabelDescriptionList"/>
    <dgm:cxn modelId="{7B1CCE10-C3E5-4146-87DE-083A9047478D}" type="presParOf" srcId="{E394371D-0F26-4720-B167-5B1AC39984E3}" destId="{88AC07CA-7C8A-4AA8-8E69-DE325B8140AD}" srcOrd="2" destOrd="0" presId="urn:microsoft.com/office/officeart/2018/2/layout/IconLabelDescriptionList"/>
    <dgm:cxn modelId="{F927F8AA-A9A9-450C-A36F-8EEE6366AF9F}" type="presParOf" srcId="{E394371D-0F26-4720-B167-5B1AC39984E3}" destId="{E41C2CC1-F2C0-469D-827C-DD082C90526D}" srcOrd="3" destOrd="0" presId="urn:microsoft.com/office/officeart/2018/2/layout/IconLabelDescriptionList"/>
    <dgm:cxn modelId="{87F6EAF0-2762-431E-AD89-84C494FF236A}" type="presParOf" srcId="{E394371D-0F26-4720-B167-5B1AC39984E3}" destId="{DE3233C6-B539-40D7-AFBB-2515142E85C3}"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3DABEF-6471-2F4F-AFF0-D2CB6A80A73A}">
      <dsp:nvSpPr>
        <dsp:cNvPr id="0" name=""/>
        <dsp:cNvSpPr/>
      </dsp:nvSpPr>
      <dsp:spPr>
        <a:xfrm>
          <a:off x="0" y="576"/>
          <a:ext cx="5744684"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D952E09-76D2-0148-9D82-A95F5D0FAC20}">
      <dsp:nvSpPr>
        <dsp:cNvPr id="0" name=""/>
        <dsp:cNvSpPr/>
      </dsp:nvSpPr>
      <dsp:spPr>
        <a:xfrm>
          <a:off x="0" y="576"/>
          <a:ext cx="5744684" cy="945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dirty="0"/>
            <a:t>Describe the student learning that we aspire to promote in every UAA student.</a:t>
          </a:r>
        </a:p>
      </dsp:txBody>
      <dsp:txXfrm>
        <a:off x="0" y="576"/>
        <a:ext cx="5744684" cy="945024"/>
      </dsp:txXfrm>
    </dsp:sp>
    <dsp:sp modelId="{F5872D0D-BF52-844F-961B-38E4C3B6E380}">
      <dsp:nvSpPr>
        <dsp:cNvPr id="0" name=""/>
        <dsp:cNvSpPr/>
      </dsp:nvSpPr>
      <dsp:spPr>
        <a:xfrm>
          <a:off x="0" y="945601"/>
          <a:ext cx="5744684"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42A54E9F-D708-0A43-9DA4-99FD0987C26A}">
      <dsp:nvSpPr>
        <dsp:cNvPr id="0" name=""/>
        <dsp:cNvSpPr/>
      </dsp:nvSpPr>
      <dsp:spPr>
        <a:xfrm>
          <a:off x="0" y="945601"/>
          <a:ext cx="5744684" cy="945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dirty="0"/>
            <a:t>Curricular, Co-Curricular, Extra-Curricular</a:t>
          </a:r>
        </a:p>
      </dsp:txBody>
      <dsp:txXfrm>
        <a:off x="0" y="945601"/>
        <a:ext cx="5744684" cy="945024"/>
      </dsp:txXfrm>
    </dsp:sp>
    <dsp:sp modelId="{FF50B3BB-9650-0E4A-BE02-7C132EA38803}">
      <dsp:nvSpPr>
        <dsp:cNvPr id="0" name=""/>
        <dsp:cNvSpPr/>
      </dsp:nvSpPr>
      <dsp:spPr>
        <a:xfrm>
          <a:off x="0" y="1890625"/>
          <a:ext cx="5744684"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8AD5748D-9832-154F-86E5-9855F09A6C36}">
      <dsp:nvSpPr>
        <dsp:cNvPr id="0" name=""/>
        <dsp:cNvSpPr/>
      </dsp:nvSpPr>
      <dsp:spPr>
        <a:xfrm>
          <a:off x="0" y="1890625"/>
          <a:ext cx="5744684" cy="945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dirty="0"/>
            <a:t>Reflect and guide the educational culture at UAA</a:t>
          </a:r>
        </a:p>
      </dsp:txBody>
      <dsp:txXfrm>
        <a:off x="0" y="1890625"/>
        <a:ext cx="5744684" cy="945024"/>
      </dsp:txXfrm>
    </dsp:sp>
    <dsp:sp modelId="{0ED12FD9-F068-3E4A-81BA-2DC70A43B329}">
      <dsp:nvSpPr>
        <dsp:cNvPr id="0" name=""/>
        <dsp:cNvSpPr/>
      </dsp:nvSpPr>
      <dsp:spPr>
        <a:xfrm>
          <a:off x="0" y="2835650"/>
          <a:ext cx="5744684"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40A7C252-3A6D-7949-9041-6B382DC73E0F}">
      <dsp:nvSpPr>
        <dsp:cNvPr id="0" name=""/>
        <dsp:cNvSpPr/>
      </dsp:nvSpPr>
      <dsp:spPr>
        <a:xfrm>
          <a:off x="0" y="2835650"/>
          <a:ext cx="5744684" cy="945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dirty="0"/>
            <a:t>Promote alignment of learning experiences across campus</a:t>
          </a:r>
        </a:p>
      </dsp:txBody>
      <dsp:txXfrm>
        <a:off x="0" y="2835650"/>
        <a:ext cx="5744684" cy="945024"/>
      </dsp:txXfrm>
    </dsp:sp>
    <dsp:sp modelId="{78D22526-74AC-714B-9D0F-54751B77BB85}">
      <dsp:nvSpPr>
        <dsp:cNvPr id="0" name=""/>
        <dsp:cNvSpPr/>
      </dsp:nvSpPr>
      <dsp:spPr>
        <a:xfrm>
          <a:off x="0" y="3780674"/>
          <a:ext cx="5744684"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0241EE7-4961-9B4A-BA43-B238ADDD5D8B}">
      <dsp:nvSpPr>
        <dsp:cNvPr id="0" name=""/>
        <dsp:cNvSpPr/>
      </dsp:nvSpPr>
      <dsp:spPr>
        <a:xfrm>
          <a:off x="0" y="3780674"/>
          <a:ext cx="5744684" cy="945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dirty="0"/>
            <a:t>Promote academic confidence and a sense of belonging for students</a:t>
          </a:r>
        </a:p>
      </dsp:txBody>
      <dsp:txXfrm>
        <a:off x="0" y="3780674"/>
        <a:ext cx="5744684" cy="9450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3F9849-3E0C-4945-846B-CDB2A86B43DD}">
      <dsp:nvSpPr>
        <dsp:cNvPr id="0" name=""/>
        <dsp:cNvSpPr/>
      </dsp:nvSpPr>
      <dsp:spPr>
        <a:xfrm>
          <a:off x="0" y="624"/>
          <a:ext cx="5728344" cy="146074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41B934-E89E-4789-BA78-6180E944E094}">
      <dsp:nvSpPr>
        <dsp:cNvPr id="0" name=""/>
        <dsp:cNvSpPr/>
      </dsp:nvSpPr>
      <dsp:spPr>
        <a:xfrm>
          <a:off x="441876" y="329292"/>
          <a:ext cx="803411" cy="803411"/>
        </a:xfrm>
        <a:prstGeom prst="rect">
          <a:avLst/>
        </a:prstGeom>
        <a:blipFill>
          <a:blip xmlns:r="http://schemas.openxmlformats.org/officeDocument/2006/relationships" r:embed="rId1">
            <a:extLst>
              <a:ext uri="{96DAC541-7B7A-43D3-8B79-37D633B846F1}">
                <asvg:svgBlip xmlns:asvg="http://schemas.microsoft.com/office/drawing/2016/SVG/main" xmlns=""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42AA3F6-C1C1-46BB-B8E7-0239963C94B8}">
      <dsp:nvSpPr>
        <dsp:cNvPr id="0" name=""/>
        <dsp:cNvSpPr/>
      </dsp:nvSpPr>
      <dsp:spPr>
        <a:xfrm>
          <a:off x="1687164" y="624"/>
          <a:ext cx="4041179" cy="1460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596" tIns="154596" rIns="154596" bIns="154596" numCol="1" spcCol="1270" anchor="ctr" anchorCtr="0">
          <a:noAutofit/>
        </a:bodyPr>
        <a:lstStyle/>
        <a:p>
          <a:pPr lvl="0" algn="l" defTabSz="800100">
            <a:lnSpc>
              <a:spcPct val="100000"/>
            </a:lnSpc>
            <a:spcBef>
              <a:spcPct val="0"/>
            </a:spcBef>
            <a:spcAft>
              <a:spcPct val="35000"/>
            </a:spcAft>
          </a:pPr>
          <a:r>
            <a:rPr lang="en-US" sz="1800" kern="1200" dirty="0"/>
            <a:t>2020 NWCCU standards include the identification and assessment of UAA institutional core competencies for student learning.</a:t>
          </a:r>
        </a:p>
      </dsp:txBody>
      <dsp:txXfrm>
        <a:off x="1687164" y="624"/>
        <a:ext cx="4041179" cy="1460748"/>
      </dsp:txXfrm>
    </dsp:sp>
    <dsp:sp modelId="{25E97016-CCE4-4858-A12F-3A3515D937EE}">
      <dsp:nvSpPr>
        <dsp:cNvPr id="0" name=""/>
        <dsp:cNvSpPr/>
      </dsp:nvSpPr>
      <dsp:spPr>
        <a:xfrm>
          <a:off x="0" y="1826559"/>
          <a:ext cx="5728344" cy="146074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69BBAD-F082-40C2-A7B6-379F6E24BA11}">
      <dsp:nvSpPr>
        <dsp:cNvPr id="0" name=""/>
        <dsp:cNvSpPr/>
      </dsp:nvSpPr>
      <dsp:spPr>
        <a:xfrm>
          <a:off x="441876" y="2155227"/>
          <a:ext cx="803411" cy="803411"/>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4B562DB-47ED-4BB6-9E0D-1673A9EA90BC}">
      <dsp:nvSpPr>
        <dsp:cNvPr id="0" name=""/>
        <dsp:cNvSpPr/>
      </dsp:nvSpPr>
      <dsp:spPr>
        <a:xfrm>
          <a:off x="1687164" y="1826559"/>
          <a:ext cx="4041179" cy="1460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596" tIns="154596" rIns="154596" bIns="154596" numCol="1" spcCol="1270" anchor="ctr" anchorCtr="0">
          <a:noAutofit/>
        </a:bodyPr>
        <a:lstStyle/>
        <a:p>
          <a:pPr lvl="0" algn="l" defTabSz="800100">
            <a:lnSpc>
              <a:spcPct val="100000"/>
            </a:lnSpc>
            <a:spcBef>
              <a:spcPct val="0"/>
            </a:spcBef>
            <a:spcAft>
              <a:spcPct val="35000"/>
            </a:spcAft>
          </a:pPr>
          <a:r>
            <a:rPr lang="en-US" sz="1800" kern="1200" dirty="0"/>
            <a:t>After a series of open forums and meetings with stakeholders across the UAA  community in the Fall we identified 31 competencies.  </a:t>
          </a:r>
        </a:p>
      </dsp:txBody>
      <dsp:txXfrm>
        <a:off x="1687164" y="1826559"/>
        <a:ext cx="4041179" cy="1460748"/>
      </dsp:txXfrm>
    </dsp:sp>
    <dsp:sp modelId="{154D6F17-E43C-4B84-BE44-42B6CD6DE060}">
      <dsp:nvSpPr>
        <dsp:cNvPr id="0" name=""/>
        <dsp:cNvSpPr/>
      </dsp:nvSpPr>
      <dsp:spPr>
        <a:xfrm>
          <a:off x="0" y="3652494"/>
          <a:ext cx="5728344" cy="146074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980D8C-B6B0-4BF8-A778-22DF8B06FFAC}">
      <dsp:nvSpPr>
        <dsp:cNvPr id="0" name=""/>
        <dsp:cNvSpPr/>
      </dsp:nvSpPr>
      <dsp:spPr>
        <a:xfrm>
          <a:off x="441876" y="3981162"/>
          <a:ext cx="803411" cy="803411"/>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F3D3FC-B7B6-4C30-A0CD-F592E23A2A22}">
      <dsp:nvSpPr>
        <dsp:cNvPr id="0" name=""/>
        <dsp:cNvSpPr/>
      </dsp:nvSpPr>
      <dsp:spPr>
        <a:xfrm>
          <a:off x="1687164" y="3652494"/>
          <a:ext cx="4041179" cy="1460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596" tIns="154596" rIns="154596" bIns="154596" numCol="1" spcCol="1270" anchor="ctr" anchorCtr="0">
          <a:noAutofit/>
        </a:bodyPr>
        <a:lstStyle/>
        <a:p>
          <a:pPr lvl="0" algn="l" defTabSz="800100">
            <a:lnSpc>
              <a:spcPct val="100000"/>
            </a:lnSpc>
            <a:spcBef>
              <a:spcPct val="0"/>
            </a:spcBef>
            <a:spcAft>
              <a:spcPct val="35000"/>
            </a:spcAft>
          </a:pPr>
          <a:r>
            <a:rPr lang="en-US" sz="1800" kern="1200" dirty="0"/>
            <a:t>Based on stakeholder feedback, we consolidated the 31 to 9 and then finally to 4 basic competencies.</a:t>
          </a:r>
        </a:p>
      </dsp:txBody>
      <dsp:txXfrm>
        <a:off x="1687164" y="3652494"/>
        <a:ext cx="4041179" cy="14607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54CC48-6B70-4F2B-A458-063FAA43F69D}">
      <dsp:nvSpPr>
        <dsp:cNvPr id="0" name=""/>
        <dsp:cNvSpPr/>
      </dsp:nvSpPr>
      <dsp:spPr>
        <a:xfrm>
          <a:off x="579286" y="1122846"/>
          <a:ext cx="1512000" cy="1512000"/>
        </a:xfrm>
        <a:prstGeom prst="rect">
          <a:avLst/>
        </a:prstGeom>
        <a:blipFill>
          <a:blip xmlns:r="http://schemas.openxmlformats.org/officeDocument/2006/relationships" r:embed="rId1">
            <a:extLst>
              <a:ext uri="{96DAC541-7B7A-43D3-8B79-37D633B846F1}">
                <asvg:svgBlip xmlns:asvg="http://schemas.microsoft.com/office/drawing/2016/SVG/main" xmlns=""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1003B5-45B3-4BC5-8B02-27FA567515E2}">
      <dsp:nvSpPr>
        <dsp:cNvPr id="0" name=""/>
        <dsp:cNvSpPr/>
      </dsp:nvSpPr>
      <dsp:spPr>
        <a:xfrm>
          <a:off x="579286" y="2757992"/>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844550">
            <a:lnSpc>
              <a:spcPct val="100000"/>
            </a:lnSpc>
            <a:spcBef>
              <a:spcPct val="0"/>
            </a:spcBef>
            <a:spcAft>
              <a:spcPct val="35000"/>
            </a:spcAft>
            <a:defRPr b="1"/>
          </a:pPr>
          <a:r>
            <a:rPr lang="en-US" sz="1900" kern="1200" dirty="0"/>
            <a:t>Assessment team developed a focus group guide on student development of PPCR</a:t>
          </a:r>
        </a:p>
      </dsp:txBody>
      <dsp:txXfrm>
        <a:off x="579286" y="2757992"/>
        <a:ext cx="4320000" cy="648000"/>
      </dsp:txXfrm>
    </dsp:sp>
    <dsp:sp modelId="{89D46DE8-AEF8-4421-AC37-6D98BB05FAA6}">
      <dsp:nvSpPr>
        <dsp:cNvPr id="0" name=""/>
        <dsp:cNvSpPr/>
      </dsp:nvSpPr>
      <dsp:spPr>
        <a:xfrm>
          <a:off x="579286" y="3463270"/>
          <a:ext cx="4320000" cy="523440"/>
        </a:xfrm>
        <a:prstGeom prst="rect">
          <a:avLst/>
        </a:prstGeom>
        <a:noFill/>
        <a:ln>
          <a:noFill/>
        </a:ln>
        <a:effectLst/>
      </dsp:spPr>
      <dsp:style>
        <a:lnRef idx="0">
          <a:scrgbClr r="0" g="0" b="0"/>
        </a:lnRef>
        <a:fillRef idx="0">
          <a:scrgbClr r="0" g="0" b="0"/>
        </a:fillRef>
        <a:effectRef idx="0">
          <a:scrgbClr r="0" g="0" b="0"/>
        </a:effectRef>
        <a:fontRef idx="minor"/>
      </dsp:style>
    </dsp:sp>
    <dsp:sp modelId="{2C218AFF-A3FF-4FBA-89EA-4A5C5F457060}">
      <dsp:nvSpPr>
        <dsp:cNvPr id="0" name=""/>
        <dsp:cNvSpPr/>
      </dsp:nvSpPr>
      <dsp:spPr>
        <a:xfrm>
          <a:off x="5655287" y="1122846"/>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AC07CA-7C8A-4AA8-8E69-DE325B8140AD}">
      <dsp:nvSpPr>
        <dsp:cNvPr id="0" name=""/>
        <dsp:cNvSpPr/>
      </dsp:nvSpPr>
      <dsp:spPr>
        <a:xfrm>
          <a:off x="5655287" y="2757992"/>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844550">
            <a:lnSpc>
              <a:spcPct val="100000"/>
            </a:lnSpc>
            <a:spcBef>
              <a:spcPct val="0"/>
            </a:spcBef>
            <a:spcAft>
              <a:spcPct val="35000"/>
            </a:spcAft>
            <a:defRPr b="1"/>
          </a:pPr>
          <a:r>
            <a:rPr lang="en-US" sz="1900" kern="1200" dirty="0"/>
            <a:t>Piloted the focus group in Spring 2021</a:t>
          </a:r>
        </a:p>
      </dsp:txBody>
      <dsp:txXfrm>
        <a:off x="5655287" y="2757992"/>
        <a:ext cx="4320000" cy="648000"/>
      </dsp:txXfrm>
    </dsp:sp>
    <dsp:sp modelId="{DE3233C6-B539-40D7-AFBB-2515142E85C3}">
      <dsp:nvSpPr>
        <dsp:cNvPr id="0" name=""/>
        <dsp:cNvSpPr/>
      </dsp:nvSpPr>
      <dsp:spPr>
        <a:xfrm>
          <a:off x="5655287" y="3463270"/>
          <a:ext cx="4320000" cy="52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100000"/>
            </a:lnSpc>
            <a:spcBef>
              <a:spcPct val="0"/>
            </a:spcBef>
            <a:spcAft>
              <a:spcPct val="35000"/>
            </a:spcAft>
          </a:pPr>
          <a:r>
            <a:rPr lang="en-US" sz="1400" kern="1200" dirty="0"/>
            <a:t>GER Integrative Capstone Course</a:t>
          </a:r>
        </a:p>
        <a:p>
          <a:pPr lvl="0" algn="l" defTabSz="622300">
            <a:lnSpc>
              <a:spcPct val="100000"/>
            </a:lnSpc>
            <a:spcBef>
              <a:spcPct val="0"/>
            </a:spcBef>
            <a:spcAft>
              <a:spcPct val="35000"/>
            </a:spcAft>
          </a:pPr>
          <a:r>
            <a:rPr lang="en-US" sz="1400" kern="1200" dirty="0"/>
            <a:t>Incredibly insightful</a:t>
          </a:r>
        </a:p>
      </dsp:txBody>
      <dsp:txXfrm>
        <a:off x="5655287" y="3463270"/>
        <a:ext cx="4320000" cy="52344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8475" cy="466725"/>
          </a:xfrm>
          <a:prstGeom prst="rect">
            <a:avLst/>
          </a:prstGeom>
        </p:spPr>
        <p:txBody>
          <a:bodyPr vert="horz" lIns="91419" tIns="45710" rIns="91419" bIns="45710" rtlCol="0"/>
          <a:lstStyle>
            <a:lvl1pPr algn="l">
              <a:defRPr sz="1200"/>
            </a:lvl1pPr>
          </a:lstStyle>
          <a:p>
            <a:endParaRPr lang="en-US" dirty="0"/>
          </a:p>
        </p:txBody>
      </p:sp>
      <p:sp>
        <p:nvSpPr>
          <p:cNvPr id="3" name="Date Placeholder 2"/>
          <p:cNvSpPr>
            <a:spLocks noGrp="1"/>
          </p:cNvSpPr>
          <p:nvPr>
            <p:ph type="dt" sz="quarter" idx="1"/>
          </p:nvPr>
        </p:nvSpPr>
        <p:spPr>
          <a:xfrm>
            <a:off x="3970340" y="2"/>
            <a:ext cx="3038475" cy="466725"/>
          </a:xfrm>
          <a:prstGeom prst="rect">
            <a:avLst/>
          </a:prstGeom>
        </p:spPr>
        <p:txBody>
          <a:bodyPr vert="horz" lIns="91419" tIns="45710" rIns="91419" bIns="45710" rtlCol="0"/>
          <a:lstStyle>
            <a:lvl1pPr algn="r">
              <a:defRPr sz="1200"/>
            </a:lvl1pPr>
          </a:lstStyle>
          <a:p>
            <a:fld id="{955C0893-7C2E-4415-8CC0-B3CA68AFE3BE}" type="datetimeFigureOut">
              <a:rPr lang="en-US" smtClean="0"/>
              <a:t>9/28/2021</a:t>
            </a:fld>
            <a:endParaRPr lang="en-US" dirty="0"/>
          </a:p>
        </p:txBody>
      </p:sp>
      <p:sp>
        <p:nvSpPr>
          <p:cNvPr id="4" name="Footer Placeholder 3"/>
          <p:cNvSpPr>
            <a:spLocks noGrp="1"/>
          </p:cNvSpPr>
          <p:nvPr>
            <p:ph type="ftr" sz="quarter" idx="2"/>
          </p:nvPr>
        </p:nvSpPr>
        <p:spPr>
          <a:xfrm>
            <a:off x="2" y="8829676"/>
            <a:ext cx="3038475" cy="466725"/>
          </a:xfrm>
          <a:prstGeom prst="rect">
            <a:avLst/>
          </a:prstGeom>
        </p:spPr>
        <p:txBody>
          <a:bodyPr vert="horz" lIns="91419" tIns="45710" rIns="91419" bIns="4571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0" y="8829676"/>
            <a:ext cx="3038475" cy="466725"/>
          </a:xfrm>
          <a:prstGeom prst="rect">
            <a:avLst/>
          </a:prstGeom>
        </p:spPr>
        <p:txBody>
          <a:bodyPr vert="horz" lIns="91419" tIns="45710" rIns="91419" bIns="45710" rtlCol="0" anchor="b"/>
          <a:lstStyle>
            <a:lvl1pPr algn="r">
              <a:defRPr sz="1200"/>
            </a:lvl1pPr>
          </a:lstStyle>
          <a:p>
            <a:fld id="{DD001079-22AF-48AC-8145-F4AEF953B928}" type="slidenum">
              <a:rPr lang="en-US" smtClean="0"/>
              <a:t>‹#›</a:t>
            </a:fld>
            <a:endParaRPr lang="en-US" dirty="0"/>
          </a:p>
        </p:txBody>
      </p:sp>
    </p:spTree>
    <p:extLst>
      <p:ext uri="{BB962C8B-B14F-4D97-AF65-F5344CB8AC3E}">
        <p14:creationId xmlns:p14="http://schemas.microsoft.com/office/powerpoint/2010/main" val="30137807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56" tIns="46578" rIns="93156" bIns="46578"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56" tIns="46578" rIns="93156" bIns="46578" rtlCol="0"/>
          <a:lstStyle>
            <a:lvl1pPr algn="r">
              <a:defRPr sz="1200"/>
            </a:lvl1pPr>
          </a:lstStyle>
          <a:p>
            <a:fld id="{06F35ECF-13F6-4DF1-B968-33DDA76F64C9}" type="datetimeFigureOut">
              <a:rPr lang="en-US" smtClean="0"/>
              <a:t>9/28/2021</a:t>
            </a:fld>
            <a:endParaRPr lang="en-US" dirty="0"/>
          </a:p>
        </p:txBody>
      </p:sp>
      <p:sp>
        <p:nvSpPr>
          <p:cNvPr id="4" name="Slide Image Placeholder 3"/>
          <p:cNvSpPr>
            <a:spLocks noGrp="1" noRot="1" noChangeAspect="1"/>
          </p:cNvSpPr>
          <p:nvPr>
            <p:ph type="sldImg" idx="2"/>
          </p:nvPr>
        </p:nvSpPr>
        <p:spPr>
          <a:xfrm>
            <a:off x="715963" y="1160463"/>
            <a:ext cx="5578475" cy="3138487"/>
          </a:xfrm>
          <a:prstGeom prst="rect">
            <a:avLst/>
          </a:prstGeom>
          <a:noFill/>
          <a:ln w="12700">
            <a:solidFill>
              <a:prstClr val="black"/>
            </a:solidFill>
          </a:ln>
        </p:spPr>
        <p:txBody>
          <a:bodyPr vert="horz" lIns="93156" tIns="46578" rIns="93156" bIns="46578"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56" tIns="46578" rIns="93156" bIns="4657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56" tIns="46578" rIns="93156" bIns="4657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56" tIns="46578" rIns="93156" bIns="46578" rtlCol="0" anchor="b"/>
          <a:lstStyle>
            <a:lvl1pPr algn="r">
              <a:defRPr sz="1200"/>
            </a:lvl1pPr>
          </a:lstStyle>
          <a:p>
            <a:fld id="{0CD30521-CEB6-4511-9B3F-C53D1DF3DEBD}" type="slidenum">
              <a:rPr lang="en-US" smtClean="0"/>
              <a:t>‹#›</a:t>
            </a:fld>
            <a:endParaRPr lang="en-US" dirty="0"/>
          </a:p>
        </p:txBody>
      </p:sp>
    </p:spTree>
    <p:extLst>
      <p:ext uri="{BB962C8B-B14F-4D97-AF65-F5344CB8AC3E}">
        <p14:creationId xmlns:p14="http://schemas.microsoft.com/office/powerpoint/2010/main" val="2740166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65D17E-BA5B-4040-AE60-6617FE3ED9EC}" type="slidenum">
              <a:rPr lang="en-US" smtClean="0"/>
              <a:t>3</a:t>
            </a:fld>
            <a:endParaRPr lang="en-US" dirty="0"/>
          </a:p>
        </p:txBody>
      </p:sp>
    </p:spTree>
    <p:extLst>
      <p:ext uri="{BB962C8B-B14F-4D97-AF65-F5344CB8AC3E}">
        <p14:creationId xmlns:p14="http://schemas.microsoft.com/office/powerpoint/2010/main" val="1935653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65D17E-BA5B-4040-AE60-6617FE3ED9EC}" type="slidenum">
              <a:rPr lang="en-US" smtClean="0"/>
              <a:t>4</a:t>
            </a:fld>
            <a:endParaRPr lang="en-US" dirty="0"/>
          </a:p>
        </p:txBody>
      </p:sp>
    </p:spTree>
    <p:extLst>
      <p:ext uri="{BB962C8B-B14F-4D97-AF65-F5344CB8AC3E}">
        <p14:creationId xmlns:p14="http://schemas.microsoft.com/office/powerpoint/2010/main" val="25283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65D17E-BA5B-4040-AE60-6617FE3ED9EC}" type="slidenum">
              <a:rPr lang="en-US" smtClean="0"/>
              <a:t>5</a:t>
            </a:fld>
            <a:endParaRPr lang="en-US" dirty="0"/>
          </a:p>
        </p:txBody>
      </p:sp>
    </p:spTree>
    <p:extLst>
      <p:ext uri="{BB962C8B-B14F-4D97-AF65-F5344CB8AC3E}">
        <p14:creationId xmlns:p14="http://schemas.microsoft.com/office/powerpoint/2010/main" val="3312408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65D17E-BA5B-4040-AE60-6617FE3ED9EC}" type="slidenum">
              <a:rPr lang="en-US" smtClean="0"/>
              <a:t>6</a:t>
            </a:fld>
            <a:endParaRPr lang="en-US" dirty="0"/>
          </a:p>
        </p:txBody>
      </p:sp>
    </p:spTree>
    <p:extLst>
      <p:ext uri="{BB962C8B-B14F-4D97-AF65-F5344CB8AC3E}">
        <p14:creationId xmlns:p14="http://schemas.microsoft.com/office/powerpoint/2010/main" val="841231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65D17E-BA5B-4040-AE60-6617FE3ED9EC}" type="slidenum">
              <a:rPr lang="en-US" smtClean="0"/>
              <a:t>7</a:t>
            </a:fld>
            <a:endParaRPr lang="en-US" dirty="0"/>
          </a:p>
        </p:txBody>
      </p:sp>
    </p:spTree>
    <p:extLst>
      <p:ext uri="{BB962C8B-B14F-4D97-AF65-F5344CB8AC3E}">
        <p14:creationId xmlns:p14="http://schemas.microsoft.com/office/powerpoint/2010/main" val="3138671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727C0E-0B8A-40FB-B134-6741807EBA71}" type="slidenum">
              <a:rPr lang="en-US" smtClean="0"/>
              <a:t>13</a:t>
            </a:fld>
            <a:endParaRPr lang="en-US" dirty="0"/>
          </a:p>
        </p:txBody>
      </p:sp>
    </p:spTree>
    <p:extLst>
      <p:ext uri="{BB962C8B-B14F-4D97-AF65-F5344CB8AC3E}">
        <p14:creationId xmlns:p14="http://schemas.microsoft.com/office/powerpoint/2010/main" val="1368236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727C0E-0B8A-40FB-B134-6741807EBA71}" type="slidenum">
              <a:rPr lang="en-US" smtClean="0"/>
              <a:t>14</a:t>
            </a:fld>
            <a:endParaRPr lang="en-US" dirty="0"/>
          </a:p>
        </p:txBody>
      </p:sp>
    </p:spTree>
    <p:extLst>
      <p:ext uri="{BB962C8B-B14F-4D97-AF65-F5344CB8AC3E}">
        <p14:creationId xmlns:p14="http://schemas.microsoft.com/office/powerpoint/2010/main" val="2865140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E41F997-6E95-4DFA-B0B0-04AFD4A6493F}" type="datetime1">
              <a:rPr lang="en-US" smtClean="0"/>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42DBE3-31E2-49C8-A28C-8D4C93BAB9A7}" type="slidenum">
              <a:rPr lang="en-US" smtClean="0"/>
              <a:t>‹#›</a:t>
            </a:fld>
            <a:endParaRPr lang="en-US" dirty="0"/>
          </a:p>
        </p:txBody>
      </p:sp>
    </p:spTree>
    <p:extLst>
      <p:ext uri="{BB962C8B-B14F-4D97-AF65-F5344CB8AC3E}">
        <p14:creationId xmlns:p14="http://schemas.microsoft.com/office/powerpoint/2010/main" val="845980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D86B4C-7FC2-4B5B-A336-91F61075C5AB}" type="datetime1">
              <a:rPr lang="en-US" smtClean="0"/>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42DBE3-31E2-49C8-A28C-8D4C93BAB9A7}" type="slidenum">
              <a:rPr lang="en-US" smtClean="0"/>
              <a:t>‹#›</a:t>
            </a:fld>
            <a:endParaRPr lang="en-US" dirty="0"/>
          </a:p>
        </p:txBody>
      </p:sp>
    </p:spTree>
    <p:extLst>
      <p:ext uri="{BB962C8B-B14F-4D97-AF65-F5344CB8AC3E}">
        <p14:creationId xmlns:p14="http://schemas.microsoft.com/office/powerpoint/2010/main" val="2967292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FDD650-F131-4D70-AED6-1939E124BED6}" type="datetime1">
              <a:rPr lang="en-US" smtClean="0"/>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42DBE3-31E2-49C8-A28C-8D4C93BAB9A7}" type="slidenum">
              <a:rPr lang="en-US" smtClean="0"/>
              <a:t>‹#›</a:t>
            </a:fld>
            <a:endParaRPr lang="en-US" dirty="0"/>
          </a:p>
        </p:txBody>
      </p:sp>
    </p:spTree>
    <p:extLst>
      <p:ext uri="{BB962C8B-B14F-4D97-AF65-F5344CB8AC3E}">
        <p14:creationId xmlns:p14="http://schemas.microsoft.com/office/powerpoint/2010/main" val="3344873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4040E4-3DFD-4CF2-AF21-89D8FC9DE195}" type="datetime1">
              <a:rPr lang="en-US" smtClean="0"/>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42DBE3-31E2-49C8-A28C-8D4C93BAB9A7}" type="slidenum">
              <a:rPr lang="en-US" smtClean="0"/>
              <a:t>‹#›</a:t>
            </a:fld>
            <a:endParaRPr lang="en-US" dirty="0"/>
          </a:p>
        </p:txBody>
      </p:sp>
    </p:spTree>
    <p:extLst>
      <p:ext uri="{BB962C8B-B14F-4D97-AF65-F5344CB8AC3E}">
        <p14:creationId xmlns:p14="http://schemas.microsoft.com/office/powerpoint/2010/main" val="3103471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08270A-EA33-487B-888D-B7D229EB16D9}" type="datetime1">
              <a:rPr lang="en-US" smtClean="0"/>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42DBE3-31E2-49C8-A28C-8D4C93BAB9A7}" type="slidenum">
              <a:rPr lang="en-US" smtClean="0"/>
              <a:t>‹#›</a:t>
            </a:fld>
            <a:endParaRPr lang="en-US" dirty="0"/>
          </a:p>
        </p:txBody>
      </p:sp>
    </p:spTree>
    <p:extLst>
      <p:ext uri="{BB962C8B-B14F-4D97-AF65-F5344CB8AC3E}">
        <p14:creationId xmlns:p14="http://schemas.microsoft.com/office/powerpoint/2010/main" val="155001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706E1F-9EC6-4401-9EEC-4187925F8F0D}" type="datetime1">
              <a:rPr lang="en-US" smtClean="0"/>
              <a:t>9/28/2021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42DBE3-31E2-49C8-A28C-8D4C93BAB9A7}" type="slidenum">
              <a:rPr lang="en-US" smtClean="0"/>
              <a:t>‹#›</a:t>
            </a:fld>
            <a:endParaRPr lang="en-US" dirty="0"/>
          </a:p>
        </p:txBody>
      </p:sp>
    </p:spTree>
    <p:extLst>
      <p:ext uri="{BB962C8B-B14F-4D97-AF65-F5344CB8AC3E}">
        <p14:creationId xmlns:p14="http://schemas.microsoft.com/office/powerpoint/2010/main" val="2345452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BA181B-B5B5-4F8A-B8A2-B84CD3727C13}" type="datetime1">
              <a:rPr lang="en-US" smtClean="0"/>
              <a:t>9/28/2021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042DBE3-31E2-49C8-A28C-8D4C93BAB9A7}" type="slidenum">
              <a:rPr lang="en-US" smtClean="0"/>
              <a:t>‹#›</a:t>
            </a:fld>
            <a:endParaRPr lang="en-US" dirty="0"/>
          </a:p>
        </p:txBody>
      </p:sp>
    </p:spTree>
    <p:extLst>
      <p:ext uri="{BB962C8B-B14F-4D97-AF65-F5344CB8AC3E}">
        <p14:creationId xmlns:p14="http://schemas.microsoft.com/office/powerpoint/2010/main" val="517852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3DA786-2D7A-4986-94C9-5E8E71316BE4}" type="datetime1">
              <a:rPr lang="en-US" smtClean="0"/>
              <a:t>9/28/2021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42DBE3-31E2-49C8-A28C-8D4C93BAB9A7}" type="slidenum">
              <a:rPr lang="en-US" smtClean="0"/>
              <a:t>‹#›</a:t>
            </a:fld>
            <a:endParaRPr lang="en-US" dirty="0"/>
          </a:p>
        </p:txBody>
      </p:sp>
    </p:spTree>
    <p:extLst>
      <p:ext uri="{BB962C8B-B14F-4D97-AF65-F5344CB8AC3E}">
        <p14:creationId xmlns:p14="http://schemas.microsoft.com/office/powerpoint/2010/main" val="3271325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95B0C6-86B9-49AA-A0C4-1D06AA5B978B}" type="datetime1">
              <a:rPr lang="en-US" smtClean="0"/>
              <a:t>9/28/2021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042DBE3-31E2-49C8-A28C-8D4C93BAB9A7}" type="slidenum">
              <a:rPr lang="en-US" smtClean="0"/>
              <a:t>‹#›</a:t>
            </a:fld>
            <a:endParaRPr lang="en-US" dirty="0"/>
          </a:p>
        </p:txBody>
      </p:sp>
    </p:spTree>
    <p:extLst>
      <p:ext uri="{BB962C8B-B14F-4D97-AF65-F5344CB8AC3E}">
        <p14:creationId xmlns:p14="http://schemas.microsoft.com/office/powerpoint/2010/main" val="2680483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69B752-F10C-4876-AF80-E8B4199EBBC6}" type="datetime1">
              <a:rPr lang="en-US" smtClean="0"/>
              <a:t>9/28/2021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42DBE3-31E2-49C8-A28C-8D4C93BAB9A7}" type="slidenum">
              <a:rPr lang="en-US" smtClean="0"/>
              <a:t>‹#›</a:t>
            </a:fld>
            <a:endParaRPr lang="en-US" dirty="0"/>
          </a:p>
        </p:txBody>
      </p:sp>
    </p:spTree>
    <p:extLst>
      <p:ext uri="{BB962C8B-B14F-4D97-AF65-F5344CB8AC3E}">
        <p14:creationId xmlns:p14="http://schemas.microsoft.com/office/powerpoint/2010/main" val="1411853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E1130A-5AE2-4AA4-804E-8313D670A3D0}" type="datetime1">
              <a:rPr lang="en-US" smtClean="0"/>
              <a:t>9/28/2021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42DBE3-31E2-49C8-A28C-8D4C93BAB9A7}" type="slidenum">
              <a:rPr lang="en-US" smtClean="0"/>
              <a:t>‹#›</a:t>
            </a:fld>
            <a:endParaRPr lang="en-US" dirty="0"/>
          </a:p>
        </p:txBody>
      </p:sp>
    </p:spTree>
    <p:extLst>
      <p:ext uri="{BB962C8B-B14F-4D97-AF65-F5344CB8AC3E}">
        <p14:creationId xmlns:p14="http://schemas.microsoft.com/office/powerpoint/2010/main" val="722382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276516-EA93-4917-81DF-28193BD82755}" type="datetime1">
              <a:rPr lang="en-US" smtClean="0"/>
              <a:t>9/28/2021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42DBE3-31E2-49C8-A28C-8D4C93BAB9A7}" type="slidenum">
              <a:rPr lang="en-US" smtClean="0"/>
              <a:t>‹#›</a:t>
            </a:fld>
            <a:endParaRPr lang="en-US" dirty="0"/>
          </a:p>
        </p:txBody>
      </p:sp>
      <p:sp>
        <p:nvSpPr>
          <p:cNvPr id="7" name="Rounded Rectangle 6"/>
          <p:cNvSpPr/>
          <p:nvPr userDrawn="1"/>
        </p:nvSpPr>
        <p:spPr>
          <a:xfrm>
            <a:off x="240030" y="223670"/>
            <a:ext cx="11704320" cy="6412230"/>
          </a:xfrm>
          <a:prstGeom prst="roundRect">
            <a:avLst>
              <a:gd name="adj" fmla="val 7255"/>
            </a:avLst>
          </a:prstGeom>
          <a:noFill/>
          <a:ln w="31750">
            <a:solidFill>
              <a:srgbClr val="FFC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p:cNvSpPr/>
          <p:nvPr userDrawn="1"/>
        </p:nvSpPr>
        <p:spPr>
          <a:xfrm>
            <a:off x="125506" y="116542"/>
            <a:ext cx="11932023" cy="6604934"/>
          </a:xfrm>
          <a:prstGeom prst="roundRect">
            <a:avLst>
              <a:gd name="adj" fmla="val 7760"/>
            </a:avLst>
          </a:prstGeom>
          <a:noFill/>
          <a:ln w="63500">
            <a:solidFill>
              <a:srgbClr val="337D56"/>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2" descr="http://greenandgold.uaa.alaska.edu/logos/UAA/UAA_1Line_2color_solid.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309396"/>
            <a:ext cx="7019365" cy="467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6766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rgbClr val="337D56"/>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D5E9F4-18B0-EB4E-9F3B-0EB0897F4273}"/>
              </a:ext>
            </a:extLst>
          </p:cNvPr>
          <p:cNvSpPr>
            <a:spLocks noGrp="1"/>
          </p:cNvSpPr>
          <p:nvPr>
            <p:ph type="sldNum" sz="quarter" idx="12"/>
          </p:nvPr>
        </p:nvSpPr>
        <p:spPr/>
        <p:txBody>
          <a:bodyPr>
            <a:normAutofit/>
          </a:bodyPr>
          <a:lstStyle/>
          <a:p>
            <a:pPr>
              <a:spcAft>
                <a:spcPts val="600"/>
              </a:spcAft>
            </a:pPr>
            <a:fld id="{0042DBE3-31E2-49C8-A28C-8D4C93BAB9A7}" type="slidenum">
              <a:rPr lang="en-US" smtClean="0"/>
              <a:pPr>
                <a:spcAft>
                  <a:spcPts val="600"/>
                </a:spcAft>
              </a:pPr>
              <a:t>1</a:t>
            </a:fld>
            <a:endParaRPr lang="en-US" dirty="0"/>
          </a:p>
        </p:txBody>
      </p:sp>
      <p:pic>
        <p:nvPicPr>
          <p:cNvPr id="6" name="Picture 5" descr="White puzzle with one red piece">
            <a:extLst>
              <a:ext uri="{FF2B5EF4-FFF2-40B4-BE49-F238E27FC236}">
                <a16:creationId xmlns:a16="http://schemas.microsoft.com/office/drawing/2014/main" id="{0DDF43E1-E663-45BD-A4E7-0E53815542EC}"/>
              </a:ext>
            </a:extLst>
          </p:cNvPr>
          <p:cNvPicPr>
            <a:picLocks noChangeAspect="1"/>
          </p:cNvPicPr>
          <p:nvPr/>
        </p:nvPicPr>
        <p:blipFill rotWithShape="1">
          <a:blip r:embed="rId2"/>
          <a:srcRect l="31791" r="30187"/>
          <a:stretch/>
        </p:blipFill>
        <p:spPr>
          <a:xfrm>
            <a:off x="172548" y="379561"/>
            <a:ext cx="4635571" cy="5852883"/>
          </a:xfrm>
          <a:prstGeom prst="rect">
            <a:avLst/>
          </a:prstGeom>
          <a:effectLst/>
        </p:spPr>
      </p:pic>
      <p:sp>
        <p:nvSpPr>
          <p:cNvPr id="3" name="Content Placeholder 2">
            <a:extLst>
              <a:ext uri="{FF2B5EF4-FFF2-40B4-BE49-F238E27FC236}">
                <a16:creationId xmlns:a16="http://schemas.microsoft.com/office/drawing/2014/main" id="{027A145F-89AA-A343-89A4-7F0719D4206E}"/>
              </a:ext>
            </a:extLst>
          </p:cNvPr>
          <p:cNvSpPr>
            <a:spLocks noGrp="1"/>
          </p:cNvSpPr>
          <p:nvPr>
            <p:ph type="subTitle" idx="1"/>
          </p:nvPr>
        </p:nvSpPr>
        <p:spPr>
          <a:xfrm>
            <a:off x="5284773" y="2942990"/>
            <a:ext cx="6352106" cy="1718022"/>
          </a:xfrm>
        </p:spPr>
        <p:txBody>
          <a:bodyPr anchor="ctr">
            <a:normAutofit/>
          </a:bodyPr>
          <a:lstStyle/>
          <a:p>
            <a:pPr marL="0" indent="0" algn="l">
              <a:buNone/>
            </a:pPr>
            <a:r>
              <a:rPr lang="en-US" sz="2000" i="1" dirty="0">
                <a:solidFill>
                  <a:schemeClr val="tx1"/>
                </a:solidFill>
              </a:rPr>
              <a:t>Terry Kelly, Associate Professor, Philosophy; Carrie King, Professor, Dietetics and Nutrition; and Kristen Ogilvie, Associate Professor, Anthropology </a:t>
            </a:r>
          </a:p>
        </p:txBody>
      </p:sp>
      <p:sp>
        <p:nvSpPr>
          <p:cNvPr id="2" name="Title 1"/>
          <p:cNvSpPr>
            <a:spLocks noGrp="1"/>
          </p:cNvSpPr>
          <p:nvPr>
            <p:ph type="ctrTitle"/>
          </p:nvPr>
        </p:nvSpPr>
        <p:spPr>
          <a:xfrm>
            <a:off x="5276007" y="1594131"/>
            <a:ext cx="6352106" cy="1348859"/>
          </a:xfrm>
        </p:spPr>
        <p:txBody>
          <a:bodyPr>
            <a:normAutofit/>
          </a:bodyPr>
          <a:lstStyle/>
          <a:p>
            <a:pPr algn="l"/>
            <a:r>
              <a:rPr lang="en-US" sz="2800" dirty="0">
                <a:solidFill>
                  <a:schemeClr val="tx1"/>
                </a:solidFill>
                <a:latin typeface="+mn-lt"/>
              </a:rPr>
              <a:t>UAA’s Core Competencies - How We Got Here, What Comes Next, and What Doesn’t! </a:t>
            </a:r>
          </a:p>
        </p:txBody>
      </p:sp>
    </p:spTree>
    <p:extLst>
      <p:ext uri="{BB962C8B-B14F-4D97-AF65-F5344CB8AC3E}">
        <p14:creationId xmlns:p14="http://schemas.microsoft.com/office/powerpoint/2010/main" val="1485275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D69485-FA4A-4543-8C1B-468C8CEB3329}"/>
              </a:ext>
            </a:extLst>
          </p:cNvPr>
          <p:cNvSpPr>
            <a:spLocks noGrp="1"/>
          </p:cNvSpPr>
          <p:nvPr>
            <p:ph idx="1"/>
          </p:nvPr>
        </p:nvSpPr>
        <p:spPr>
          <a:xfrm>
            <a:off x="793660" y="1575881"/>
            <a:ext cx="10143668" cy="4459160"/>
          </a:xfrm>
        </p:spPr>
        <p:txBody>
          <a:bodyPr anchor="ctr">
            <a:normAutofit/>
          </a:bodyPr>
          <a:lstStyle/>
          <a:p>
            <a:r>
              <a:rPr lang="en-US" sz="2400" dirty="0"/>
              <a:t>The goal of these student focus group assessment activities is to document where and how students develop the core competencies at UAA.  We hope to accomplish this by soliciting and analyzing student perspectives on each core competency with a focus on the:</a:t>
            </a:r>
          </a:p>
          <a:p>
            <a:pPr lvl="1"/>
            <a:r>
              <a:rPr lang="en-US" dirty="0"/>
              <a:t>Opportunities or experiences available to them related to developing the core competency both at UAA and in their lives outside of the university.</a:t>
            </a:r>
          </a:p>
          <a:p>
            <a:pPr lvl="2"/>
            <a:r>
              <a:rPr lang="en-US" sz="2400" dirty="0"/>
              <a:t>Where and when did these experiences occur?</a:t>
            </a:r>
          </a:p>
          <a:p>
            <a:pPr lvl="1"/>
            <a:r>
              <a:rPr lang="en-US" dirty="0"/>
              <a:t>Opportunities or experiences not available to them that they believe could have enhanced the development of the core competency or challenges they experienced in meeting the core competency.</a:t>
            </a:r>
          </a:p>
        </p:txBody>
      </p:sp>
      <p:sp>
        <p:nvSpPr>
          <p:cNvPr id="2" name="Title 1">
            <a:extLst>
              <a:ext uri="{FF2B5EF4-FFF2-40B4-BE49-F238E27FC236}">
                <a16:creationId xmlns:a16="http://schemas.microsoft.com/office/drawing/2014/main" id="{1C5F8E0D-CD31-1E48-A0B3-7A2BA1EDA8F7}"/>
              </a:ext>
            </a:extLst>
          </p:cNvPr>
          <p:cNvSpPr>
            <a:spLocks noGrp="1"/>
          </p:cNvSpPr>
          <p:nvPr>
            <p:ph type="title"/>
          </p:nvPr>
        </p:nvSpPr>
        <p:spPr>
          <a:xfrm>
            <a:off x="808638" y="386930"/>
            <a:ext cx="9236700" cy="1188950"/>
          </a:xfrm>
        </p:spPr>
        <p:txBody>
          <a:bodyPr anchor="b">
            <a:normAutofit/>
          </a:bodyPr>
          <a:lstStyle/>
          <a:p>
            <a:r>
              <a:rPr lang="en-US" sz="5400" dirty="0">
                <a:solidFill>
                  <a:srgbClr val="00583D"/>
                </a:solidFill>
              </a:rPr>
              <a:t>Student Focus Group Objectives</a:t>
            </a:r>
          </a:p>
        </p:txBody>
      </p:sp>
    </p:spTree>
    <p:extLst>
      <p:ext uri="{BB962C8B-B14F-4D97-AF65-F5344CB8AC3E}">
        <p14:creationId xmlns:p14="http://schemas.microsoft.com/office/powerpoint/2010/main" val="41904488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D69485-FA4A-4543-8C1B-468C8CEB3329}"/>
              </a:ext>
            </a:extLst>
          </p:cNvPr>
          <p:cNvSpPr>
            <a:spLocks noGrp="1"/>
          </p:cNvSpPr>
          <p:nvPr>
            <p:ph idx="1"/>
          </p:nvPr>
        </p:nvSpPr>
        <p:spPr>
          <a:xfrm>
            <a:off x="1289304" y="986971"/>
            <a:ext cx="6112982" cy="4644572"/>
          </a:xfrm>
        </p:spPr>
        <p:txBody>
          <a:bodyPr anchor="ctr">
            <a:normAutofit/>
          </a:bodyPr>
          <a:lstStyle/>
          <a:p>
            <a:r>
              <a:rPr lang="en-US" sz="2000" dirty="0"/>
              <a:t>Stories are a great complement to other evidence, which is increasingly being recognized in higher education assessment</a:t>
            </a:r>
          </a:p>
          <a:p>
            <a:pPr lvl="1"/>
            <a:r>
              <a:rPr lang="en-US" sz="2000" dirty="0"/>
              <a:t>	“…while a lot of data is gathered through assessment, meaning needs to be made of the data.” – Natasha Jankowski (National Institute for Learning Outcomes Assessment)</a:t>
            </a:r>
          </a:p>
          <a:p>
            <a:r>
              <a:rPr lang="en-US" sz="2000" dirty="0"/>
              <a:t>Inclusion of storytelling and narratives flips the authoritative structures of traditional assessment, putting student voices and perspectives at the fore</a:t>
            </a:r>
          </a:p>
          <a:p>
            <a:pPr lvl="1"/>
            <a:r>
              <a:rPr lang="en-US" sz="2000" dirty="0"/>
              <a:t>Indigenous evaluation models call for the inclusion of narratives and stories as a means to reduce implicit bias in evaluation processes and to recognize and value a diversity of opinions</a:t>
            </a:r>
          </a:p>
        </p:txBody>
      </p:sp>
      <p:sp>
        <p:nvSpPr>
          <p:cNvPr id="2" name="Title 1">
            <a:extLst>
              <a:ext uri="{FF2B5EF4-FFF2-40B4-BE49-F238E27FC236}">
                <a16:creationId xmlns:a16="http://schemas.microsoft.com/office/drawing/2014/main" id="{1C5F8E0D-CD31-1E48-A0B3-7A2BA1EDA8F7}"/>
              </a:ext>
            </a:extLst>
          </p:cNvPr>
          <p:cNvSpPr>
            <a:spLocks noGrp="1"/>
          </p:cNvSpPr>
          <p:nvPr>
            <p:ph type="title"/>
          </p:nvPr>
        </p:nvSpPr>
        <p:spPr>
          <a:xfrm>
            <a:off x="8026203" y="1443390"/>
            <a:ext cx="3268216" cy="3405880"/>
          </a:xfrm>
        </p:spPr>
        <p:txBody>
          <a:bodyPr>
            <a:normAutofit/>
          </a:bodyPr>
          <a:lstStyle/>
          <a:p>
            <a:r>
              <a:rPr lang="en-US" sz="6000" dirty="0">
                <a:solidFill>
                  <a:srgbClr val="00583D"/>
                </a:solidFill>
              </a:rPr>
              <a:t>Student Focus Group Rationale</a:t>
            </a:r>
          </a:p>
        </p:txBody>
      </p:sp>
    </p:spTree>
    <p:extLst>
      <p:ext uri="{BB962C8B-B14F-4D97-AF65-F5344CB8AC3E}">
        <p14:creationId xmlns:p14="http://schemas.microsoft.com/office/powerpoint/2010/main" val="9033511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2" title="&quot;&quot;">
            <a:extLst>
              <a:ext uri="{FF2B5EF4-FFF2-40B4-BE49-F238E27FC236}">
                <a16:creationId xmlns:a16="http://schemas.microsoft.com/office/drawing/2014/main" id="{C1EE3B3E-E1BC-42BD-84FC-BC53254D1C45}"/>
              </a:ext>
            </a:extLst>
          </p:cNvPr>
          <p:cNvGraphicFramePr>
            <a:graphicFrameLocks noGrp="1"/>
          </p:cNvGraphicFramePr>
          <p:nvPr>
            <p:ph idx="1"/>
            <p:extLst>
              <p:ext uri="{D42A27DB-BD31-4B8C-83A1-F6EECF244321}">
                <p14:modId xmlns:p14="http://schemas.microsoft.com/office/powerpoint/2010/main" val="2430391458"/>
              </p:ext>
            </p:extLst>
          </p:nvPr>
        </p:nvGraphicFramePr>
        <p:xfrm>
          <a:off x="818712" y="1524000"/>
          <a:ext cx="10554574" cy="5109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71D84D21-2902-B047-AF09-F2F8359B678F}"/>
              </a:ext>
            </a:extLst>
          </p:cNvPr>
          <p:cNvSpPr>
            <a:spLocks noGrp="1"/>
          </p:cNvSpPr>
          <p:nvPr>
            <p:ph type="title"/>
          </p:nvPr>
        </p:nvSpPr>
        <p:spPr/>
        <p:txBody>
          <a:bodyPr/>
          <a:lstStyle/>
          <a:p>
            <a:r>
              <a:rPr lang="en-US" dirty="0">
                <a:solidFill>
                  <a:srgbClr val="00583D"/>
                </a:solidFill>
              </a:rPr>
              <a:t>Student Focus Group Pilot</a:t>
            </a:r>
          </a:p>
        </p:txBody>
      </p:sp>
    </p:spTree>
    <p:extLst>
      <p:ext uri="{BB962C8B-B14F-4D97-AF65-F5344CB8AC3E}">
        <p14:creationId xmlns:p14="http://schemas.microsoft.com/office/powerpoint/2010/main" val="187081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6096001" y="1117600"/>
            <a:ext cx="5260848" cy="4601317"/>
          </a:xfrm>
        </p:spPr>
        <p:txBody>
          <a:bodyPr vert="horz" lIns="91440" tIns="45720" rIns="91440" bIns="45720" rtlCol="0" anchor="ctr">
            <a:normAutofit lnSpcReduction="10000"/>
          </a:bodyPr>
          <a:lstStyle/>
          <a:p>
            <a:pPr marL="0"/>
            <a:r>
              <a:rPr lang="en-US" sz="2000" b="1" dirty="0"/>
              <a:t>List of Academic Opportunities</a:t>
            </a:r>
            <a:endParaRPr lang="en-US" sz="2000" dirty="0"/>
          </a:p>
          <a:p>
            <a:r>
              <a:rPr lang="en-US" sz="2000" dirty="0"/>
              <a:t>Gen Ed Courses</a:t>
            </a:r>
          </a:p>
          <a:p>
            <a:pPr lvl="1"/>
            <a:r>
              <a:rPr lang="en-US" sz="2000" dirty="0"/>
              <a:t>Communication, Writing, Tier 2</a:t>
            </a:r>
          </a:p>
          <a:p>
            <a:r>
              <a:rPr lang="en-US" sz="2000" dirty="0"/>
              <a:t>Program Courses</a:t>
            </a:r>
          </a:p>
          <a:p>
            <a:pPr lvl="1"/>
            <a:r>
              <a:rPr lang="en-US" sz="2000" dirty="0"/>
              <a:t>Environment &amp; Society, Anthropology</a:t>
            </a:r>
          </a:p>
          <a:p>
            <a:r>
              <a:rPr lang="en-US" sz="2000" dirty="0"/>
              <a:t>Diversity-Focused Courses</a:t>
            </a:r>
          </a:p>
          <a:p>
            <a:pPr lvl="1"/>
            <a:r>
              <a:rPr lang="en-US" sz="2000" dirty="0"/>
              <a:t>AKNS, GEOG, ANTH, SOC</a:t>
            </a:r>
          </a:p>
          <a:p>
            <a:r>
              <a:rPr lang="en-US" sz="2000" dirty="0"/>
              <a:t>Community-Engaged Courses</a:t>
            </a:r>
          </a:p>
          <a:p>
            <a:pPr lvl="1"/>
            <a:r>
              <a:rPr lang="en-US" sz="2000" dirty="0"/>
              <a:t>Opportunities for hands-on work in community</a:t>
            </a:r>
          </a:p>
          <a:p>
            <a:r>
              <a:rPr lang="en-US" sz="2000" dirty="0"/>
              <a:t>Team-based assignments</a:t>
            </a:r>
          </a:p>
          <a:p>
            <a:r>
              <a:rPr lang="en-US" sz="2000" dirty="0"/>
              <a:t>Discussion-type courses that allow for interaction and diversity of ideas</a:t>
            </a:r>
          </a:p>
          <a:p>
            <a:endParaRPr lang="en-US" sz="1700" dirty="0"/>
          </a:p>
        </p:txBody>
      </p:sp>
      <p:sp>
        <p:nvSpPr>
          <p:cNvPr id="2" name="Title 1">
            <a:extLst>
              <a:ext uri="{FF2B5EF4-FFF2-40B4-BE49-F238E27FC236}">
                <a16:creationId xmlns:a16="http://schemas.microsoft.com/office/drawing/2014/main" id="{74CB4700-5B11-1149-8FFB-CE4A7C259385}"/>
              </a:ext>
            </a:extLst>
          </p:cNvPr>
          <p:cNvSpPr>
            <a:spLocks noGrp="1"/>
          </p:cNvSpPr>
          <p:nvPr>
            <p:ph type="title"/>
          </p:nvPr>
        </p:nvSpPr>
        <p:spPr>
          <a:xfrm>
            <a:off x="1045028" y="1336329"/>
            <a:ext cx="3892732" cy="4382588"/>
          </a:xfrm>
        </p:spPr>
        <p:txBody>
          <a:bodyPr vert="horz" lIns="91440" tIns="45720" rIns="91440" bIns="45720" rtlCol="0" anchor="ctr">
            <a:normAutofit/>
          </a:bodyPr>
          <a:lstStyle/>
          <a:p>
            <a:r>
              <a:rPr lang="en-US" sz="4600" kern="1200" dirty="0">
                <a:solidFill>
                  <a:srgbClr val="00583D"/>
                </a:solidFill>
                <a:latin typeface="+mj-lt"/>
                <a:ea typeface="+mj-ea"/>
                <a:cs typeface="+mj-cs"/>
              </a:rPr>
              <a:t>What did we learn from the students in the pilot student focus group on PPCR?</a:t>
            </a:r>
          </a:p>
        </p:txBody>
      </p:sp>
    </p:spTree>
    <p:extLst>
      <p:ext uri="{BB962C8B-B14F-4D97-AF65-F5344CB8AC3E}">
        <p14:creationId xmlns:p14="http://schemas.microsoft.com/office/powerpoint/2010/main" val="2359997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B4700-5B11-1149-8FFB-CE4A7C259385}"/>
              </a:ext>
            </a:extLst>
          </p:cNvPr>
          <p:cNvSpPr>
            <a:spLocks noGrp="1"/>
          </p:cNvSpPr>
          <p:nvPr>
            <p:ph type="title"/>
          </p:nvPr>
        </p:nvSpPr>
        <p:spPr>
          <a:xfrm>
            <a:off x="1045028" y="1336329"/>
            <a:ext cx="3892732" cy="4382588"/>
          </a:xfrm>
        </p:spPr>
        <p:txBody>
          <a:bodyPr vert="horz" lIns="91440" tIns="45720" rIns="91440" bIns="45720" rtlCol="0" anchor="ctr">
            <a:normAutofit/>
          </a:bodyPr>
          <a:lstStyle/>
          <a:p>
            <a:r>
              <a:rPr lang="en-US" sz="4600" kern="1200" dirty="0">
                <a:solidFill>
                  <a:srgbClr val="00583D"/>
                </a:solidFill>
                <a:latin typeface="+mj-lt"/>
                <a:ea typeface="+mj-ea"/>
                <a:cs typeface="+mj-cs"/>
              </a:rPr>
              <a:t>What did we learn from the students in the pilot student focus group on PPCR</a:t>
            </a:r>
            <a:r>
              <a:rPr lang="en-US" sz="4600" kern="1200" dirty="0" smtClean="0">
                <a:solidFill>
                  <a:srgbClr val="00583D"/>
                </a:solidFill>
                <a:latin typeface="+mj-lt"/>
                <a:ea typeface="+mj-ea"/>
                <a:cs typeface="+mj-cs"/>
              </a:rPr>
              <a:t>? </a:t>
            </a:r>
            <a:r>
              <a:rPr lang="en-US" sz="800" kern="1200" dirty="0" smtClean="0">
                <a:solidFill>
                  <a:schemeClr val="bg1"/>
                </a:solidFill>
                <a:latin typeface="+mj-lt"/>
                <a:ea typeface="+mj-ea"/>
                <a:cs typeface="+mj-cs"/>
              </a:rPr>
              <a:t>(2)</a:t>
            </a:r>
            <a:endParaRPr lang="en-US" sz="800" kern="1200" dirty="0">
              <a:solidFill>
                <a:schemeClr val="bg1"/>
              </a:solidFill>
              <a:latin typeface="+mj-lt"/>
              <a:ea typeface="+mj-ea"/>
              <a:cs typeface="+mj-cs"/>
            </a:endParaRPr>
          </a:p>
        </p:txBody>
      </p:sp>
      <p:sp>
        <p:nvSpPr>
          <p:cNvPr id="7" name="Content Placeholder 6"/>
          <p:cNvSpPr>
            <a:spLocks noGrp="1"/>
          </p:cNvSpPr>
          <p:nvPr>
            <p:ph sz="quarter" idx="4"/>
          </p:nvPr>
        </p:nvSpPr>
        <p:spPr>
          <a:xfrm>
            <a:off x="6096001" y="1336329"/>
            <a:ext cx="5260848" cy="4382588"/>
          </a:xfrm>
        </p:spPr>
        <p:txBody>
          <a:bodyPr vert="horz" lIns="91440" tIns="45720" rIns="91440" bIns="45720" rtlCol="0" anchor="ctr">
            <a:normAutofit/>
          </a:bodyPr>
          <a:lstStyle/>
          <a:p>
            <a:pPr marL="0" indent="0">
              <a:buNone/>
            </a:pPr>
            <a:r>
              <a:rPr lang="en-US" sz="1700" b="1" dirty="0"/>
              <a:t>List of Other Opportunities</a:t>
            </a:r>
            <a:endParaRPr lang="en-US" sz="1700" dirty="0">
              <a:cs typeface="Calibri" panose="020F0502020204030204"/>
            </a:endParaRPr>
          </a:p>
          <a:p>
            <a:r>
              <a:rPr lang="en-US" sz="1700" dirty="0"/>
              <a:t>Student Clubs</a:t>
            </a:r>
            <a:endParaRPr lang="en-US" sz="1700" dirty="0">
              <a:cs typeface="Calibri"/>
            </a:endParaRPr>
          </a:p>
          <a:p>
            <a:pPr lvl="1"/>
            <a:r>
              <a:rPr lang="en-US" sz="1700" dirty="0"/>
              <a:t>Future Health Professionals</a:t>
            </a:r>
            <a:endParaRPr lang="en-US" sz="1700" dirty="0">
              <a:cs typeface="Calibri"/>
            </a:endParaRPr>
          </a:p>
          <a:p>
            <a:r>
              <a:rPr lang="en-US" sz="1700" dirty="0"/>
              <a:t>Tutoring Opportunities (leadership building)</a:t>
            </a:r>
            <a:endParaRPr lang="en-US" sz="1700" dirty="0">
              <a:cs typeface="Calibri"/>
            </a:endParaRPr>
          </a:p>
          <a:p>
            <a:r>
              <a:rPr lang="en-US" sz="1700" dirty="0"/>
              <a:t>Intangible skills learned through college interactions/experiences </a:t>
            </a:r>
            <a:endParaRPr lang="en-US" sz="1700" dirty="0">
              <a:cs typeface="Calibri"/>
            </a:endParaRPr>
          </a:p>
          <a:p>
            <a:pPr lvl="1"/>
            <a:r>
              <a:rPr lang="en-US" sz="1700" dirty="0"/>
              <a:t>Being around people different than you</a:t>
            </a:r>
            <a:endParaRPr lang="en-US" sz="1700" dirty="0">
              <a:cs typeface="Calibri"/>
            </a:endParaRPr>
          </a:p>
          <a:p>
            <a:r>
              <a:rPr lang="en-US" sz="1700" dirty="0"/>
              <a:t>University-Wide Efforts</a:t>
            </a:r>
            <a:endParaRPr lang="en-US" sz="1700" dirty="0">
              <a:cs typeface="Calibri"/>
            </a:endParaRPr>
          </a:p>
          <a:p>
            <a:pPr lvl="1"/>
            <a:r>
              <a:rPr lang="en-US" sz="1700" dirty="0"/>
              <a:t>Academic Honesty on every syllabus</a:t>
            </a:r>
            <a:endParaRPr lang="en-US" sz="1700" dirty="0">
              <a:cs typeface="Calibri"/>
            </a:endParaRPr>
          </a:p>
          <a:p>
            <a:pPr lvl="1"/>
            <a:r>
              <a:rPr lang="en-US" sz="1700" dirty="0"/>
              <a:t>Actions of Disability Support Services to create inclusive environment</a:t>
            </a:r>
            <a:endParaRPr lang="en-US" sz="1700" dirty="0">
              <a:cs typeface="Calibri"/>
            </a:endParaRPr>
          </a:p>
          <a:p>
            <a:r>
              <a:rPr lang="en-US" sz="1700" dirty="0"/>
              <a:t>Career Services – developing professionalism</a:t>
            </a:r>
            <a:endParaRPr lang="en-US" sz="1700" dirty="0">
              <a:cs typeface="Calibri"/>
            </a:endParaRPr>
          </a:p>
          <a:p>
            <a:pPr lvl="1"/>
            <a:r>
              <a:rPr lang="en-US" sz="1700" dirty="0"/>
              <a:t>Handshake was specifically mentioned</a:t>
            </a:r>
            <a:endParaRPr lang="en-US" sz="1700" dirty="0">
              <a:cs typeface="Calibri"/>
            </a:endParaRPr>
          </a:p>
          <a:p>
            <a:pPr lvl="1"/>
            <a:endParaRPr lang="en-US" sz="1700"/>
          </a:p>
        </p:txBody>
      </p:sp>
    </p:spTree>
    <p:extLst>
      <p:ext uri="{BB962C8B-B14F-4D97-AF65-F5344CB8AC3E}">
        <p14:creationId xmlns:p14="http://schemas.microsoft.com/office/powerpoint/2010/main" val="3210239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096000" y="1190172"/>
            <a:ext cx="5260849" cy="4528746"/>
          </a:xfrm>
        </p:spPr>
        <p:txBody>
          <a:bodyPr anchor="ctr">
            <a:noAutofit/>
          </a:bodyPr>
          <a:lstStyle/>
          <a:p>
            <a:r>
              <a:rPr lang="en-US" sz="2400" dirty="0"/>
              <a:t>COVID-19 has disrupted the processes that many students spoke of (team-based assignments, interactions with others, skill building)</a:t>
            </a:r>
          </a:p>
          <a:p>
            <a:r>
              <a:rPr lang="en-US" sz="2400" dirty="0"/>
              <a:t>Students mentioned you can just “get by” without engaging in many things and there isn’t always a clear path to involvement (especially for students with less experience putting themselves out there)</a:t>
            </a:r>
          </a:p>
          <a:p>
            <a:r>
              <a:rPr lang="en-US" sz="2400" dirty="0"/>
              <a:t>Some students wanted to see more across-the-board inclusion of community-engaged curriculum, every student should see it</a:t>
            </a:r>
          </a:p>
        </p:txBody>
      </p:sp>
      <p:sp>
        <p:nvSpPr>
          <p:cNvPr id="2" name="Title 1"/>
          <p:cNvSpPr>
            <a:spLocks noGrp="1"/>
          </p:cNvSpPr>
          <p:nvPr>
            <p:ph type="title"/>
          </p:nvPr>
        </p:nvSpPr>
        <p:spPr>
          <a:xfrm>
            <a:off x="1045028" y="1336329"/>
            <a:ext cx="3892732" cy="4382588"/>
          </a:xfrm>
        </p:spPr>
        <p:txBody>
          <a:bodyPr anchor="ctr">
            <a:normAutofit/>
          </a:bodyPr>
          <a:lstStyle/>
          <a:p>
            <a:r>
              <a:rPr lang="en-US" sz="4600" dirty="0">
                <a:solidFill>
                  <a:srgbClr val="00583D"/>
                </a:solidFill>
              </a:rPr>
              <a:t>What did we learn from the students in the pilot student focus group on PPCR</a:t>
            </a:r>
            <a:r>
              <a:rPr lang="en-US" sz="4600" dirty="0" smtClean="0">
                <a:solidFill>
                  <a:srgbClr val="00583D"/>
                </a:solidFill>
              </a:rPr>
              <a:t>? </a:t>
            </a:r>
            <a:r>
              <a:rPr lang="en-US" sz="800" dirty="0" smtClean="0">
                <a:solidFill>
                  <a:schemeClr val="bg1"/>
                </a:solidFill>
              </a:rPr>
              <a:t>(3)</a:t>
            </a:r>
            <a:endParaRPr lang="en-US" sz="800" dirty="0">
              <a:solidFill>
                <a:schemeClr val="bg1"/>
              </a:solidFill>
            </a:endParaRPr>
          </a:p>
        </p:txBody>
      </p:sp>
    </p:spTree>
    <p:extLst>
      <p:ext uri="{BB962C8B-B14F-4D97-AF65-F5344CB8AC3E}">
        <p14:creationId xmlns:p14="http://schemas.microsoft.com/office/powerpoint/2010/main" val="3851500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4BFC2E-855F-4344-B39B-842EC8945AB0}"/>
              </a:ext>
            </a:extLst>
          </p:cNvPr>
          <p:cNvSpPr>
            <a:spLocks noGrp="1"/>
          </p:cNvSpPr>
          <p:nvPr>
            <p:ph idx="1"/>
          </p:nvPr>
        </p:nvSpPr>
        <p:spPr>
          <a:xfrm>
            <a:off x="1285240" y="1872344"/>
            <a:ext cx="8074815" cy="3897521"/>
          </a:xfrm>
        </p:spPr>
        <p:txBody>
          <a:bodyPr anchor="t">
            <a:noAutofit/>
          </a:bodyPr>
          <a:lstStyle/>
          <a:p>
            <a:r>
              <a:rPr lang="en-US" sz="2400" dirty="0"/>
              <a:t>Revised the guide and process over the summer based on the pilot</a:t>
            </a:r>
          </a:p>
          <a:p>
            <a:pPr lvl="1"/>
            <a:r>
              <a:rPr lang="en-US" dirty="0"/>
              <a:t>Also adapting guides for the other three core competencies</a:t>
            </a:r>
          </a:p>
          <a:p>
            <a:r>
              <a:rPr lang="en-US" sz="2400" dirty="0"/>
              <a:t>Seeking IRB approval this month so that we can share this innovative approach with others outside of UAA</a:t>
            </a:r>
          </a:p>
          <a:p>
            <a:r>
              <a:rPr lang="en-US" sz="2400" dirty="0"/>
              <a:t>Plan to train moderators and implement more focus groups this year on both PPCR and effective communication</a:t>
            </a:r>
          </a:p>
          <a:p>
            <a:pPr lvl="1"/>
            <a:r>
              <a:rPr lang="en-US" dirty="0"/>
              <a:t>GER capstone courses</a:t>
            </a:r>
          </a:p>
          <a:p>
            <a:pPr lvl="1"/>
            <a:r>
              <a:rPr lang="en-US" dirty="0"/>
              <a:t>Key associate’s degree courses</a:t>
            </a:r>
          </a:p>
          <a:p>
            <a:pPr lvl="1"/>
            <a:r>
              <a:rPr lang="en-US" dirty="0"/>
              <a:t>Other student groups</a:t>
            </a:r>
          </a:p>
        </p:txBody>
      </p:sp>
      <p:sp>
        <p:nvSpPr>
          <p:cNvPr id="2" name="Title 1">
            <a:extLst>
              <a:ext uri="{FF2B5EF4-FFF2-40B4-BE49-F238E27FC236}">
                <a16:creationId xmlns:a16="http://schemas.microsoft.com/office/drawing/2014/main" id="{71D84D21-2902-B047-AF09-F2F8359B678F}"/>
              </a:ext>
            </a:extLst>
          </p:cNvPr>
          <p:cNvSpPr>
            <a:spLocks noGrp="1"/>
          </p:cNvSpPr>
          <p:nvPr>
            <p:ph type="title"/>
          </p:nvPr>
        </p:nvSpPr>
        <p:spPr>
          <a:xfrm>
            <a:off x="1285240" y="551544"/>
            <a:ext cx="8918303" cy="1320800"/>
          </a:xfrm>
        </p:spPr>
        <p:txBody>
          <a:bodyPr anchor="ctr">
            <a:normAutofit/>
          </a:bodyPr>
          <a:lstStyle/>
          <a:p>
            <a:r>
              <a:rPr lang="en-US" sz="5000" dirty="0">
                <a:solidFill>
                  <a:srgbClr val="00583D"/>
                </a:solidFill>
              </a:rPr>
              <a:t>Student Focus Group Next Steps</a:t>
            </a:r>
          </a:p>
        </p:txBody>
      </p:sp>
    </p:spTree>
    <p:extLst>
      <p:ext uri="{BB962C8B-B14F-4D97-AF65-F5344CB8AC3E}">
        <p14:creationId xmlns:p14="http://schemas.microsoft.com/office/powerpoint/2010/main" val="3529858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0453254" y="6356350"/>
            <a:ext cx="900545" cy="365125"/>
          </a:xfrm>
        </p:spPr>
        <p:txBody>
          <a:bodyPr>
            <a:normAutofit/>
          </a:bodyPr>
          <a:lstStyle/>
          <a:p>
            <a:pPr>
              <a:spcAft>
                <a:spcPts val="600"/>
              </a:spcAft>
            </a:pPr>
            <a:fld id="{0042DBE3-31E2-49C8-A28C-8D4C93BAB9A7}" type="slidenum">
              <a:rPr lang="en-US">
                <a:solidFill>
                  <a:srgbClr val="FFFFFF"/>
                </a:solidFill>
              </a:rPr>
              <a:pPr>
                <a:spcAft>
                  <a:spcPts val="600"/>
                </a:spcAft>
              </a:pPr>
              <a:t>2</a:t>
            </a:fld>
            <a:endParaRPr lang="en-US" dirty="0">
              <a:solidFill>
                <a:srgbClr val="FFFFFF"/>
              </a:solidFill>
            </a:endParaRPr>
          </a:p>
        </p:txBody>
      </p:sp>
      <p:sp>
        <p:nvSpPr>
          <p:cNvPr id="16" name="Rectangle 15" title="&quot;&quot;">
            <a:extLst>
              <a:ext uri="{FF2B5EF4-FFF2-40B4-BE49-F238E27FC236}">
                <a16:creationId xmlns:a16="http://schemas.microsoft.com/office/drawing/2014/main" id="{C5E6CFF1-2F42-4E10-9A97-F116F46F5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title="&quot;&quot;">
            <a:extLst>
              <a:ext uri="{FF2B5EF4-FFF2-40B4-BE49-F238E27FC236}">
                <a16:creationId xmlns:a16="http://schemas.microsoft.com/office/drawing/2014/main" id="{67182200-4859-4C8D-BCBB-55B245C28BA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pic>
        <p:nvPicPr>
          <p:cNvPr id="7" name="Picture 6" title="&quot;&quot;">
            <a:extLst>
              <a:ext uri="{FF2B5EF4-FFF2-40B4-BE49-F238E27FC236}">
                <a16:creationId xmlns:a16="http://schemas.microsoft.com/office/drawing/2014/main" id="{00E24B1D-093E-4640-AB33-86CE5B2E7C5D}"/>
              </a:ext>
            </a:extLst>
          </p:cNvPr>
          <p:cNvPicPr>
            <a:picLocks noChangeAspect="1"/>
          </p:cNvPicPr>
          <p:nvPr/>
        </p:nvPicPr>
        <p:blipFill rotWithShape="1">
          <a:blip r:embed="rId2">
            <a:alphaModFix amt="35000"/>
          </a:blip>
          <a:srcRect b="15730"/>
          <a:stretch/>
        </p:blipFill>
        <p:spPr>
          <a:xfrm>
            <a:off x="20" y="1"/>
            <a:ext cx="12191980" cy="6857999"/>
          </a:xfrm>
          <a:prstGeom prst="rect">
            <a:avLst/>
          </a:prstGeom>
        </p:spPr>
      </p:pic>
      <p:graphicFrame>
        <p:nvGraphicFramePr>
          <p:cNvPr id="6" name="Content Placeholder 2" title="&quot;&quot;">
            <a:extLst>
              <a:ext uri="{FF2B5EF4-FFF2-40B4-BE49-F238E27FC236}">
                <a16:creationId xmlns:a16="http://schemas.microsoft.com/office/drawing/2014/main" id="{EEF00E03-F091-4FD6-8DDB-21D08FFF33EE}"/>
              </a:ext>
            </a:extLst>
          </p:cNvPr>
          <p:cNvGraphicFramePr>
            <a:graphicFrameLocks noGrp="1"/>
          </p:cNvGraphicFramePr>
          <p:nvPr>
            <p:ph idx="1"/>
            <p:extLst>
              <p:ext uri="{D42A27DB-BD31-4B8C-83A1-F6EECF244321}">
                <p14:modId xmlns:p14="http://schemas.microsoft.com/office/powerpoint/2010/main" val="595171556"/>
              </p:ext>
            </p:extLst>
          </p:nvPr>
        </p:nvGraphicFramePr>
        <p:xfrm>
          <a:off x="5155379" y="1065862"/>
          <a:ext cx="5744685" cy="47262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838201" y="1081628"/>
            <a:ext cx="3313164" cy="4726276"/>
          </a:xfrm>
        </p:spPr>
        <p:txBody>
          <a:bodyPr>
            <a:normAutofit/>
          </a:bodyPr>
          <a:lstStyle/>
          <a:p>
            <a:pPr algn="r"/>
            <a:r>
              <a:rPr lang="en-US" sz="3700" dirty="0">
                <a:solidFill>
                  <a:srgbClr val="FFFFFF"/>
                </a:solidFill>
                <a:latin typeface="+mn-lt"/>
              </a:rPr>
              <a:t>What are Core Competencies?  </a:t>
            </a:r>
          </a:p>
        </p:txBody>
      </p:sp>
    </p:spTree>
    <p:extLst>
      <p:ext uri="{BB962C8B-B14F-4D97-AF65-F5344CB8AC3E}">
        <p14:creationId xmlns:p14="http://schemas.microsoft.com/office/powerpoint/2010/main" val="280026534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 title="&quot;&quot;">
            <a:extLst>
              <a:ext uri="{FF2B5EF4-FFF2-40B4-BE49-F238E27FC236}">
                <a16:creationId xmlns:a16="http://schemas.microsoft.com/office/drawing/2014/main" id="{33B78A14-E28B-43CC-A888-929433FE94DE}"/>
              </a:ext>
            </a:extLst>
          </p:cNvPr>
          <p:cNvGraphicFramePr>
            <a:graphicFrameLocks noGrp="1"/>
          </p:cNvGraphicFramePr>
          <p:nvPr>
            <p:ph idx="1"/>
            <p:extLst>
              <p:ext uri="{D42A27DB-BD31-4B8C-83A1-F6EECF244321}">
                <p14:modId xmlns:p14="http://schemas.microsoft.com/office/powerpoint/2010/main" val="603697863"/>
              </p:ext>
            </p:extLst>
          </p:nvPr>
        </p:nvGraphicFramePr>
        <p:xfrm>
          <a:off x="5508820" y="965199"/>
          <a:ext cx="5728344" cy="51138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285347DE-D558-3542-8016-7706B9A03134}"/>
              </a:ext>
            </a:extLst>
          </p:cNvPr>
          <p:cNvSpPr>
            <a:spLocks noGrp="1"/>
          </p:cNvSpPr>
          <p:nvPr>
            <p:ph type="title"/>
          </p:nvPr>
        </p:nvSpPr>
        <p:spPr>
          <a:xfrm>
            <a:off x="641754" y="1687286"/>
            <a:ext cx="3269463" cy="3978017"/>
          </a:xfrm>
        </p:spPr>
        <p:txBody>
          <a:bodyPr anchor="t">
            <a:normAutofit/>
          </a:bodyPr>
          <a:lstStyle/>
          <a:p>
            <a:r>
              <a:rPr lang="en-US" sz="4400" dirty="0">
                <a:solidFill>
                  <a:srgbClr val="00583D"/>
                </a:solidFill>
              </a:rPr>
              <a:t>How Did We Get Here…</a:t>
            </a:r>
          </a:p>
        </p:txBody>
      </p:sp>
    </p:spTree>
    <p:extLst>
      <p:ext uri="{BB962C8B-B14F-4D97-AF65-F5344CB8AC3E}">
        <p14:creationId xmlns:p14="http://schemas.microsoft.com/office/powerpoint/2010/main" val="3029561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57C6DB-DB5C-804E-9A37-66B83F5BC978}"/>
              </a:ext>
            </a:extLst>
          </p:cNvPr>
          <p:cNvSpPr>
            <a:spLocks noGrp="1"/>
          </p:cNvSpPr>
          <p:nvPr>
            <p:ph idx="1"/>
          </p:nvPr>
        </p:nvSpPr>
        <p:spPr>
          <a:xfrm>
            <a:off x="5146751" y="1218475"/>
            <a:ext cx="6080050" cy="4421051"/>
          </a:xfrm>
          <a:effectLst/>
        </p:spPr>
        <p:txBody>
          <a:bodyPr>
            <a:normAutofit/>
          </a:bodyPr>
          <a:lstStyle/>
          <a:p>
            <a:endParaRPr lang="en-US" b="1" i="1" dirty="0"/>
          </a:p>
          <a:p>
            <a:endParaRPr lang="en-US" b="1" i="1" dirty="0"/>
          </a:p>
          <a:p>
            <a:endParaRPr lang="en-US" b="1" i="1" dirty="0"/>
          </a:p>
          <a:p>
            <a:pPr marL="0" indent="0">
              <a:buNone/>
            </a:pPr>
            <a:r>
              <a:rPr lang="en-US" b="1" dirty="0"/>
              <a:t>The knowledge and skills necessary to engage in effective communication in diverse contexts and formats.</a:t>
            </a:r>
            <a:endParaRPr lang="en-US" sz="1600" dirty="0"/>
          </a:p>
          <a:p>
            <a:pPr marL="0" indent="0">
              <a:buNone/>
            </a:pPr>
            <a:endParaRPr lang="en-US" sz="1600" dirty="0"/>
          </a:p>
          <a:p>
            <a:pPr marL="0" indent="0">
              <a:buNone/>
            </a:pPr>
            <a:endParaRPr lang="en-US" sz="1600" dirty="0"/>
          </a:p>
        </p:txBody>
      </p:sp>
      <p:sp>
        <p:nvSpPr>
          <p:cNvPr id="2" name="Title 1">
            <a:extLst>
              <a:ext uri="{FF2B5EF4-FFF2-40B4-BE49-F238E27FC236}">
                <a16:creationId xmlns:a16="http://schemas.microsoft.com/office/drawing/2014/main" id="{81FCE91D-6257-834F-B63B-EFF05012059C}"/>
              </a:ext>
            </a:extLst>
          </p:cNvPr>
          <p:cNvSpPr>
            <a:spLocks noGrp="1"/>
          </p:cNvSpPr>
          <p:nvPr>
            <p:ph type="title"/>
          </p:nvPr>
        </p:nvSpPr>
        <p:spPr>
          <a:xfrm>
            <a:off x="965200" y="1218476"/>
            <a:ext cx="3187318" cy="4421050"/>
          </a:xfrm>
          <a:effectLst/>
        </p:spPr>
        <p:txBody>
          <a:bodyPr anchor="ctr">
            <a:normAutofit/>
          </a:bodyPr>
          <a:lstStyle/>
          <a:p>
            <a:pPr algn="r"/>
            <a:r>
              <a:rPr lang="en-US" sz="3000" b="1" dirty="0">
                <a:solidFill>
                  <a:srgbClr val="00583D"/>
                </a:solidFill>
              </a:rPr>
              <a:t>Effective Communication</a:t>
            </a:r>
            <a:endParaRPr lang="en-US" sz="3000" dirty="0">
              <a:solidFill>
                <a:srgbClr val="00583D"/>
              </a:solidFill>
            </a:endParaRPr>
          </a:p>
        </p:txBody>
      </p:sp>
    </p:spTree>
    <p:extLst>
      <p:ext uri="{BB962C8B-B14F-4D97-AF65-F5344CB8AC3E}">
        <p14:creationId xmlns:p14="http://schemas.microsoft.com/office/powerpoint/2010/main" val="2323422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4586A9-DD88-9248-A11B-99CCAF942FD4}"/>
              </a:ext>
            </a:extLst>
          </p:cNvPr>
          <p:cNvSpPr>
            <a:spLocks noGrp="1"/>
          </p:cNvSpPr>
          <p:nvPr>
            <p:ph idx="1"/>
          </p:nvPr>
        </p:nvSpPr>
        <p:spPr>
          <a:xfrm>
            <a:off x="4604657" y="865415"/>
            <a:ext cx="6622144" cy="4774112"/>
          </a:xfrm>
          <a:effectLst/>
        </p:spPr>
        <p:txBody>
          <a:bodyPr>
            <a:normAutofit/>
          </a:bodyPr>
          <a:lstStyle/>
          <a:p>
            <a:pPr marL="0" indent="0">
              <a:buNone/>
            </a:pPr>
            <a:endParaRPr lang="en-US" sz="2000" b="1" dirty="0"/>
          </a:p>
          <a:p>
            <a:pPr marL="0" indent="0">
              <a:buNone/>
            </a:pPr>
            <a:endParaRPr lang="en-US" sz="2000" b="1" dirty="0"/>
          </a:p>
          <a:p>
            <a:pPr marL="0" indent="0">
              <a:buNone/>
            </a:pPr>
            <a:endParaRPr lang="en-US" sz="2000" b="1" dirty="0"/>
          </a:p>
          <a:p>
            <a:pPr marL="0" indent="0">
              <a:buNone/>
            </a:pPr>
            <a:endParaRPr lang="en-US" sz="2000" b="1" dirty="0"/>
          </a:p>
          <a:p>
            <a:pPr marL="0" indent="0">
              <a:buNone/>
            </a:pPr>
            <a:r>
              <a:rPr lang="en-US" b="1" dirty="0"/>
              <a:t>The knowledge and skills necessary for the critical exploration of issues, ideas, artifacts, and events in order to creatively design, evaluate, and implement a strategy to answer complex questions or achieve a desired goal.</a:t>
            </a:r>
          </a:p>
          <a:p>
            <a:pPr marL="0" indent="0">
              <a:buNone/>
            </a:pPr>
            <a:endParaRPr lang="en-US" sz="1600" i="1" dirty="0"/>
          </a:p>
          <a:p>
            <a:endParaRPr lang="en-US" sz="1600" dirty="0"/>
          </a:p>
        </p:txBody>
      </p:sp>
      <p:sp>
        <p:nvSpPr>
          <p:cNvPr id="2" name="Title 1">
            <a:extLst>
              <a:ext uri="{FF2B5EF4-FFF2-40B4-BE49-F238E27FC236}">
                <a16:creationId xmlns:a16="http://schemas.microsoft.com/office/drawing/2014/main" id="{E482FD24-F466-8F45-8896-CBBB204367A2}"/>
              </a:ext>
            </a:extLst>
          </p:cNvPr>
          <p:cNvSpPr>
            <a:spLocks noGrp="1"/>
          </p:cNvSpPr>
          <p:nvPr>
            <p:ph type="title"/>
          </p:nvPr>
        </p:nvSpPr>
        <p:spPr>
          <a:xfrm>
            <a:off x="965200" y="1218476"/>
            <a:ext cx="3187318" cy="4421050"/>
          </a:xfrm>
          <a:effectLst/>
        </p:spPr>
        <p:txBody>
          <a:bodyPr anchor="ctr">
            <a:normAutofit/>
          </a:bodyPr>
          <a:lstStyle/>
          <a:p>
            <a:pPr algn="r"/>
            <a:r>
              <a:rPr lang="en-US" sz="3200" dirty="0">
                <a:solidFill>
                  <a:srgbClr val="00583D"/>
                </a:solidFill>
              </a:rPr>
              <a:t>Critical and Creative Thinking</a:t>
            </a:r>
            <a:br>
              <a:rPr lang="en-US" sz="3200" dirty="0">
                <a:solidFill>
                  <a:srgbClr val="00583D"/>
                </a:solidFill>
              </a:rPr>
            </a:br>
            <a:endParaRPr lang="en-US" sz="3200" dirty="0">
              <a:solidFill>
                <a:srgbClr val="00583D"/>
              </a:solidFill>
            </a:endParaRPr>
          </a:p>
        </p:txBody>
      </p:sp>
    </p:spTree>
    <p:extLst>
      <p:ext uri="{BB962C8B-B14F-4D97-AF65-F5344CB8AC3E}">
        <p14:creationId xmlns:p14="http://schemas.microsoft.com/office/powerpoint/2010/main" val="2905939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CCD96E-5CA4-5B47-9920-A72BC3B85355}"/>
              </a:ext>
            </a:extLst>
          </p:cNvPr>
          <p:cNvSpPr>
            <a:spLocks noGrp="1"/>
          </p:cNvSpPr>
          <p:nvPr>
            <p:ph idx="1"/>
          </p:nvPr>
        </p:nvSpPr>
        <p:spPr>
          <a:xfrm>
            <a:off x="5146751" y="1218475"/>
            <a:ext cx="6080050" cy="4421051"/>
          </a:xfrm>
          <a:effectLst/>
        </p:spPr>
        <p:txBody>
          <a:bodyPr>
            <a:normAutofit/>
          </a:bodyPr>
          <a:lstStyle/>
          <a:p>
            <a:pPr marL="0" indent="0">
              <a:buNone/>
            </a:pPr>
            <a:endParaRPr lang="en-US" b="1" dirty="0"/>
          </a:p>
          <a:p>
            <a:pPr marL="0" indent="0">
              <a:buNone/>
            </a:pPr>
            <a:endParaRPr lang="en-US" b="1" dirty="0"/>
          </a:p>
          <a:p>
            <a:pPr marL="0" indent="0">
              <a:buNone/>
            </a:pPr>
            <a:r>
              <a:rPr lang="en-US" b="1" dirty="0"/>
              <a:t>The knowledge and skills necessary for effective and appropriate interaction in a variety of cultural contexts, particularly in terms of the diverse populations of Alaska.</a:t>
            </a:r>
          </a:p>
          <a:p>
            <a:pPr marL="0" indent="0">
              <a:buNone/>
            </a:pPr>
            <a:endParaRPr lang="en-US" sz="1600" dirty="0"/>
          </a:p>
          <a:p>
            <a:endParaRPr lang="en-US" sz="1600" dirty="0"/>
          </a:p>
        </p:txBody>
      </p:sp>
      <p:sp>
        <p:nvSpPr>
          <p:cNvPr id="2" name="Title 1">
            <a:extLst>
              <a:ext uri="{FF2B5EF4-FFF2-40B4-BE49-F238E27FC236}">
                <a16:creationId xmlns:a16="http://schemas.microsoft.com/office/drawing/2014/main" id="{2720A555-15D0-DE44-944B-C3D0AC7E86E8}"/>
              </a:ext>
            </a:extLst>
          </p:cNvPr>
          <p:cNvSpPr>
            <a:spLocks noGrp="1"/>
          </p:cNvSpPr>
          <p:nvPr>
            <p:ph type="title"/>
          </p:nvPr>
        </p:nvSpPr>
        <p:spPr>
          <a:xfrm>
            <a:off x="965200" y="1218476"/>
            <a:ext cx="3187318" cy="4421050"/>
          </a:xfrm>
          <a:effectLst/>
        </p:spPr>
        <p:txBody>
          <a:bodyPr anchor="ctr">
            <a:normAutofit/>
          </a:bodyPr>
          <a:lstStyle/>
          <a:p>
            <a:pPr algn="r"/>
            <a:r>
              <a:rPr lang="en-US" sz="3200" dirty="0">
                <a:solidFill>
                  <a:srgbClr val="00583D"/>
                </a:solidFill>
              </a:rPr>
              <a:t>Intercultural Fluency</a:t>
            </a:r>
          </a:p>
        </p:txBody>
      </p:sp>
    </p:spTree>
    <p:extLst>
      <p:ext uri="{BB962C8B-B14F-4D97-AF65-F5344CB8AC3E}">
        <p14:creationId xmlns:p14="http://schemas.microsoft.com/office/powerpoint/2010/main" val="3490131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7DB4FA-1ED9-484A-ACFE-943706688467}"/>
              </a:ext>
            </a:extLst>
          </p:cNvPr>
          <p:cNvSpPr>
            <a:spLocks noGrp="1"/>
          </p:cNvSpPr>
          <p:nvPr>
            <p:ph idx="1"/>
          </p:nvPr>
        </p:nvSpPr>
        <p:spPr>
          <a:xfrm>
            <a:off x="5146751" y="1218475"/>
            <a:ext cx="6080050" cy="4421051"/>
          </a:xfrm>
          <a:effectLst/>
        </p:spPr>
        <p:txBody>
          <a:bodyPr>
            <a:normAutofit/>
          </a:bodyPr>
          <a:lstStyle/>
          <a:p>
            <a:pPr marL="0" indent="0">
              <a:buNone/>
            </a:pPr>
            <a:endParaRPr lang="en-US" b="1" dirty="0"/>
          </a:p>
          <a:p>
            <a:pPr marL="0" indent="0">
              <a:buNone/>
            </a:pPr>
            <a:endParaRPr lang="en-US" b="1" dirty="0"/>
          </a:p>
          <a:p>
            <a:pPr marL="0" indent="0">
              <a:buNone/>
            </a:pPr>
            <a:r>
              <a:rPr lang="en-US" b="1" dirty="0"/>
              <a:t>The knowledge and skills necessary to promote personal flourishing, professional excellence, and community engagement.</a:t>
            </a:r>
          </a:p>
          <a:p>
            <a:pPr marL="0" indent="0">
              <a:buNone/>
            </a:pPr>
            <a:endParaRPr lang="en-US" sz="1600" i="1" dirty="0"/>
          </a:p>
          <a:p>
            <a:pPr marL="0" indent="0">
              <a:buNone/>
            </a:pPr>
            <a:endParaRPr lang="en-US" sz="1600" dirty="0"/>
          </a:p>
        </p:txBody>
      </p:sp>
      <p:sp>
        <p:nvSpPr>
          <p:cNvPr id="2" name="Title 1">
            <a:extLst>
              <a:ext uri="{FF2B5EF4-FFF2-40B4-BE49-F238E27FC236}">
                <a16:creationId xmlns:a16="http://schemas.microsoft.com/office/drawing/2014/main" id="{39C63292-7186-4C46-92F0-9EB523F608B4}"/>
              </a:ext>
            </a:extLst>
          </p:cNvPr>
          <p:cNvSpPr>
            <a:spLocks noGrp="1"/>
          </p:cNvSpPr>
          <p:nvPr>
            <p:ph type="title"/>
          </p:nvPr>
        </p:nvSpPr>
        <p:spPr>
          <a:xfrm>
            <a:off x="965200" y="1218476"/>
            <a:ext cx="3187318" cy="4421050"/>
          </a:xfrm>
          <a:effectLst/>
        </p:spPr>
        <p:txBody>
          <a:bodyPr anchor="ctr">
            <a:normAutofit/>
          </a:bodyPr>
          <a:lstStyle/>
          <a:p>
            <a:pPr algn="r"/>
            <a:r>
              <a:rPr lang="en-US" sz="3200" b="1" dirty="0">
                <a:solidFill>
                  <a:srgbClr val="00583D"/>
                </a:solidFill>
              </a:rPr>
              <a:t>Personal, Professional, and Community  Responsibility</a:t>
            </a:r>
            <a:endParaRPr lang="en-US" sz="3200" dirty="0">
              <a:solidFill>
                <a:srgbClr val="00583D"/>
              </a:solidFill>
            </a:endParaRPr>
          </a:p>
        </p:txBody>
      </p:sp>
    </p:spTree>
    <p:extLst>
      <p:ext uri="{BB962C8B-B14F-4D97-AF65-F5344CB8AC3E}">
        <p14:creationId xmlns:p14="http://schemas.microsoft.com/office/powerpoint/2010/main" val="348800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9D6BDBA-CEF8-C442-AFDD-ACDF6EE9627B}"/>
              </a:ext>
            </a:extLst>
          </p:cNvPr>
          <p:cNvSpPr>
            <a:spLocks noGrp="1"/>
          </p:cNvSpPr>
          <p:nvPr>
            <p:ph type="sldNum" sz="quarter" idx="12"/>
          </p:nvPr>
        </p:nvSpPr>
        <p:spPr/>
        <p:txBody>
          <a:bodyPr/>
          <a:lstStyle/>
          <a:p>
            <a:fld id="{0042DBE3-31E2-49C8-A28C-8D4C93BAB9A7}" type="slidenum">
              <a:rPr lang="en-US" smtClean="0"/>
              <a:t>8</a:t>
            </a:fld>
            <a:endParaRPr lang="en-US" dirty="0"/>
          </a:p>
        </p:txBody>
      </p:sp>
      <p:sp>
        <p:nvSpPr>
          <p:cNvPr id="3" name="Content Placeholder 2">
            <a:extLst>
              <a:ext uri="{FF2B5EF4-FFF2-40B4-BE49-F238E27FC236}">
                <a16:creationId xmlns:a16="http://schemas.microsoft.com/office/drawing/2014/main" id="{7CB314D7-A62A-324E-990E-643ACFB45BF9}"/>
              </a:ext>
            </a:extLst>
          </p:cNvPr>
          <p:cNvSpPr>
            <a:spLocks noGrp="1"/>
          </p:cNvSpPr>
          <p:nvPr>
            <p:ph idx="1"/>
          </p:nvPr>
        </p:nvSpPr>
        <p:spPr/>
        <p:txBody>
          <a:bodyPr/>
          <a:lstStyle/>
          <a:p>
            <a:r>
              <a:rPr lang="en-US" dirty="0"/>
              <a:t>What kind of learning opportunities does your area of UAA create for student learning?  Is this an ongoing and intentional opportunity?  Is it transparent?</a:t>
            </a:r>
          </a:p>
          <a:p>
            <a:pPr marL="0" indent="0">
              <a:buNone/>
            </a:pPr>
            <a:endParaRPr lang="en-US" dirty="0"/>
          </a:p>
          <a:p>
            <a:r>
              <a:rPr lang="en-US" dirty="0"/>
              <a:t>How are you or your program/service area designing these opportunities to address equity?</a:t>
            </a:r>
          </a:p>
          <a:p>
            <a:endParaRPr lang="en-US" dirty="0"/>
          </a:p>
          <a:p>
            <a:pPr marL="0" indent="0">
              <a:buNone/>
            </a:pPr>
            <a:endParaRPr lang="en-US" dirty="0"/>
          </a:p>
          <a:p>
            <a:pPr marL="0" indent="0">
              <a:buNone/>
            </a:pPr>
            <a:endParaRPr lang="en-US" dirty="0"/>
          </a:p>
        </p:txBody>
      </p:sp>
      <p:sp>
        <p:nvSpPr>
          <p:cNvPr id="2" name="Title 1">
            <a:extLst>
              <a:ext uri="{FF2B5EF4-FFF2-40B4-BE49-F238E27FC236}">
                <a16:creationId xmlns:a16="http://schemas.microsoft.com/office/drawing/2014/main" id="{1D15D929-B241-6E45-A8E0-42BA20BD2912}"/>
              </a:ext>
            </a:extLst>
          </p:cNvPr>
          <p:cNvSpPr>
            <a:spLocks noGrp="1"/>
          </p:cNvSpPr>
          <p:nvPr>
            <p:ph type="title"/>
          </p:nvPr>
        </p:nvSpPr>
        <p:spPr/>
        <p:txBody>
          <a:bodyPr/>
          <a:lstStyle/>
          <a:p>
            <a:r>
              <a:rPr lang="en-US" dirty="0">
                <a:solidFill>
                  <a:srgbClr val="00583D"/>
                </a:solidFill>
              </a:rPr>
              <a:t>Pilot Project:  Personal, Professional, and Community Responsibility (PPCR)</a:t>
            </a:r>
          </a:p>
        </p:txBody>
      </p:sp>
    </p:spTree>
    <p:extLst>
      <p:ext uri="{BB962C8B-B14F-4D97-AF65-F5344CB8AC3E}">
        <p14:creationId xmlns:p14="http://schemas.microsoft.com/office/powerpoint/2010/main" val="1109569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954C876-7155-1A41-B10A-40EEDD29BA84}"/>
              </a:ext>
            </a:extLst>
          </p:cNvPr>
          <p:cNvSpPr>
            <a:spLocks noGrp="1"/>
          </p:cNvSpPr>
          <p:nvPr>
            <p:ph type="sldNum" sz="quarter" idx="12"/>
          </p:nvPr>
        </p:nvSpPr>
        <p:spPr/>
        <p:txBody>
          <a:bodyPr/>
          <a:lstStyle/>
          <a:p>
            <a:fld id="{0042DBE3-31E2-49C8-A28C-8D4C93BAB9A7}" type="slidenum">
              <a:rPr lang="en-US" smtClean="0"/>
              <a:t>9</a:t>
            </a:fld>
            <a:endParaRPr lang="en-US" dirty="0"/>
          </a:p>
        </p:txBody>
      </p:sp>
      <p:sp>
        <p:nvSpPr>
          <p:cNvPr id="3" name="Content Placeholder 2">
            <a:extLst>
              <a:ext uri="{FF2B5EF4-FFF2-40B4-BE49-F238E27FC236}">
                <a16:creationId xmlns:a16="http://schemas.microsoft.com/office/drawing/2014/main" id="{C2F0B642-42E0-804A-9E01-AEB52A1CBEC4}"/>
              </a:ext>
            </a:extLst>
          </p:cNvPr>
          <p:cNvSpPr>
            <a:spLocks noGrp="1"/>
          </p:cNvSpPr>
          <p:nvPr>
            <p:ph idx="1"/>
          </p:nvPr>
        </p:nvSpPr>
        <p:spPr/>
        <p:txBody>
          <a:bodyPr/>
          <a:lstStyle/>
          <a:p>
            <a:r>
              <a:rPr lang="en-US" dirty="0"/>
              <a:t>Academic Assessment form asks programs to reflect on how they promote the core competencies.</a:t>
            </a:r>
          </a:p>
          <a:p>
            <a:r>
              <a:rPr lang="en-US" dirty="0"/>
              <a:t>Programs will </a:t>
            </a:r>
            <a:r>
              <a:rPr lang="en-US" u="sng" dirty="0"/>
              <a:t>not</a:t>
            </a:r>
            <a:r>
              <a:rPr lang="en-US" dirty="0"/>
              <a:t> be asked to assess themselves, or modify their assessment plans, in light of the core competencies (but are free to do so if they wish).</a:t>
            </a:r>
          </a:p>
          <a:p>
            <a:r>
              <a:rPr lang="en-US" dirty="0"/>
              <a:t>Graduate Exit Survey</a:t>
            </a:r>
          </a:p>
          <a:p>
            <a:r>
              <a:rPr lang="en-US" dirty="0"/>
              <a:t>Focus Discussion Groups</a:t>
            </a:r>
          </a:p>
        </p:txBody>
      </p:sp>
      <p:sp>
        <p:nvSpPr>
          <p:cNvPr id="2" name="Title 1">
            <a:extLst>
              <a:ext uri="{FF2B5EF4-FFF2-40B4-BE49-F238E27FC236}">
                <a16:creationId xmlns:a16="http://schemas.microsoft.com/office/drawing/2014/main" id="{AC958158-3B80-DD48-834F-6110B6644F7D}"/>
              </a:ext>
            </a:extLst>
          </p:cNvPr>
          <p:cNvSpPr>
            <a:spLocks noGrp="1"/>
          </p:cNvSpPr>
          <p:nvPr>
            <p:ph type="title"/>
          </p:nvPr>
        </p:nvSpPr>
        <p:spPr/>
        <p:txBody>
          <a:bodyPr/>
          <a:lstStyle/>
          <a:p>
            <a:r>
              <a:rPr lang="en-US" dirty="0">
                <a:solidFill>
                  <a:srgbClr val="00583D"/>
                </a:solidFill>
              </a:rPr>
              <a:t>What’s Next </a:t>
            </a:r>
          </a:p>
        </p:txBody>
      </p:sp>
    </p:spTree>
    <p:extLst>
      <p:ext uri="{BB962C8B-B14F-4D97-AF65-F5344CB8AC3E}">
        <p14:creationId xmlns:p14="http://schemas.microsoft.com/office/powerpoint/2010/main" val="3073590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941</Words>
  <Application>Microsoft Office PowerPoint</Application>
  <PresentationFormat>Widescreen</PresentationFormat>
  <Paragraphs>103</Paragraphs>
  <Slides>16</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UAA’s Core Competencies - How We Got Here, What Comes Next, and What Doesn’t! </vt:lpstr>
      <vt:lpstr>What are Core Competencies?  </vt:lpstr>
      <vt:lpstr>How Did We Get Here…</vt:lpstr>
      <vt:lpstr>Effective Communication</vt:lpstr>
      <vt:lpstr>Critical and Creative Thinking </vt:lpstr>
      <vt:lpstr>Intercultural Fluency</vt:lpstr>
      <vt:lpstr>Personal, Professional, and Community  Responsibility</vt:lpstr>
      <vt:lpstr>Pilot Project:  Personal, Professional, and Community Responsibility (PPCR)</vt:lpstr>
      <vt:lpstr>What’s Next </vt:lpstr>
      <vt:lpstr>Student Focus Group Objectives</vt:lpstr>
      <vt:lpstr>Student Focus Group Rationale</vt:lpstr>
      <vt:lpstr>Student Focus Group Pilot</vt:lpstr>
      <vt:lpstr>What did we learn from the students in the pilot student focus group on PPCR?</vt:lpstr>
      <vt:lpstr>What did we learn from the students in the pilot student focus group on PPCR? (2)</vt:lpstr>
      <vt:lpstr>What did we learn from the students in the pilot student focus group on PPCR? (3)</vt:lpstr>
      <vt:lpstr>Student Focus Group 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Terrence Kelly Jr</dc:creator>
  <cp:lastModifiedBy>Megan Carlson</cp:lastModifiedBy>
  <cp:revision>8</cp:revision>
  <dcterms:created xsi:type="dcterms:W3CDTF">2021-09-17T04:01:18Z</dcterms:created>
  <dcterms:modified xsi:type="dcterms:W3CDTF">2021-09-28T17:10:54Z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