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7" r:id="rId2"/>
    <p:sldId id="356" r:id="rId3"/>
    <p:sldId id="257" r:id="rId4"/>
    <p:sldId id="258" r:id="rId5"/>
    <p:sldId id="259" r:id="rId6"/>
    <p:sldId id="260" r:id="rId7"/>
    <p:sldId id="261" r:id="rId8"/>
    <p:sldId id="31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Carlson" initials="MC" lastIdx="14" clrIdx="0">
    <p:extLst>
      <p:ext uri="{19B8F6BF-5375-455C-9EA6-DF929625EA0E}">
        <p15:presenceInfo xmlns:p15="http://schemas.microsoft.com/office/powerpoint/2012/main" userId="S-1-5-21-985031297-1542154364-2908406550-321188" providerId="AD"/>
      </p:ext>
    </p:extLst>
  </p:cmAuthor>
  <p:cmAuthor id="2" name="Terrence Kelly Jr" initials="TKJ" lastIdx="11" clrIdx="1">
    <p:extLst>
      <p:ext uri="{19B8F6BF-5375-455C-9EA6-DF929625EA0E}">
        <p15:presenceInfo xmlns:p15="http://schemas.microsoft.com/office/powerpoint/2012/main" userId="S::tmkelly2@alaska.edu::3011847d-f0ca-4038-b0df-ca8cb56c8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337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937" autoAdjust="0"/>
  </p:normalViewPr>
  <p:slideViewPr>
    <p:cSldViewPr snapToGrid="0">
      <p:cViewPr varScale="1">
        <p:scale>
          <a:sx n="70" d="100"/>
          <a:sy n="70" d="100"/>
        </p:scale>
        <p:origin x="84" y="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5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ADA4F-6B72-4EAC-9CAA-3C6876E5371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E025F8-77B4-400F-B0AE-143E8167D667}">
      <dgm:prSet/>
      <dgm:spPr/>
      <dgm:t>
        <a:bodyPr/>
        <a:lstStyle/>
        <a:p>
          <a:r>
            <a:rPr lang="en-US" dirty="0"/>
            <a:t>2020 NWCCU standards include the identification and assessment of UAA institutional core competencies for student learning.</a:t>
          </a:r>
        </a:p>
      </dgm:t>
      <dgm:extLst>
        <a:ext uri="{E40237B7-FDA0-4F09-8148-C483321AD2D9}">
          <dgm14:cNvPr xmlns:dgm14="http://schemas.microsoft.com/office/drawing/2010/diagram" id="0" name="" descr="*2020 NWCCU standards include the identification and assessment of UAA institutional core competencies for student learning.&#10;*After a series of open forums and meetings with stakeholders across the UAA  community in the Fall we identified 31 competencies.  &#10;*Based on stakeholder feedback, we consolidated the 31 to 9 and then finally to 4 basic competencies.&#10;*The final 4 competencies were approved by USUAA, Staff Council, and Faculty Senate."/>
        </a:ext>
      </dgm:extLst>
    </dgm:pt>
    <dgm:pt modelId="{2F553173-FBCF-47E0-948C-90EF455B80B8}" type="parTrans" cxnId="{39F99E87-7E69-4971-949E-2779787C2D8B}">
      <dgm:prSet/>
      <dgm:spPr/>
      <dgm:t>
        <a:bodyPr/>
        <a:lstStyle/>
        <a:p>
          <a:endParaRPr lang="en-US"/>
        </a:p>
      </dgm:t>
    </dgm:pt>
    <dgm:pt modelId="{6652F915-EF61-441F-9CA2-4E7709A4C263}" type="sibTrans" cxnId="{39F99E87-7E69-4971-949E-2779787C2D8B}">
      <dgm:prSet/>
      <dgm:spPr/>
      <dgm:t>
        <a:bodyPr/>
        <a:lstStyle/>
        <a:p>
          <a:endParaRPr lang="en-US"/>
        </a:p>
      </dgm:t>
    </dgm:pt>
    <dgm:pt modelId="{17425B80-BA68-4E93-98CF-237378366498}">
      <dgm:prSet/>
      <dgm:spPr/>
      <dgm:t>
        <a:bodyPr/>
        <a:lstStyle/>
        <a:p>
          <a:r>
            <a:rPr lang="en-US" dirty="0"/>
            <a:t>After a series of open forums and meetings with stakeholders across the UAA  community in the Fall we identified 31 competencies.  </a:t>
          </a:r>
        </a:p>
      </dgm:t>
      <dgm:extLst>
        <a:ext uri="{E40237B7-FDA0-4F09-8148-C483321AD2D9}">
          <dgm14:cNvPr xmlns:dgm14="http://schemas.microsoft.com/office/drawing/2010/diagram" id="0" name="" descr="*2020 NWCCU standards include the identification and assessment of UAA institutional core competencies for student learning.&#10;*After a series of open forums and meetings with stakeholders across the UAA  community in the Fall we identified 31 competencies.  &#10;*Based on stakeholder feedback, we consolidated the 31 to 9 and then finally to 4 basic competencies.&#10;*The final 4 competencies were approved by USUAA, Staff Council, and Faculty Senate."/>
        </a:ext>
      </dgm:extLst>
    </dgm:pt>
    <dgm:pt modelId="{3D6154B1-2F2E-40AF-944A-393FFD5120D5}" type="parTrans" cxnId="{8E866AA7-1C67-4D38-8FBF-CAB49A5AFF4D}">
      <dgm:prSet/>
      <dgm:spPr/>
      <dgm:t>
        <a:bodyPr/>
        <a:lstStyle/>
        <a:p>
          <a:endParaRPr lang="en-US"/>
        </a:p>
      </dgm:t>
    </dgm:pt>
    <dgm:pt modelId="{58C46676-89CB-4F60-B89E-26605A0203B8}" type="sibTrans" cxnId="{8E866AA7-1C67-4D38-8FBF-CAB49A5AFF4D}">
      <dgm:prSet/>
      <dgm:spPr/>
      <dgm:t>
        <a:bodyPr/>
        <a:lstStyle/>
        <a:p>
          <a:endParaRPr lang="en-US"/>
        </a:p>
      </dgm:t>
    </dgm:pt>
    <dgm:pt modelId="{EF7471D8-25AE-4FCB-8CFF-EDFC2F29DE72}">
      <dgm:prSet/>
      <dgm:spPr/>
      <dgm:t>
        <a:bodyPr/>
        <a:lstStyle/>
        <a:p>
          <a:r>
            <a:rPr lang="en-US" dirty="0"/>
            <a:t>Based on stakeholder feedback, we consolidated the 31 to 9 and then finally to 4 basic competencies.</a:t>
          </a:r>
        </a:p>
      </dgm:t>
      <dgm:extLst>
        <a:ext uri="{E40237B7-FDA0-4F09-8148-C483321AD2D9}">
          <dgm14:cNvPr xmlns:dgm14="http://schemas.microsoft.com/office/drawing/2010/diagram" id="0" name="" descr="*2020 NWCCU standards include the identification and assessment of UAA institutional core competencies for student learning.&#10;*After a series of open forums and meetings with stakeholders across the UAA  community in the Fall we identified 31 competencies.  &#10;*Based on stakeholder feedback, we consolidated the 31 to 9 and then finally to 4 basic competencies.&#10;*The final 4 competencies were approved by USUAA, Staff Council, and Faculty Senate."/>
        </a:ext>
      </dgm:extLst>
    </dgm:pt>
    <dgm:pt modelId="{69BA9479-7227-4CF8-8541-366D290CA0AD}" type="parTrans" cxnId="{4626D641-456A-44E8-BB3F-2CD13D1D170B}">
      <dgm:prSet/>
      <dgm:spPr/>
      <dgm:t>
        <a:bodyPr/>
        <a:lstStyle/>
        <a:p>
          <a:endParaRPr lang="en-US"/>
        </a:p>
      </dgm:t>
    </dgm:pt>
    <dgm:pt modelId="{6DD51BC9-5D23-49C8-A384-8B14750B002A}" type="sibTrans" cxnId="{4626D641-456A-44E8-BB3F-2CD13D1D170B}">
      <dgm:prSet/>
      <dgm:spPr/>
      <dgm:t>
        <a:bodyPr/>
        <a:lstStyle/>
        <a:p>
          <a:endParaRPr lang="en-US"/>
        </a:p>
      </dgm:t>
    </dgm:pt>
    <dgm:pt modelId="{B2B0BD7C-B5B9-F746-ABE5-04367135676A}">
      <dgm:prSet/>
      <dgm:spPr/>
      <dgm:t>
        <a:bodyPr/>
        <a:lstStyle/>
        <a:p>
          <a:r>
            <a:rPr lang="en-US" dirty="0"/>
            <a:t>The final 4 competencies were approved by USUAA, Staff Council, and Faculty Senate.</a:t>
          </a:r>
        </a:p>
      </dgm:t>
      <dgm:extLst>
        <a:ext uri="{E40237B7-FDA0-4F09-8148-C483321AD2D9}">
          <dgm14:cNvPr xmlns:dgm14="http://schemas.microsoft.com/office/drawing/2010/diagram" id="0" name="" descr="*2020 NWCCU standards include the identification and assessment of UAA institutional core competencies for student learning.&#10;*After a series of open forums and meetings with stakeholders across the UAA  community in the Fall we identified 31 competencies.  &#10;*Based on stakeholder feedback, we consolidated the 31 to 9 and then finally to 4 basic competencies.&#10;*The final 4 competencies were approved by USUAA, Staff Council, and Faculty Senate."/>
        </a:ext>
      </dgm:extLst>
    </dgm:pt>
    <dgm:pt modelId="{2CC55A41-62AC-8F46-816B-296747745499}" type="parTrans" cxnId="{5FA49E77-8AF0-5442-B16B-916E8D81FA50}">
      <dgm:prSet/>
      <dgm:spPr/>
      <dgm:t>
        <a:bodyPr/>
        <a:lstStyle/>
        <a:p>
          <a:endParaRPr lang="en-US"/>
        </a:p>
      </dgm:t>
    </dgm:pt>
    <dgm:pt modelId="{68B006C9-C714-F44E-ABB1-B50B91BFB992}" type="sibTrans" cxnId="{5FA49E77-8AF0-5442-B16B-916E8D81FA50}">
      <dgm:prSet/>
      <dgm:spPr/>
      <dgm:t>
        <a:bodyPr/>
        <a:lstStyle/>
        <a:p>
          <a:endParaRPr lang="en-US"/>
        </a:p>
      </dgm:t>
    </dgm:pt>
    <dgm:pt modelId="{FC2A7C8B-48C4-FC49-81D2-F087183ABF9E}" type="pres">
      <dgm:prSet presAssocID="{0F3ADA4F-6B72-4EAC-9CAA-3C6876E537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45E3AB-70F3-AF4C-9485-3C6AE9CA1C46}" type="pres">
      <dgm:prSet presAssocID="{32E025F8-77B4-400F-B0AE-143E8167D667}" presName="thickLine" presStyleLbl="alignNode1" presStyleIdx="0" presStyleCnt="4"/>
      <dgm:spPr/>
    </dgm:pt>
    <dgm:pt modelId="{AD8F5513-F2F3-5441-9BFB-B94DC99762BC}" type="pres">
      <dgm:prSet presAssocID="{32E025F8-77B4-400F-B0AE-143E8167D667}" presName="horz1" presStyleCnt="0"/>
      <dgm:spPr/>
    </dgm:pt>
    <dgm:pt modelId="{308077F9-D608-744F-AC0E-CE1B5B434580}" type="pres">
      <dgm:prSet presAssocID="{32E025F8-77B4-400F-B0AE-143E8167D667}" presName="tx1" presStyleLbl="revTx" presStyleIdx="0" presStyleCnt="4"/>
      <dgm:spPr/>
      <dgm:t>
        <a:bodyPr/>
        <a:lstStyle/>
        <a:p>
          <a:endParaRPr lang="en-US"/>
        </a:p>
      </dgm:t>
    </dgm:pt>
    <dgm:pt modelId="{C3AA28D7-2941-B44C-AD04-BD73303A5B54}" type="pres">
      <dgm:prSet presAssocID="{32E025F8-77B4-400F-B0AE-143E8167D667}" presName="vert1" presStyleCnt="0"/>
      <dgm:spPr/>
    </dgm:pt>
    <dgm:pt modelId="{0F12A1D7-DFCB-564F-BBB0-F3795406BE4C}" type="pres">
      <dgm:prSet presAssocID="{17425B80-BA68-4E93-98CF-237378366498}" presName="thickLine" presStyleLbl="alignNode1" presStyleIdx="1" presStyleCnt="4"/>
      <dgm:spPr/>
    </dgm:pt>
    <dgm:pt modelId="{6EA97CA3-8CEE-6C4E-B9EB-6AB13B1F8F7B}" type="pres">
      <dgm:prSet presAssocID="{17425B80-BA68-4E93-98CF-237378366498}" presName="horz1" presStyleCnt="0"/>
      <dgm:spPr/>
    </dgm:pt>
    <dgm:pt modelId="{90B06137-9800-2640-B5A6-915803E7BC7F}" type="pres">
      <dgm:prSet presAssocID="{17425B80-BA68-4E93-98CF-237378366498}" presName="tx1" presStyleLbl="revTx" presStyleIdx="1" presStyleCnt="4"/>
      <dgm:spPr/>
      <dgm:t>
        <a:bodyPr/>
        <a:lstStyle/>
        <a:p>
          <a:endParaRPr lang="en-US"/>
        </a:p>
      </dgm:t>
    </dgm:pt>
    <dgm:pt modelId="{39207A28-0140-2942-A7CB-85CD098DD677}" type="pres">
      <dgm:prSet presAssocID="{17425B80-BA68-4E93-98CF-237378366498}" presName="vert1" presStyleCnt="0"/>
      <dgm:spPr/>
    </dgm:pt>
    <dgm:pt modelId="{44AE7948-6D80-D048-8411-3D90143D457E}" type="pres">
      <dgm:prSet presAssocID="{EF7471D8-25AE-4FCB-8CFF-EDFC2F29DE72}" presName="thickLine" presStyleLbl="alignNode1" presStyleIdx="2" presStyleCnt="4"/>
      <dgm:spPr/>
    </dgm:pt>
    <dgm:pt modelId="{8E70A7B8-22B9-1C43-9E05-5B12744EDB87}" type="pres">
      <dgm:prSet presAssocID="{EF7471D8-25AE-4FCB-8CFF-EDFC2F29DE72}" presName="horz1" presStyleCnt="0"/>
      <dgm:spPr/>
    </dgm:pt>
    <dgm:pt modelId="{E07FC995-118C-204E-8C9A-33DEFC948A08}" type="pres">
      <dgm:prSet presAssocID="{EF7471D8-25AE-4FCB-8CFF-EDFC2F29DE72}" presName="tx1" presStyleLbl="revTx" presStyleIdx="2" presStyleCnt="4"/>
      <dgm:spPr/>
      <dgm:t>
        <a:bodyPr/>
        <a:lstStyle/>
        <a:p>
          <a:endParaRPr lang="en-US"/>
        </a:p>
      </dgm:t>
    </dgm:pt>
    <dgm:pt modelId="{4F5DEA24-B9EB-BE4E-9D96-23335E5FFEFC}" type="pres">
      <dgm:prSet presAssocID="{EF7471D8-25AE-4FCB-8CFF-EDFC2F29DE72}" presName="vert1" presStyleCnt="0"/>
      <dgm:spPr/>
    </dgm:pt>
    <dgm:pt modelId="{EEC975EC-481A-A44D-AEFF-20A14528471D}" type="pres">
      <dgm:prSet presAssocID="{B2B0BD7C-B5B9-F746-ABE5-04367135676A}" presName="thickLine" presStyleLbl="alignNode1" presStyleIdx="3" presStyleCnt="4"/>
      <dgm:spPr/>
    </dgm:pt>
    <dgm:pt modelId="{C353720C-D929-1343-9295-FF849E4C86E9}" type="pres">
      <dgm:prSet presAssocID="{B2B0BD7C-B5B9-F746-ABE5-04367135676A}" presName="horz1" presStyleCnt="0"/>
      <dgm:spPr/>
    </dgm:pt>
    <dgm:pt modelId="{4B6D9597-87FA-A747-9617-E92659B4E624}" type="pres">
      <dgm:prSet presAssocID="{B2B0BD7C-B5B9-F746-ABE5-04367135676A}" presName="tx1" presStyleLbl="revTx" presStyleIdx="3" presStyleCnt="4"/>
      <dgm:spPr/>
      <dgm:t>
        <a:bodyPr/>
        <a:lstStyle/>
        <a:p>
          <a:endParaRPr lang="en-US"/>
        </a:p>
      </dgm:t>
    </dgm:pt>
    <dgm:pt modelId="{B3FF0A51-8503-3F4E-8843-C9F7F4335E21}" type="pres">
      <dgm:prSet presAssocID="{B2B0BD7C-B5B9-F746-ABE5-04367135676A}" presName="vert1" presStyleCnt="0"/>
      <dgm:spPr/>
    </dgm:pt>
  </dgm:ptLst>
  <dgm:cxnLst>
    <dgm:cxn modelId="{5FA49E77-8AF0-5442-B16B-916E8D81FA50}" srcId="{0F3ADA4F-6B72-4EAC-9CAA-3C6876E53719}" destId="{B2B0BD7C-B5B9-F746-ABE5-04367135676A}" srcOrd="3" destOrd="0" parTransId="{2CC55A41-62AC-8F46-816B-296747745499}" sibTransId="{68B006C9-C714-F44E-ABB1-B50B91BFB992}"/>
    <dgm:cxn modelId="{8E866AA7-1C67-4D38-8FBF-CAB49A5AFF4D}" srcId="{0F3ADA4F-6B72-4EAC-9CAA-3C6876E53719}" destId="{17425B80-BA68-4E93-98CF-237378366498}" srcOrd="1" destOrd="0" parTransId="{3D6154B1-2F2E-40AF-944A-393FFD5120D5}" sibTransId="{58C46676-89CB-4F60-B89E-26605A0203B8}"/>
    <dgm:cxn modelId="{434FEDB3-81D6-F646-B096-4ED1B5A93044}" type="presOf" srcId="{32E025F8-77B4-400F-B0AE-143E8167D667}" destId="{308077F9-D608-744F-AC0E-CE1B5B434580}" srcOrd="0" destOrd="0" presId="urn:microsoft.com/office/officeart/2008/layout/LinedList"/>
    <dgm:cxn modelId="{4626D641-456A-44E8-BB3F-2CD13D1D170B}" srcId="{0F3ADA4F-6B72-4EAC-9CAA-3C6876E53719}" destId="{EF7471D8-25AE-4FCB-8CFF-EDFC2F29DE72}" srcOrd="2" destOrd="0" parTransId="{69BA9479-7227-4CF8-8541-366D290CA0AD}" sibTransId="{6DD51BC9-5D23-49C8-A384-8B14750B002A}"/>
    <dgm:cxn modelId="{4DD6D5E9-62EA-9848-A8EE-4A91151F6F9E}" type="presOf" srcId="{17425B80-BA68-4E93-98CF-237378366498}" destId="{90B06137-9800-2640-B5A6-915803E7BC7F}" srcOrd="0" destOrd="0" presId="urn:microsoft.com/office/officeart/2008/layout/LinedList"/>
    <dgm:cxn modelId="{27E711FC-6EB9-264B-AC34-CD700AFBCC51}" type="presOf" srcId="{EF7471D8-25AE-4FCB-8CFF-EDFC2F29DE72}" destId="{E07FC995-118C-204E-8C9A-33DEFC948A08}" srcOrd="0" destOrd="0" presId="urn:microsoft.com/office/officeart/2008/layout/LinedList"/>
    <dgm:cxn modelId="{39F99E87-7E69-4971-949E-2779787C2D8B}" srcId="{0F3ADA4F-6B72-4EAC-9CAA-3C6876E53719}" destId="{32E025F8-77B4-400F-B0AE-143E8167D667}" srcOrd="0" destOrd="0" parTransId="{2F553173-FBCF-47E0-948C-90EF455B80B8}" sibTransId="{6652F915-EF61-441F-9CA2-4E7709A4C263}"/>
    <dgm:cxn modelId="{4CBF2C34-FD39-694E-869B-26AFDEFC3ED9}" type="presOf" srcId="{0F3ADA4F-6B72-4EAC-9CAA-3C6876E53719}" destId="{FC2A7C8B-48C4-FC49-81D2-F087183ABF9E}" srcOrd="0" destOrd="0" presId="urn:microsoft.com/office/officeart/2008/layout/LinedList"/>
    <dgm:cxn modelId="{30FC30F5-5CD6-D145-8DE8-E845B0D578A0}" type="presOf" srcId="{B2B0BD7C-B5B9-F746-ABE5-04367135676A}" destId="{4B6D9597-87FA-A747-9617-E92659B4E624}" srcOrd="0" destOrd="0" presId="urn:microsoft.com/office/officeart/2008/layout/LinedList"/>
    <dgm:cxn modelId="{2C003142-3957-DC41-8869-3F9661C97A01}" type="presParOf" srcId="{FC2A7C8B-48C4-FC49-81D2-F087183ABF9E}" destId="{6945E3AB-70F3-AF4C-9485-3C6AE9CA1C46}" srcOrd="0" destOrd="0" presId="urn:microsoft.com/office/officeart/2008/layout/LinedList"/>
    <dgm:cxn modelId="{EC0D68D6-EE24-C049-A522-D6D9E784FEEA}" type="presParOf" srcId="{FC2A7C8B-48C4-FC49-81D2-F087183ABF9E}" destId="{AD8F5513-F2F3-5441-9BFB-B94DC99762BC}" srcOrd="1" destOrd="0" presId="urn:microsoft.com/office/officeart/2008/layout/LinedList"/>
    <dgm:cxn modelId="{2C12A9C3-BBAF-BF45-8E98-AAB30D367EBF}" type="presParOf" srcId="{AD8F5513-F2F3-5441-9BFB-B94DC99762BC}" destId="{308077F9-D608-744F-AC0E-CE1B5B434580}" srcOrd="0" destOrd="0" presId="urn:microsoft.com/office/officeart/2008/layout/LinedList"/>
    <dgm:cxn modelId="{DE22601E-FF26-D349-98D6-9FA7CE887D3E}" type="presParOf" srcId="{AD8F5513-F2F3-5441-9BFB-B94DC99762BC}" destId="{C3AA28D7-2941-B44C-AD04-BD73303A5B54}" srcOrd="1" destOrd="0" presId="urn:microsoft.com/office/officeart/2008/layout/LinedList"/>
    <dgm:cxn modelId="{F6CAB779-8DDF-2E4A-B476-A126CAE6909E}" type="presParOf" srcId="{FC2A7C8B-48C4-FC49-81D2-F087183ABF9E}" destId="{0F12A1D7-DFCB-564F-BBB0-F3795406BE4C}" srcOrd="2" destOrd="0" presId="urn:microsoft.com/office/officeart/2008/layout/LinedList"/>
    <dgm:cxn modelId="{2865D6C8-3993-DB42-8B6C-6A2B1C206AB1}" type="presParOf" srcId="{FC2A7C8B-48C4-FC49-81D2-F087183ABF9E}" destId="{6EA97CA3-8CEE-6C4E-B9EB-6AB13B1F8F7B}" srcOrd="3" destOrd="0" presId="urn:microsoft.com/office/officeart/2008/layout/LinedList"/>
    <dgm:cxn modelId="{8A0B654A-5195-E64A-A04A-7128508D1849}" type="presParOf" srcId="{6EA97CA3-8CEE-6C4E-B9EB-6AB13B1F8F7B}" destId="{90B06137-9800-2640-B5A6-915803E7BC7F}" srcOrd="0" destOrd="0" presId="urn:microsoft.com/office/officeart/2008/layout/LinedList"/>
    <dgm:cxn modelId="{B4ABF410-E16B-D346-B530-F5399C0DDBA9}" type="presParOf" srcId="{6EA97CA3-8CEE-6C4E-B9EB-6AB13B1F8F7B}" destId="{39207A28-0140-2942-A7CB-85CD098DD677}" srcOrd="1" destOrd="0" presId="urn:microsoft.com/office/officeart/2008/layout/LinedList"/>
    <dgm:cxn modelId="{A167707E-818E-9946-8096-178B68270B68}" type="presParOf" srcId="{FC2A7C8B-48C4-FC49-81D2-F087183ABF9E}" destId="{44AE7948-6D80-D048-8411-3D90143D457E}" srcOrd="4" destOrd="0" presId="urn:microsoft.com/office/officeart/2008/layout/LinedList"/>
    <dgm:cxn modelId="{7A6ADD34-B424-9E4A-9CCD-693ABC90BCCA}" type="presParOf" srcId="{FC2A7C8B-48C4-FC49-81D2-F087183ABF9E}" destId="{8E70A7B8-22B9-1C43-9E05-5B12744EDB87}" srcOrd="5" destOrd="0" presId="urn:microsoft.com/office/officeart/2008/layout/LinedList"/>
    <dgm:cxn modelId="{0608F7B1-933A-2B42-9A32-38DF43A994DE}" type="presParOf" srcId="{8E70A7B8-22B9-1C43-9E05-5B12744EDB87}" destId="{E07FC995-118C-204E-8C9A-33DEFC948A08}" srcOrd="0" destOrd="0" presId="urn:microsoft.com/office/officeart/2008/layout/LinedList"/>
    <dgm:cxn modelId="{9DA78E9F-AFDC-A34C-8EED-77B7F6B8FF49}" type="presParOf" srcId="{8E70A7B8-22B9-1C43-9E05-5B12744EDB87}" destId="{4F5DEA24-B9EB-BE4E-9D96-23335E5FFEFC}" srcOrd="1" destOrd="0" presId="urn:microsoft.com/office/officeart/2008/layout/LinedList"/>
    <dgm:cxn modelId="{CC283205-9E31-7C43-8AB5-3F644CC44172}" type="presParOf" srcId="{FC2A7C8B-48C4-FC49-81D2-F087183ABF9E}" destId="{EEC975EC-481A-A44D-AEFF-20A14528471D}" srcOrd="6" destOrd="0" presId="urn:microsoft.com/office/officeart/2008/layout/LinedList"/>
    <dgm:cxn modelId="{C96085C9-E7D3-1140-ABBA-236D8C0B1981}" type="presParOf" srcId="{FC2A7C8B-48C4-FC49-81D2-F087183ABF9E}" destId="{C353720C-D929-1343-9295-FF849E4C86E9}" srcOrd="7" destOrd="0" presId="urn:microsoft.com/office/officeart/2008/layout/LinedList"/>
    <dgm:cxn modelId="{BBFDE1A3-D278-8347-8660-2678BA4269D0}" type="presParOf" srcId="{C353720C-D929-1343-9295-FF849E4C86E9}" destId="{4B6D9597-87FA-A747-9617-E92659B4E624}" srcOrd="0" destOrd="0" presId="urn:microsoft.com/office/officeart/2008/layout/LinedList"/>
    <dgm:cxn modelId="{BA0AE657-49AF-374A-AD69-8C18565B5F79}" type="presParOf" srcId="{C353720C-D929-1343-9295-FF849E4C86E9}" destId="{B3FF0A51-8503-3F4E-8843-C9F7F4335E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E3AB-70F3-AF4C-9485-3C6AE9CA1C46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077F9-D608-744F-AC0E-CE1B5B434580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2020 NWCCU standards include the identification and assessment of UAA institutional core competencies for student learning.</a:t>
          </a:r>
        </a:p>
      </dsp:txBody>
      <dsp:txXfrm>
        <a:off x="0" y="0"/>
        <a:ext cx="6291714" cy="1382683"/>
      </dsp:txXfrm>
    </dsp:sp>
    <dsp:sp modelId="{0F12A1D7-DFCB-564F-BBB0-F3795406BE4C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6137-9800-2640-B5A6-915803E7BC7F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After a series of open forums and meetings with stakeholders across the UAA  community in the Fall we identified 31 competencies.  </a:t>
          </a:r>
        </a:p>
      </dsp:txBody>
      <dsp:txXfrm>
        <a:off x="0" y="1382683"/>
        <a:ext cx="6291714" cy="1382683"/>
      </dsp:txXfrm>
    </dsp:sp>
    <dsp:sp modelId="{44AE7948-6D80-D048-8411-3D90143D457E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FC995-118C-204E-8C9A-33DEFC948A08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Based on stakeholder feedback, we consolidated the 31 to 9 and then finally to 4 basic competencies.</a:t>
          </a:r>
        </a:p>
      </dsp:txBody>
      <dsp:txXfrm>
        <a:off x="0" y="2765367"/>
        <a:ext cx="6291714" cy="1382683"/>
      </dsp:txXfrm>
    </dsp:sp>
    <dsp:sp modelId="{EEC975EC-481A-A44D-AEFF-20A14528471D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D9597-87FA-A747-9617-E92659B4E624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final 4 competencies were approved by USUAA, Staff Council, and Faculty Senate.</a:t>
          </a:r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955C0893-7C2E-4415-8CC0-B3CA68AFE3BE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DD001079-22AF-48AC-8145-F4AEF953B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8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56" tIns="46578" rIns="93156" bIns="46578" rtlCol="0"/>
          <a:lstStyle>
            <a:lvl1pPr algn="r">
              <a:defRPr sz="1200"/>
            </a:lvl1pPr>
          </a:lstStyle>
          <a:p>
            <a:fld id="{06F35ECF-13F6-4DF1-B968-33DDA76F64C9}" type="datetimeFigureOut">
              <a:rPr lang="en-US" smtClean="0"/>
              <a:t>5/5/2022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8" rIns="93156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6" tIns="46578" rIns="93156" bIns="465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6" tIns="46578" rIns="93156" bIns="46578" rtlCol="0" anchor="b"/>
          <a:lstStyle>
            <a:lvl1pPr algn="r">
              <a:defRPr sz="1200"/>
            </a:lvl1pPr>
          </a:lstStyle>
          <a:p>
            <a:fld id="{0CD30521-CEB6-4511-9B3F-C53D1DF3D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5D17E-BA5B-4040-AE60-6617FE3ED9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5D17E-BA5B-4040-AE60-6617FE3ED9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5D17E-BA5B-4040-AE60-6617FE3ED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5D17E-BA5B-4040-AE60-6617FE3ED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5D17E-BA5B-4040-AE60-6617FE3ED9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30521-CEB6-4511-9B3F-C53D1DF3DE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997-6E95-4DFA-B0B0-04AFD4A6493F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8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6B4C-7FC2-4B5B-A336-91F61075C5AB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9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D650-F131-4D70-AED6-1939E124BED6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40E4-3DFD-4CF2-AF21-89D8FC9DE195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270A-EA33-487B-888D-B7D229EB16D9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6E1F-9EC6-4401-9EEC-4187925F8F0D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5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181B-B5B5-4F8A-B8A2-B84CD3727C13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5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A786-2D7A-4986-94C9-5E8E71316BE4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B0C6-86B9-49AA-A0C4-1D06AA5B978B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8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B752-F10C-4876-AF80-E8B4199EBBC6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5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130A-5AE2-4AA4-804E-8313D670A3D0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6516-EA93-4917-81DF-28193BD82755}" type="datetime1">
              <a:rPr lang="en-US" smtClean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DBE3-31E2-49C8-A28C-8D4C93BAB9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40030" y="223670"/>
            <a:ext cx="11704320" cy="6412230"/>
          </a:xfrm>
          <a:prstGeom prst="roundRect">
            <a:avLst>
              <a:gd name="adj" fmla="val 7255"/>
            </a:avLst>
          </a:prstGeom>
          <a:noFill/>
          <a:ln w="317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125506" y="116542"/>
            <a:ext cx="11932023" cy="6604934"/>
          </a:xfrm>
          <a:prstGeom prst="roundRect">
            <a:avLst>
              <a:gd name="adj" fmla="val 7760"/>
            </a:avLst>
          </a:prstGeom>
          <a:noFill/>
          <a:ln w="63500">
            <a:solidFill>
              <a:srgbClr val="337D5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http://greenandgold.uaa.alaska.edu/logos/UAA/UAA_1Line_2color_soli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96"/>
            <a:ext cx="7019365" cy="4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7D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348" y="829994"/>
            <a:ext cx="10044331" cy="4600135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000"/>
              </a:spcBef>
            </a:pPr>
            <a:r>
              <a:rPr lang="en-US" sz="4000" i="1" dirty="0">
                <a:solidFill>
                  <a:schemeClr val="tx1"/>
                </a:solidFill>
                <a:latin typeface="+mn-lt"/>
              </a:rPr>
              <a:t>STUDENT LEARNING CORE COMPETENCIES </a:t>
            </a:r>
            <a:r>
              <a:rPr lang="en-US" sz="4000" i="1" dirty="0" smtClean="0">
                <a:solidFill>
                  <a:schemeClr val="tx1"/>
                </a:solidFill>
                <a:latin typeface="+mn-lt"/>
              </a:rPr>
              <a:t>AT UAA</a:t>
            </a:r>
            <a:endParaRPr lang="en-US" sz="4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83D"/>
                </a:solidFill>
                <a:latin typeface="+mn-lt"/>
              </a:rPr>
              <a:t>What Are Core Competencies?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Institutional student learning outcomes that we aspire to promote in every UAA student.</a:t>
            </a:r>
          </a:p>
          <a:p>
            <a:r>
              <a:rPr lang="en-US" sz="3200" dirty="0"/>
              <a:t>Curricular, Co-Curricular (e.g. Student Activities, Service Areas)</a:t>
            </a:r>
          </a:p>
          <a:p>
            <a:r>
              <a:rPr lang="en-US" sz="3200" dirty="0"/>
              <a:t>Reflect and guide educational culture at UAA</a:t>
            </a:r>
          </a:p>
          <a:p>
            <a:r>
              <a:rPr lang="en-US" sz="3200" dirty="0"/>
              <a:t>Promote alignment of learning experiences across campus</a:t>
            </a:r>
          </a:p>
          <a:p>
            <a:r>
              <a:rPr lang="en-US" sz="3200" dirty="0"/>
              <a:t>Promote academic confidence and a sense of belonging for students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 title="&quot;&quot;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 title="&quot;&quot;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*2020 NWCCU standards include the identification and assessment of UAA institutional core competencies for student learning.&#10;*After a series of open forums and meetings with stakeholders across the UAA  community in the Fall we identified 31 competencies.  &#10;*Based on stakeholder feedback, we consolidated the 31 to 9 and then finally to 4 basic competencies.&#10;*The final 4 competencies were approved by USUAA, Staff Council, and Faculty Senate." title="How We Got Here">
            <a:extLst>
              <a:ext uri="{FF2B5EF4-FFF2-40B4-BE49-F238E27FC236}">
                <a16:creationId xmlns:a16="http://schemas.microsoft.com/office/drawing/2014/main" id="{33B78A14-E28B-43CC-A888-929433FE9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4969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5347DE-D558-3542-8016-7706B9A0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Did We Get Here…</a:t>
            </a:r>
          </a:p>
        </p:txBody>
      </p:sp>
    </p:spTree>
    <p:extLst>
      <p:ext uri="{BB962C8B-B14F-4D97-AF65-F5344CB8AC3E}">
        <p14:creationId xmlns:p14="http://schemas.microsoft.com/office/powerpoint/2010/main" val="30295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E91D-6257-834F-B63B-EFF05012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03" y="1218476"/>
            <a:ext cx="3860800" cy="4421050"/>
          </a:xfrm>
          <a:effectLst/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583D"/>
                </a:solidFill>
              </a:rPr>
              <a:t>Effective Communication</a:t>
            </a:r>
            <a:endParaRPr lang="en-US" dirty="0">
              <a:solidFill>
                <a:srgbClr val="00583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C6DB-DB5C-804E-9A37-66B83F5B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48" y="1218476"/>
            <a:ext cx="6650893" cy="4421051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800" b="1" i="1" dirty="0" smtClean="0"/>
              <a:t>The </a:t>
            </a:r>
            <a:r>
              <a:rPr lang="en-US" sz="3800" b="1" i="1" dirty="0"/>
              <a:t>knowledge and skills necessary to engage in </a:t>
            </a:r>
            <a:r>
              <a:rPr lang="en-US" sz="3800" b="1" i="1" dirty="0" smtClean="0"/>
              <a:t>effective communication</a:t>
            </a:r>
            <a:r>
              <a:rPr lang="en-US" sz="3800" b="1" i="1" dirty="0"/>
              <a:t> in diverse contexts and formats</a:t>
            </a:r>
            <a:r>
              <a:rPr lang="en-US" sz="3800" b="1" i="1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23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2FD24-F466-8F45-8896-CBBB2043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02" y="1250281"/>
            <a:ext cx="3187318" cy="4421050"/>
          </a:xfrm>
          <a:effectLst/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583D"/>
                </a:solidFill>
              </a:rPr>
              <a:t>Critical and Creative </a:t>
            </a:r>
            <a:r>
              <a:rPr lang="en-US" sz="4000" dirty="0" smtClean="0">
                <a:solidFill>
                  <a:srgbClr val="00583D"/>
                </a:solidFill>
              </a:rPr>
              <a:t>Thinking</a:t>
            </a:r>
            <a:endParaRPr lang="en-US" sz="3200" dirty="0">
              <a:solidFill>
                <a:srgbClr val="00583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86A9-DD88-9248-A11B-99CCAF94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900" y="1073750"/>
            <a:ext cx="7004247" cy="4774112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i="1" dirty="0" smtClean="0"/>
              <a:t>The </a:t>
            </a:r>
            <a:r>
              <a:rPr lang="en-US" sz="3600" b="1" i="1" dirty="0"/>
              <a:t>knowledge and skills necessary for the critical exploration of issues, ideas, artifacts, and events in order to creatively design, evaluate, and implement a strategy to answer complex questions or achieve a desired goal</a:t>
            </a:r>
            <a:r>
              <a:rPr lang="en-US" sz="3600" b="1" i="1" dirty="0" smtClean="0"/>
              <a:t>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059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A555-15D0-DE44-944B-C3D0AC7E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85" y="1148137"/>
            <a:ext cx="3187318" cy="4421050"/>
          </a:xfrm>
          <a:effectLst/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583D"/>
                </a:solidFill>
              </a:rPr>
              <a:t>Intercultural Fluency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D96E-5CA4-5B47-9920-A72BC3B8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51" y="1218475"/>
            <a:ext cx="6080050" cy="4421051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i="1" dirty="0" smtClean="0"/>
              <a:t>The </a:t>
            </a:r>
            <a:r>
              <a:rPr lang="en-US" sz="3600" b="1" i="1" dirty="0"/>
              <a:t>knowledge and skills necessary </a:t>
            </a:r>
            <a:r>
              <a:rPr lang="en-US" sz="3600" b="1" i="1" dirty="0" smtClean="0"/>
              <a:t>to promote effective </a:t>
            </a:r>
            <a:r>
              <a:rPr lang="en-US" sz="3600" b="1" i="1" dirty="0"/>
              <a:t>and appropriate interaction in a variety of cultural contexts, particularly in terms of the diverse populations of Alaska</a:t>
            </a:r>
            <a:r>
              <a:rPr lang="en-US" sz="3600" b="1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901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3292-7186-4C46-92F0-9EB523F6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49" y="1218475"/>
            <a:ext cx="3187318" cy="4421050"/>
          </a:xfrm>
          <a:effectLst/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0583D"/>
                </a:solidFill>
              </a:rPr>
              <a:t>Personal, Professional, and Community  Responsibility</a:t>
            </a:r>
            <a:endParaRPr lang="en-US" sz="4000" dirty="0">
              <a:solidFill>
                <a:srgbClr val="00583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DB4FA-1ED9-484A-ACFE-94370668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3" y="1218474"/>
            <a:ext cx="6080050" cy="4421051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i="1" dirty="0" smtClean="0"/>
              <a:t>The </a:t>
            </a:r>
            <a:r>
              <a:rPr lang="en-US" sz="4000" b="1" i="1" dirty="0"/>
              <a:t>knowledge and skills necessary to promote personal flourishing, professional excellence, and community engagement</a:t>
            </a:r>
            <a:r>
              <a:rPr lang="en-US" sz="4000" b="1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88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583D"/>
                </a:solidFill>
              </a:rPr>
              <a:t>Thank you!</a:t>
            </a:r>
          </a:p>
        </p:txBody>
      </p:sp>
      <p:sp>
        <p:nvSpPr>
          <p:cNvPr id="4" name="Content Placeholder 3" title="&quot;&quot;"/>
          <p:cNvSpPr>
            <a:spLocks noGrp="1"/>
          </p:cNvSpPr>
          <p:nvPr>
            <p:ph sz="half" idx="1"/>
          </p:nvPr>
        </p:nvSpPr>
        <p:spPr>
          <a:xfrm>
            <a:off x="838200" y="5151421"/>
            <a:ext cx="10515600" cy="10255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  <a:p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DBE3-31E2-49C8-A28C-8D4C93BAB9A7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Content Placeholder 7" descr="&quot;&quot;" title="UAA Phot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5200" y="1690688"/>
            <a:ext cx="5181600" cy="29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274</Words>
  <Application>Microsoft Office PowerPoint</Application>
  <PresentationFormat>Widescreen</PresentationFormat>
  <Paragraphs>32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STUDENT LEARNING CORE COMPETENCIES AT UAA</vt:lpstr>
      <vt:lpstr>What Are Core Competencies?  </vt:lpstr>
      <vt:lpstr>How Did We Get Here…</vt:lpstr>
      <vt:lpstr>Effective Communication</vt:lpstr>
      <vt:lpstr>Critical and Creative Thinking</vt:lpstr>
      <vt:lpstr>Intercultural Fluency</vt:lpstr>
      <vt:lpstr>Personal, Professional, and Community  Responsibility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Annual Assessment Retreat PowerPoint - Student Learning Core Competencies at UAA</dc:title>
  <dc:creator>Terrence Kelly Jr</dc:creator>
  <cp:lastModifiedBy>Megan Carlson</cp:lastModifiedBy>
  <cp:revision>9</cp:revision>
  <dcterms:created xsi:type="dcterms:W3CDTF">2022-05-03T17:46:43Z</dcterms:created>
  <dcterms:modified xsi:type="dcterms:W3CDTF">2022-05-05T21:44:43Z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