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Tahoma" panose="020B0604030504040204" pitchFamily="34" charset="0"/>
      <p:regular r:id="rId29"/>
      <p:bold r:id="rId30"/>
    </p:embeddedFont>
    <p:embeddedFont>
      <p:font typeface="Bad Script" panose="020B0604020202020204" charset="0"/>
      <p:regular r:id="rId31"/>
    </p:embeddedFont>
    <p:embeddedFont>
      <p:font typeface="Roboto Condensed Light" panose="02000000000000000000" pitchFamily="2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7152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iiks+o/5heuzscsrZnz7aK3GhLj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>
        <p:guide orient="horz" pos="2160"/>
        <p:guide pos="71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" name="Google Shape;5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5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1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3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5" name="Google Shape;14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1" name="Google Shape;15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5" name="Google Shape;16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1" name="Google Shape;17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" name="Google Shape;17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3" name="Google Shape;18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6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9" name="Google Shape;18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5" name="Google Shape;19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1" name="Google Shape;20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5995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9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1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4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583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4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4"/>
          <p:cNvSpPr txBox="1">
            <a:spLocks noGrp="1"/>
          </p:cNvSpPr>
          <p:nvPr>
            <p:ph type="dt" idx="10"/>
          </p:nvPr>
        </p:nvSpPr>
        <p:spPr>
          <a:xfrm>
            <a:off x="8737600" y="628982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5"/>
          <p:cNvSpPr txBox="1">
            <a:spLocks noGrp="1"/>
          </p:cNvSpPr>
          <p:nvPr>
            <p:ph type="title"/>
          </p:nvPr>
        </p:nvSpPr>
        <p:spPr>
          <a:xfrm>
            <a:off x="609600" y="408816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583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5"/>
          <p:cNvSpPr txBox="1">
            <a:spLocks noGrp="1"/>
          </p:cNvSpPr>
          <p:nvPr>
            <p:ph type="body" idx="1"/>
          </p:nvPr>
        </p:nvSpPr>
        <p:spPr>
          <a:xfrm>
            <a:off x="609600" y="1657838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dt" idx="10"/>
          </p:nvPr>
        </p:nvSpPr>
        <p:spPr>
          <a:xfrm>
            <a:off x="8737600" y="628982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7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583D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dt" idx="10"/>
          </p:nvPr>
        </p:nvSpPr>
        <p:spPr>
          <a:xfrm>
            <a:off x="8737600" y="628982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8"/>
          <p:cNvSpPr txBox="1">
            <a:spLocks noGrp="1"/>
          </p:cNvSpPr>
          <p:nvPr>
            <p:ph type="title"/>
          </p:nvPr>
        </p:nvSpPr>
        <p:spPr>
          <a:xfrm>
            <a:off x="609600" y="408816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583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dt" idx="10"/>
          </p:nvPr>
        </p:nvSpPr>
        <p:spPr>
          <a:xfrm>
            <a:off x="8737600" y="628982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609600" y="408816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583D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7" name="Google Shape;37;p29"/>
          <p:cNvSpPr txBox="1">
            <a:spLocks noGrp="1"/>
          </p:cNvSpPr>
          <p:nvPr>
            <p:ph type="dt" idx="10"/>
          </p:nvPr>
        </p:nvSpPr>
        <p:spPr>
          <a:xfrm>
            <a:off x="8737600" y="628982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0"/>
          <p:cNvSpPr txBox="1">
            <a:spLocks noGrp="1"/>
          </p:cNvSpPr>
          <p:nvPr>
            <p:ph type="title"/>
          </p:nvPr>
        </p:nvSpPr>
        <p:spPr>
          <a:xfrm>
            <a:off x="609600" y="408816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583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dt" idx="10"/>
          </p:nvPr>
        </p:nvSpPr>
        <p:spPr>
          <a:xfrm>
            <a:off x="8737600" y="628982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1"/>
          <p:cNvSpPr txBox="1">
            <a:spLocks noGrp="1"/>
          </p:cNvSpPr>
          <p:nvPr>
            <p:ph type="dt" idx="10"/>
          </p:nvPr>
        </p:nvSpPr>
        <p:spPr>
          <a:xfrm>
            <a:off x="8737600" y="628982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2"/>
          <p:cNvSpPr txBox="1">
            <a:spLocks noGrp="1"/>
          </p:cNvSpPr>
          <p:nvPr>
            <p:ph type="title"/>
          </p:nvPr>
        </p:nvSpPr>
        <p:spPr>
          <a:xfrm>
            <a:off x="609601" y="436709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583D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2"/>
          <p:cNvSpPr txBox="1">
            <a:spLocks noGrp="1"/>
          </p:cNvSpPr>
          <p:nvPr>
            <p:ph type="body" idx="1"/>
          </p:nvPr>
        </p:nvSpPr>
        <p:spPr>
          <a:xfrm>
            <a:off x="4766733" y="436710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body" idx="2"/>
          </p:nvPr>
        </p:nvSpPr>
        <p:spPr>
          <a:xfrm>
            <a:off x="609601" y="1598760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dt" idx="10"/>
          </p:nvPr>
        </p:nvSpPr>
        <p:spPr>
          <a:xfrm>
            <a:off x="8737600" y="628982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583D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dt" idx="10"/>
          </p:nvPr>
        </p:nvSpPr>
        <p:spPr>
          <a:xfrm>
            <a:off x="8737600" y="628982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609600" y="408816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0583D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583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609600" y="1657838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8737600" y="628982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4EA68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dianmuslimobserver.com/2020/08/ram-temple-foundation-jolt-to-indian.html" TargetMode="External"/><Relationship Id="rId3" Type="http://schemas.openxmlformats.org/officeDocument/2006/relationships/hyperlink" Target="https://www.picpedia.org/chalkboard/c/company-culture.html" TargetMode="External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International_Culture_Festival_of_UIBE,_booth_of_USA,_Apr_2018.jpg" TargetMode="External"/><Relationship Id="rId5" Type="http://schemas.openxmlformats.org/officeDocument/2006/relationships/image" Target="../media/image7.jpg"/><Relationship Id="rId10" Type="http://schemas.openxmlformats.org/officeDocument/2006/relationships/image" Target="../media/image9.jpg"/><Relationship Id="rId4" Type="http://schemas.openxmlformats.org/officeDocument/2006/relationships/hyperlink" Target="https://creativecommons.org/licenses/by-sa/3.0/" TargetMode="External"/><Relationship Id="rId9" Type="http://schemas.openxmlformats.org/officeDocument/2006/relationships/hyperlink" Target="https://creativecommons.org/licenses/by/3.0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campusontario.pressbooks.pub/professionalcomms/chapter/7-5-intercultural-communication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hyperlink" Target="https://creativecommons.org/licenses/by-nc-sa/3.0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24247024@N07/13903383227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aceweb.org/career-readiness/competencies/career-readiness-defined/" TargetMode="External"/><Relationship Id="rId5" Type="http://schemas.openxmlformats.org/officeDocument/2006/relationships/image" Target="../media/image4.jpg"/><Relationship Id="rId4" Type="http://schemas.openxmlformats.org/officeDocument/2006/relationships/hyperlink" Target="https://creativecommons.org/licenses/by-sa/3.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cu.org/initiatives/value-initiative/value-rubric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"/>
          <p:cNvSpPr txBox="1"/>
          <p:nvPr/>
        </p:nvSpPr>
        <p:spPr>
          <a:xfrm>
            <a:off x="2402541" y="35860"/>
            <a:ext cx="738691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www.uaa.alaska.edu/diversity</a:t>
            </a:r>
            <a:endParaRPr dirty="0"/>
          </a:p>
        </p:txBody>
      </p:sp>
      <p:sp>
        <p:nvSpPr>
          <p:cNvPr id="61" name="Google Shape;61;p1"/>
          <p:cNvSpPr txBox="1"/>
          <p:nvPr/>
        </p:nvSpPr>
        <p:spPr>
          <a:xfrm>
            <a:off x="2402541" y="6569657"/>
            <a:ext cx="738691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rgbClr val="B6DCCE"/>
                </a:solidFill>
                <a:latin typeface="Calibri"/>
                <a:ea typeface="Calibri"/>
                <a:cs typeface="Calibri"/>
                <a:sym typeface="Calibri"/>
              </a:rPr>
              <a:t>UA is an AA/EO employer and educational institution and prohibits illegal discrimination against any individual: www.alaska.edu/nondiscrimination</a:t>
            </a:r>
            <a:endParaRPr dirty="0"/>
          </a:p>
        </p:txBody>
      </p:sp>
      <p:pic>
        <p:nvPicPr>
          <p:cNvPr id="62" name="Google Shape;62;p1" title="UAA students on campu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95679" y="2134580"/>
            <a:ext cx="4790249" cy="3194497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"/>
          <p:cNvSpPr txBox="1">
            <a:spLocks noGrp="1"/>
          </p:cNvSpPr>
          <p:nvPr>
            <p:ph type="subTitle" idx="1"/>
          </p:nvPr>
        </p:nvSpPr>
        <p:spPr>
          <a:xfrm>
            <a:off x="569358" y="2218783"/>
            <a:ext cx="7044696" cy="3110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dirty="0">
                <a:solidFill>
                  <a:schemeClr val="dk1"/>
                </a:solidFill>
              </a:rPr>
              <a:t>2022 Annual </a:t>
            </a:r>
            <a:br>
              <a:rPr lang="en-US" dirty="0">
                <a:solidFill>
                  <a:schemeClr val="dk1"/>
                </a:solidFill>
              </a:rPr>
            </a:br>
            <a:r>
              <a:rPr lang="en-US" dirty="0">
                <a:solidFill>
                  <a:schemeClr val="dk1"/>
                </a:solidFill>
              </a:rPr>
              <a:t>Accreditation/Assessment Seminar</a:t>
            </a:r>
            <a:br>
              <a:rPr lang="en-US" dirty="0">
                <a:solidFill>
                  <a:schemeClr val="dk1"/>
                </a:solidFill>
              </a:rPr>
            </a:br>
            <a:r>
              <a:rPr lang="en-US" dirty="0">
                <a:solidFill>
                  <a:schemeClr val="dk1"/>
                </a:solidFill>
              </a:rPr>
              <a:t>Friday, September 16, 2022</a:t>
            </a:r>
            <a:br>
              <a:rPr lang="en-US" dirty="0">
                <a:solidFill>
                  <a:schemeClr val="dk1"/>
                </a:solidFill>
              </a:rPr>
            </a:b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dirty="0">
                <a:solidFill>
                  <a:schemeClr val="dk1"/>
                </a:solidFill>
              </a:rPr>
              <a:t>Jennifer Booz</a:t>
            </a:r>
            <a:br>
              <a:rPr lang="en-US" dirty="0">
                <a:solidFill>
                  <a:schemeClr val="dk1"/>
                </a:solidFill>
              </a:rPr>
            </a:br>
            <a:r>
              <a:rPr lang="en-US" dirty="0">
                <a:solidFill>
                  <a:schemeClr val="dk1"/>
                </a:solidFill>
              </a:rPr>
              <a:t>Chief Diversity Officer</a:t>
            </a:r>
            <a:endParaRPr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59" name="Google Shape;59;p1"/>
          <p:cNvSpPr txBox="1">
            <a:spLocks noGrp="1"/>
          </p:cNvSpPr>
          <p:nvPr>
            <p:ph type="ctrTitle"/>
          </p:nvPr>
        </p:nvSpPr>
        <p:spPr>
          <a:xfrm>
            <a:off x="569355" y="643012"/>
            <a:ext cx="10871947" cy="1422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583D"/>
              </a:buClr>
              <a:buSzPct val="100000"/>
              <a:buFont typeface="Calibri"/>
              <a:buNone/>
            </a:pPr>
            <a:r>
              <a:rPr lang="en-US" dirty="0"/>
              <a:t>Intercultural Fluency as a Path toward </a:t>
            </a:r>
            <a:br>
              <a:rPr lang="en-US" dirty="0"/>
            </a:br>
            <a:r>
              <a:rPr lang="en-US" dirty="0"/>
              <a:t>Diversity, Equity, and Inclusion</a:t>
            </a:r>
            <a:endParaRPr dirty="0">
              <a:solidFill>
                <a:srgbClr val="00583D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ttom Photo Credit"/>
          <p:cNvSpPr txBox="1"/>
          <p:nvPr/>
        </p:nvSpPr>
        <p:spPr>
          <a:xfrm>
            <a:off x="8145780" y="6464854"/>
            <a:ext cx="360934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This Photo</a:t>
            </a:r>
            <a:r>
              <a:rPr lang="en-US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 Unknown Author is licensed under </a:t>
            </a:r>
            <a:r>
              <a:rPr lang="en-US" sz="9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CC BY-SA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Bottom Photo" descr="Picture of a chalkboard that says &quot;Company Culture&quot; with a pen and glasses" title="Company Culture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45780" y="4309092"/>
            <a:ext cx="3291840" cy="219456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Top Photo Credit"/>
          <p:cNvSpPr txBox="1"/>
          <p:nvPr/>
        </p:nvSpPr>
        <p:spPr>
          <a:xfrm>
            <a:off x="8833505" y="3229417"/>
            <a:ext cx="274889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This Photo</a:t>
            </a:r>
            <a:r>
              <a:rPr lang="en-US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 Unknown Author is licensed under </a:t>
            </a:r>
            <a:r>
              <a:rPr lang="en-US" sz="9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CC BY-SA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Top Photo" descr="Booth with young people displaying various types of US culture: flags, popcorn Oreos with peanut butter, and a poster with the Golden Gate Bridge and Grand Canyon" title="US Booth at International Culture Festival of UIB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833505" y="910717"/>
            <a:ext cx="2748895" cy="2063687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Left Photo Credit"/>
          <p:cNvSpPr txBox="1"/>
          <p:nvPr/>
        </p:nvSpPr>
        <p:spPr>
          <a:xfrm>
            <a:off x="944880" y="6349438"/>
            <a:ext cx="360934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This Photo</a:t>
            </a:r>
            <a:r>
              <a:rPr lang="en-US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 Unknown Author is licensed under </a:t>
            </a:r>
            <a:r>
              <a:rPr lang="en-US" sz="9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CC BY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Left Photo" descr="Photo of Indian cultural observance in temple" title="Indian Cultur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09600" y="4102203"/>
            <a:ext cx="3609340" cy="2195917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Arrow 3" title="&quot;&quot;"/>
          <p:cNvSpPr/>
          <p:nvPr/>
        </p:nvSpPr>
        <p:spPr>
          <a:xfrm flipH="1">
            <a:off x="5263239" y="2209798"/>
            <a:ext cx="446315" cy="642257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1E8C72"/>
              </a:gs>
              <a:gs pos="100000">
                <a:srgbClr val="A8DFCB"/>
              </a:gs>
            </a:gsLst>
            <a:lin ang="16200000" scaled="0"/>
          </a:gradFill>
          <a:ln w="9525" cap="flat" cmpd="sng">
            <a:solidFill>
              <a:srgbClr val="277F6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Arrow 2" title="&quot;&quot;"/>
          <p:cNvSpPr/>
          <p:nvPr/>
        </p:nvSpPr>
        <p:spPr>
          <a:xfrm flipH="1">
            <a:off x="2824841" y="2209799"/>
            <a:ext cx="446315" cy="642257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1E8C72"/>
              </a:gs>
              <a:gs pos="100000">
                <a:srgbClr val="A8DFCB"/>
              </a:gs>
            </a:gsLst>
            <a:lin ang="16200000" scaled="0"/>
          </a:gradFill>
          <a:ln w="9525" cap="flat" cmpd="sng">
            <a:solidFill>
              <a:srgbClr val="277F6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Arrow 1" title="&quot;&quot;"/>
          <p:cNvSpPr/>
          <p:nvPr/>
        </p:nvSpPr>
        <p:spPr>
          <a:xfrm flipH="1">
            <a:off x="1126670" y="2209800"/>
            <a:ext cx="446315" cy="642257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1E8C72"/>
              </a:gs>
              <a:gs pos="100000">
                <a:srgbClr val="A8DFCB"/>
              </a:gs>
            </a:gsLst>
            <a:lin ang="16200000" scaled="0"/>
          </a:gradFill>
          <a:ln w="9525" cap="flat" cmpd="sng">
            <a:solidFill>
              <a:srgbClr val="277F6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Body"/>
          <p:cNvSpPr txBox="1">
            <a:spLocks noGrp="1"/>
          </p:cNvSpPr>
          <p:nvPr>
            <p:ph type="body" idx="1"/>
          </p:nvPr>
        </p:nvSpPr>
        <p:spPr>
          <a:xfrm>
            <a:off x="609600" y="1657838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dirty="0"/>
              <a:t>cognitive, affective, and behavioral skills=</a:t>
            </a:r>
            <a:br>
              <a:rPr lang="en-US" dirty="0"/>
            </a:br>
            <a:endParaRPr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dirty="0"/>
              <a:t>   think          feel                    act</a:t>
            </a:r>
            <a:endParaRPr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dirty="0"/>
              <a:t>cultural contexts=        Values, norms, beliefs</a:t>
            </a:r>
            <a:endParaRPr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dirty="0"/>
              <a:t>						          Anywhere, anytime</a:t>
            </a:r>
            <a:endParaRPr dirty="0"/>
          </a:p>
        </p:txBody>
      </p:sp>
      <p:sp>
        <p:nvSpPr>
          <p:cNvPr id="120" name="Title"/>
          <p:cNvSpPr txBox="1">
            <a:spLocks noGrp="1"/>
          </p:cNvSpPr>
          <p:nvPr>
            <p:ph type="title"/>
          </p:nvPr>
        </p:nvSpPr>
        <p:spPr>
          <a:xfrm>
            <a:off x="609600" y="408816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583D"/>
              </a:buClr>
              <a:buSzPts val="4400"/>
              <a:buFont typeface="Calibri"/>
              <a:buNone/>
            </a:pPr>
            <a:r>
              <a:rPr lang="en-US" dirty="0"/>
              <a:t>A Common </a:t>
            </a:r>
            <a:r>
              <a:rPr lang="en-US" dirty="0" smtClean="0"/>
              <a:t>Definition </a:t>
            </a:r>
            <a:r>
              <a:rPr lang="en-US" sz="200" dirty="0" smtClean="0">
                <a:solidFill>
                  <a:srgbClr val="FDE8C8"/>
                </a:solidFill>
              </a:rPr>
              <a:t>3</a:t>
            </a:r>
            <a:endParaRPr sz="200" dirty="0">
              <a:solidFill>
                <a:srgbClr val="FDE8C8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1"/>
          <p:cNvSpPr txBox="1">
            <a:spLocks noGrp="1"/>
          </p:cNvSpPr>
          <p:nvPr>
            <p:ph type="title"/>
          </p:nvPr>
        </p:nvSpPr>
        <p:spPr>
          <a:xfrm>
            <a:off x="609600" y="408816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583D"/>
              </a:buClr>
              <a:buSzPts val="4400"/>
              <a:buFont typeface="Calibri"/>
              <a:buNone/>
            </a:pPr>
            <a:r>
              <a:rPr lang="en-US" dirty="0"/>
              <a:t>UAA Specific</a:t>
            </a:r>
            <a:endParaRPr dirty="0"/>
          </a:p>
        </p:txBody>
      </p:sp>
      <p:sp>
        <p:nvSpPr>
          <p:cNvPr id="136" name="Google Shape;136;p11"/>
          <p:cNvSpPr txBox="1">
            <a:spLocks noGrp="1"/>
          </p:cNvSpPr>
          <p:nvPr>
            <p:ph type="body" idx="1"/>
          </p:nvPr>
        </p:nvSpPr>
        <p:spPr>
          <a:xfrm>
            <a:off x="609600" y="1657838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dirty="0"/>
              <a:t>“particularly in terms of the diverse populations of Alaska”</a:t>
            </a:r>
            <a:endParaRPr dirty="0"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dirty="0"/>
              <a:t>What does this mean for us at UAA?</a:t>
            </a:r>
            <a:endParaRPr dirty="0"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2"/>
          <p:cNvSpPr txBox="1">
            <a:spLocks noGrp="1"/>
          </p:cNvSpPr>
          <p:nvPr>
            <p:ph type="title"/>
          </p:nvPr>
        </p:nvSpPr>
        <p:spPr>
          <a:xfrm>
            <a:off x="609600" y="408816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583D"/>
              </a:buClr>
              <a:buSzPts val="4400"/>
              <a:buFont typeface="Calibri"/>
              <a:buNone/>
            </a:pPr>
            <a:r>
              <a:rPr lang="en-US" dirty="0"/>
              <a:t>Glossary</a:t>
            </a:r>
            <a:endParaRPr dirty="0"/>
          </a:p>
        </p:txBody>
      </p:sp>
      <p:sp>
        <p:nvSpPr>
          <p:cNvPr id="142" name="Google Shape;142;p12"/>
          <p:cNvSpPr txBox="1">
            <a:spLocks noGrp="1"/>
          </p:cNvSpPr>
          <p:nvPr>
            <p:ph type="body" idx="1"/>
          </p:nvPr>
        </p:nvSpPr>
        <p:spPr>
          <a:xfrm>
            <a:off x="609600" y="1657838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dirty="0"/>
              <a:t>Common terminology: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AAC&amp;U Value Rubric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Chief Diversity Officer Office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UAA Institutional Effectiveness</a:t>
            </a:r>
            <a:endParaRPr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3"/>
          <p:cNvSpPr txBox="1">
            <a:spLocks noGrp="1"/>
          </p:cNvSpPr>
          <p:nvPr>
            <p:ph type="title"/>
          </p:nvPr>
        </p:nvSpPr>
        <p:spPr>
          <a:xfrm>
            <a:off x="609600" y="408816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583D"/>
              </a:buClr>
              <a:buSzPts val="4400"/>
              <a:buFont typeface="Calibri"/>
              <a:buNone/>
            </a:pPr>
            <a:r>
              <a:rPr lang="en-US" dirty="0"/>
              <a:t>Rubric</a:t>
            </a:r>
            <a:endParaRPr dirty="0"/>
          </a:p>
        </p:txBody>
      </p:sp>
      <p:pic>
        <p:nvPicPr>
          <p:cNvPr id="148" name="Google Shape;148;p13" descr="InterculturalKnowledge_letter - Wor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841420" y="1657350"/>
            <a:ext cx="8509159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4"/>
          <p:cNvSpPr txBox="1">
            <a:spLocks noGrp="1"/>
          </p:cNvSpPr>
          <p:nvPr>
            <p:ph type="title"/>
          </p:nvPr>
        </p:nvSpPr>
        <p:spPr>
          <a:xfrm>
            <a:off x="609600" y="408816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583D"/>
              </a:buClr>
              <a:buSzPts val="4400"/>
              <a:buFont typeface="Calibri"/>
              <a:buNone/>
            </a:pPr>
            <a:r>
              <a:rPr lang="en-US" dirty="0" smtClean="0"/>
              <a:t>Rubric </a:t>
            </a:r>
            <a:r>
              <a:rPr lang="en-US" sz="200" dirty="0" smtClean="0">
                <a:solidFill>
                  <a:srgbClr val="FDE8C8"/>
                </a:solidFill>
              </a:rPr>
              <a:t>2</a:t>
            </a:r>
            <a:endParaRPr sz="200" dirty="0">
              <a:solidFill>
                <a:srgbClr val="FDE8C8"/>
              </a:solidFill>
            </a:endParaRPr>
          </a:p>
        </p:txBody>
      </p:sp>
      <p:sp>
        <p:nvSpPr>
          <p:cNvPr id="154" name="Google Shape;154;p14"/>
          <p:cNvSpPr txBox="1">
            <a:spLocks noGrp="1"/>
          </p:cNvSpPr>
          <p:nvPr>
            <p:ph type="body" idx="1"/>
          </p:nvPr>
        </p:nvSpPr>
        <p:spPr>
          <a:xfrm>
            <a:off x="609600" y="1657838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dirty="0"/>
              <a:t>What else might we at UAA need in our rubric?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5"/>
          <p:cNvSpPr txBox="1"/>
          <p:nvPr/>
        </p:nvSpPr>
        <p:spPr>
          <a:xfrm>
            <a:off x="4238079" y="6183313"/>
            <a:ext cx="371584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This Photo</a:t>
            </a:r>
            <a:r>
              <a:rPr lang="en-US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 Unknown Author is licensed under </a:t>
            </a:r>
            <a:r>
              <a:rPr lang="en-US" sz="9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CC BY-SA-NC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p15" descr="Diagram shows how surface culture such as food, flags, literacture, and language is a small portion of culture. Other aspects of deep culture include communication style; notions of courtesy/manners; concepts of self and justice; attitudes toward elders and authority; and approaches to religion and decision-making." title="Cultural Iceber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3303358" y="408816"/>
            <a:ext cx="4733201" cy="57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5"/>
          <p:cNvSpPr txBox="1"/>
          <p:nvPr/>
        </p:nvSpPr>
        <p:spPr>
          <a:xfrm>
            <a:off x="8188960" y="629920"/>
            <a:ext cx="3393440" cy="5632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Next: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Brainstorming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b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Reporting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Assignments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Activities!</a:t>
            </a:r>
            <a:endParaRPr dirty="0"/>
          </a:p>
        </p:txBody>
      </p:sp>
      <p:sp>
        <p:nvSpPr>
          <p:cNvPr id="159" name="Google Shape;159;p15"/>
          <p:cNvSpPr txBox="1">
            <a:spLocks noGrp="1"/>
          </p:cNvSpPr>
          <p:nvPr>
            <p:ph type="title"/>
          </p:nvPr>
        </p:nvSpPr>
        <p:spPr>
          <a:xfrm>
            <a:off x="609600" y="408815"/>
            <a:ext cx="2550160" cy="5774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583D"/>
              </a:buClr>
              <a:buSzPts val="4400"/>
              <a:buFont typeface="Calibri"/>
              <a:buNone/>
            </a:pPr>
            <a:r>
              <a:rPr lang="en-US" dirty="0"/>
              <a:t>Let’s </a:t>
            </a:r>
            <a:br>
              <a:rPr lang="en-US" dirty="0"/>
            </a:br>
            <a:r>
              <a:rPr lang="en-US" dirty="0"/>
              <a:t>Take </a:t>
            </a:r>
            <a:br>
              <a:rPr lang="en-US" dirty="0"/>
            </a:br>
            <a:r>
              <a:rPr lang="en-US" dirty="0"/>
              <a:t>a </a:t>
            </a:r>
            <a:br>
              <a:rPr lang="en-US" dirty="0"/>
            </a:br>
            <a:r>
              <a:rPr lang="en-US" dirty="0"/>
              <a:t>Break!</a:t>
            </a: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6"/>
          <p:cNvSpPr txBox="1">
            <a:spLocks noGrp="1"/>
          </p:cNvSpPr>
          <p:nvPr>
            <p:ph type="title"/>
          </p:nvPr>
        </p:nvSpPr>
        <p:spPr>
          <a:xfrm>
            <a:off x="609600" y="408816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583D"/>
              </a:buClr>
              <a:buSzPts val="4400"/>
              <a:buFont typeface="Calibri"/>
              <a:buNone/>
            </a:pPr>
            <a:r>
              <a:rPr lang="en-US" dirty="0"/>
              <a:t>Brainstorming Activity</a:t>
            </a:r>
            <a:endParaRPr dirty="0"/>
          </a:p>
        </p:txBody>
      </p:sp>
      <p:sp>
        <p:nvSpPr>
          <p:cNvPr id="168" name="Google Shape;168;p16"/>
          <p:cNvSpPr txBox="1">
            <a:spLocks noGrp="1"/>
          </p:cNvSpPr>
          <p:nvPr>
            <p:ph type="body" idx="1"/>
          </p:nvPr>
        </p:nvSpPr>
        <p:spPr>
          <a:xfrm>
            <a:off x="609600" y="1657838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lang="en-US" dirty="0"/>
              <a:t>How can you engage students in thinking, feeling, and acting appropriately in a variety of cultural contexts?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lang="en-US" dirty="0"/>
              <a:t>Assignments, activities?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lang="en-US" dirty="0"/>
              <a:t>Curricular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lang="en-US" dirty="0"/>
              <a:t>Co-curricular </a:t>
            </a: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>
            <a:spLocks noGrp="1"/>
          </p:cNvSpPr>
          <p:nvPr>
            <p:ph type="title"/>
          </p:nvPr>
        </p:nvSpPr>
        <p:spPr>
          <a:xfrm>
            <a:off x="609600" y="408816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583D"/>
              </a:buClr>
              <a:buSzPts val="4400"/>
              <a:buFont typeface="Calibri"/>
              <a:buNone/>
            </a:pPr>
            <a:r>
              <a:rPr lang="en-US" dirty="0"/>
              <a:t>Brainstorming </a:t>
            </a:r>
            <a:r>
              <a:rPr lang="en-US" dirty="0" smtClean="0"/>
              <a:t>Activity </a:t>
            </a:r>
            <a:r>
              <a:rPr lang="en-US" sz="200" dirty="0" smtClean="0">
                <a:solidFill>
                  <a:srgbClr val="FDE8C8"/>
                </a:solidFill>
              </a:rPr>
              <a:t>2</a:t>
            </a:r>
            <a:endParaRPr sz="200" dirty="0">
              <a:solidFill>
                <a:srgbClr val="FDE8C8"/>
              </a:solidFill>
            </a:endParaRPr>
          </a:p>
        </p:txBody>
      </p:sp>
      <p:sp>
        <p:nvSpPr>
          <p:cNvPr id="174" name="Google Shape;174;p17"/>
          <p:cNvSpPr txBox="1">
            <a:spLocks noGrp="1"/>
          </p:cNvSpPr>
          <p:nvPr>
            <p:ph type="body" idx="1"/>
          </p:nvPr>
        </p:nvSpPr>
        <p:spPr>
          <a:xfrm>
            <a:off x="609600" y="1657838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10 minutes- solo brainstorming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10 minutes-group share, additional idea generation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15 minutes- report out</a:t>
            </a: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8"/>
          <p:cNvSpPr txBox="1">
            <a:spLocks noGrp="1"/>
          </p:cNvSpPr>
          <p:nvPr>
            <p:ph type="title"/>
          </p:nvPr>
        </p:nvSpPr>
        <p:spPr>
          <a:xfrm>
            <a:off x="609600" y="408816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583D"/>
              </a:buClr>
              <a:buSzPts val="4400"/>
              <a:buFont typeface="Calibri"/>
              <a:buNone/>
            </a:pPr>
            <a:r>
              <a:rPr lang="en-US" dirty="0"/>
              <a:t>Institutional Examples</a:t>
            </a:r>
            <a:endParaRPr dirty="0"/>
          </a:p>
        </p:txBody>
      </p:sp>
      <p:sp>
        <p:nvSpPr>
          <p:cNvPr id="180" name="Google Shape;180;p18"/>
          <p:cNvSpPr txBox="1">
            <a:spLocks noGrp="1"/>
          </p:cNvSpPr>
          <p:nvPr>
            <p:ph type="body" idx="1"/>
          </p:nvPr>
        </p:nvSpPr>
        <p:spPr>
          <a:xfrm>
            <a:off x="609600" y="1657838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dirty="0"/>
              <a:t>Curricular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Study Abroad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Languages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Electives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Non-Eurocentric perspectives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DEI GER and AN GER</a:t>
            </a:r>
            <a:endParaRPr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9"/>
          <p:cNvSpPr txBox="1">
            <a:spLocks noGrp="1"/>
          </p:cNvSpPr>
          <p:nvPr>
            <p:ph type="title"/>
          </p:nvPr>
        </p:nvSpPr>
        <p:spPr>
          <a:xfrm>
            <a:off x="609600" y="408816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583D"/>
              </a:buClr>
              <a:buSzPts val="4400"/>
              <a:buFont typeface="Calibri"/>
              <a:buNone/>
            </a:pPr>
            <a:r>
              <a:rPr lang="en-US" dirty="0"/>
              <a:t>Institutional </a:t>
            </a:r>
            <a:r>
              <a:rPr lang="en-US" dirty="0" smtClean="0"/>
              <a:t>Examples </a:t>
            </a:r>
            <a:r>
              <a:rPr lang="en-US" sz="200" dirty="0" smtClean="0">
                <a:solidFill>
                  <a:srgbClr val="FDE8C8"/>
                </a:solidFill>
              </a:rPr>
              <a:t>2</a:t>
            </a:r>
            <a:endParaRPr sz="200" dirty="0">
              <a:solidFill>
                <a:srgbClr val="FDE8C8"/>
              </a:solidFill>
            </a:endParaRPr>
          </a:p>
        </p:txBody>
      </p:sp>
      <p:sp>
        <p:nvSpPr>
          <p:cNvPr id="186" name="Google Shape;186;p19"/>
          <p:cNvSpPr txBox="1">
            <a:spLocks noGrp="1"/>
          </p:cNvSpPr>
          <p:nvPr>
            <p:ph type="body" idx="1"/>
          </p:nvPr>
        </p:nvSpPr>
        <p:spPr>
          <a:xfrm>
            <a:off x="609600" y="1657838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dirty="0"/>
              <a:t>Co-curricular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Multicultural student organizations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History and heritage month events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Multicultural Student Services (MSS) and Native Student Services (NSS) events</a:t>
            </a:r>
            <a:endParaRPr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"/>
          <p:cNvSpPr txBox="1">
            <a:spLocks noGrp="1"/>
          </p:cNvSpPr>
          <p:nvPr>
            <p:ph type="title"/>
          </p:nvPr>
        </p:nvSpPr>
        <p:spPr>
          <a:xfrm>
            <a:off x="609600" y="408816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583D"/>
              </a:buClr>
              <a:buSzPts val="4400"/>
              <a:buFont typeface="Calibri"/>
              <a:buNone/>
            </a:pPr>
            <a:r>
              <a:rPr lang="en-US" dirty="0"/>
              <a:t>Learning Objectives</a:t>
            </a:r>
            <a:endParaRPr dirty="0"/>
          </a:p>
        </p:txBody>
      </p:sp>
      <p:sp>
        <p:nvSpPr>
          <p:cNvPr id="68" name="Google Shape;68;p2"/>
          <p:cNvSpPr txBox="1">
            <a:spLocks noGrp="1"/>
          </p:cNvSpPr>
          <p:nvPr>
            <p:ph type="body" idx="1"/>
          </p:nvPr>
        </p:nvSpPr>
        <p:spPr>
          <a:xfrm>
            <a:off x="1023257" y="1600201"/>
            <a:ext cx="10330543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dirty="0"/>
              <a:t>As a result of participating in today’s seminar, you should be able to: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Articulate a preliminary definition intercultural fluency (IF)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Understand the measurement of IF using a rubric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Brainstorm and list possible IF activities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Describe next steps for the IF Core Competency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0"/>
          <p:cNvSpPr txBox="1">
            <a:spLocks noGrp="1"/>
          </p:cNvSpPr>
          <p:nvPr>
            <p:ph type="title"/>
          </p:nvPr>
        </p:nvSpPr>
        <p:spPr>
          <a:xfrm>
            <a:off x="609600" y="408816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583D"/>
              </a:buClr>
              <a:buSzPts val="4400"/>
              <a:buFont typeface="Calibri"/>
              <a:buNone/>
            </a:pPr>
            <a:r>
              <a:rPr lang="en-US" dirty="0"/>
              <a:t>Next Steps</a:t>
            </a:r>
            <a:endParaRPr dirty="0"/>
          </a:p>
        </p:txBody>
      </p:sp>
      <p:sp>
        <p:nvSpPr>
          <p:cNvPr id="192" name="Google Shape;192;p20"/>
          <p:cNvSpPr txBox="1">
            <a:spLocks noGrp="1"/>
          </p:cNvSpPr>
          <p:nvPr>
            <p:ph type="body" idx="1"/>
          </p:nvPr>
        </p:nvSpPr>
        <p:spPr>
          <a:xfrm>
            <a:off x="609600" y="1657838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Rubric adaptations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October 28</a:t>
            </a:r>
            <a:r>
              <a:rPr lang="en-US" baseline="30000" dirty="0"/>
              <a:t>th</a:t>
            </a:r>
            <a:r>
              <a:rPr lang="en-US" dirty="0"/>
              <a:t> Open Forum- finalize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Generate assignments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Best practice examples to be shared-volunteers?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Reach out for more information/assistance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What else do we need to consider?</a:t>
            </a:r>
            <a:endParaRPr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1"/>
          <p:cNvSpPr txBox="1">
            <a:spLocks noGrp="1"/>
          </p:cNvSpPr>
          <p:nvPr>
            <p:ph type="title"/>
          </p:nvPr>
        </p:nvSpPr>
        <p:spPr>
          <a:xfrm>
            <a:off x="609600" y="408816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583D"/>
              </a:buClr>
              <a:buSzPts val="4400"/>
              <a:buFont typeface="Calibri"/>
              <a:buNone/>
            </a:pPr>
            <a:r>
              <a:rPr lang="en-US" dirty="0"/>
              <a:t>Next Steps-What We Learned</a:t>
            </a:r>
            <a:endParaRPr dirty="0"/>
          </a:p>
        </p:txBody>
      </p:sp>
      <p:sp>
        <p:nvSpPr>
          <p:cNvPr id="198" name="Google Shape;198;p21"/>
          <p:cNvSpPr txBox="1">
            <a:spLocks noGrp="1"/>
          </p:cNvSpPr>
          <p:nvPr>
            <p:ph type="body" idx="1"/>
          </p:nvPr>
        </p:nvSpPr>
        <p:spPr>
          <a:xfrm>
            <a:off x="1023257" y="1600201"/>
            <a:ext cx="10330543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dirty="0"/>
              <a:t>As a result of participating in today’s seminar, we can:</a:t>
            </a:r>
            <a:br>
              <a:rPr lang="en-US" dirty="0"/>
            </a:b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Articulate a preliminary definition intercultural fluency (IF)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Understand the measurement of IF using a rubric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Brainstorm and list possible IF activities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Describe next steps for the IF Core Competency</a:t>
            </a:r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2" title="UAA Campu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414" y="492981"/>
            <a:ext cx="11949576" cy="6124157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2" title="&quot;&quot;"/>
          <p:cNvSpPr/>
          <p:nvPr/>
        </p:nvSpPr>
        <p:spPr>
          <a:xfrm>
            <a:off x="-143123" y="5330952"/>
            <a:ext cx="12533243" cy="886968"/>
          </a:xfrm>
          <a:prstGeom prst="rect">
            <a:avLst/>
          </a:prstGeom>
          <a:gradFill>
            <a:gsLst>
              <a:gs pos="0">
                <a:srgbClr val="FFC425">
                  <a:alpha val="80000"/>
                </a:srgbClr>
              </a:gs>
              <a:gs pos="100000">
                <a:srgbClr val="4EA685">
                  <a:alpha val="40000"/>
                </a:srgbClr>
              </a:gs>
            </a:gsLst>
            <a:lin ang="108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lt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205" name="Google Shape;205;p22" title="&quot;&quot;"/>
          <p:cNvPicPr preferRelativeResize="0"/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7452360" y="5449824"/>
            <a:ext cx="4096512" cy="681529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2"/>
          <p:cNvSpPr txBox="1"/>
          <p:nvPr/>
        </p:nvSpPr>
        <p:spPr>
          <a:xfrm>
            <a:off x="2402541" y="35860"/>
            <a:ext cx="738691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www.uaa.alaska.edu/diversity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3599" y="3715900"/>
            <a:ext cx="4243833" cy="1119579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6000" b="0" dirty="0">
                <a:solidFill>
                  <a:schemeClr val="dk1"/>
                </a:solidFill>
              </a:rPr>
              <a:t>Thank you</a:t>
            </a:r>
            <a:r>
              <a:rPr lang="en-US" sz="6000" b="0" dirty="0" smtClean="0">
                <a:solidFill>
                  <a:schemeClr val="dk1"/>
                </a:solidFill>
              </a:rPr>
              <a:t>!</a:t>
            </a:r>
            <a:endParaRPr lang="en-US" sz="6000" b="0" dirty="0"/>
          </a:p>
        </p:txBody>
      </p:sp>
    </p:spTree>
    <p:extLst>
      <p:ext uri="{BB962C8B-B14F-4D97-AF65-F5344CB8AC3E}">
        <p14:creationId xmlns:p14="http://schemas.microsoft.com/office/powerpoint/2010/main" val="91491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"/>
          <p:cNvSpPr txBox="1"/>
          <p:nvPr/>
        </p:nvSpPr>
        <p:spPr>
          <a:xfrm>
            <a:off x="6449786" y="6448878"/>
            <a:ext cx="44032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This Photo</a:t>
            </a:r>
            <a:r>
              <a:rPr lang="en-US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 Unknown Author is licensed under </a:t>
            </a:r>
            <a:r>
              <a:rPr lang="en-US" sz="9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CC BY-SA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" name="Google Shape;75;p3" descr="Shows the connection of education, values, interests, experience, networking, and skills to a career" title="Career mindmap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49786" y="3248286"/>
            <a:ext cx="4403272" cy="293551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3"/>
          <p:cNvSpPr txBox="1">
            <a:spLocks noGrp="1"/>
          </p:cNvSpPr>
          <p:nvPr>
            <p:ph type="body" idx="1"/>
          </p:nvPr>
        </p:nvSpPr>
        <p:spPr>
          <a:xfrm>
            <a:off x="609600" y="1657838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According to the National Association of Colleges and Employers (</a:t>
            </a:r>
            <a:r>
              <a:rPr lang="en-US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NACE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), intercultural fluency is one of the </a:t>
            </a:r>
            <a:r>
              <a:rPr lang="en-US" i="1" dirty="0">
                <a:latin typeface="Calibri"/>
                <a:ea typeface="Calibri"/>
                <a:cs typeface="Calibri"/>
                <a:sym typeface="Calibri"/>
              </a:rPr>
              <a:t>most important transferable skills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students can have when transitioning from college to the workforce.</a:t>
            </a:r>
            <a:endParaRPr dirty="0"/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39700" algn="l" rtl="0">
              <a:spcBef>
                <a:spcPts val="14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  <p:sp>
        <p:nvSpPr>
          <p:cNvPr id="73" name="Google Shape;73;p3"/>
          <p:cNvSpPr txBox="1">
            <a:spLocks noGrp="1"/>
          </p:cNvSpPr>
          <p:nvPr>
            <p:ph type="title"/>
          </p:nvPr>
        </p:nvSpPr>
        <p:spPr>
          <a:xfrm>
            <a:off x="609600" y="408816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583D"/>
              </a:buClr>
              <a:buSzPts val="4400"/>
              <a:buFont typeface="Calibri"/>
              <a:buNone/>
            </a:pPr>
            <a:r>
              <a:rPr lang="en-US" dirty="0"/>
              <a:t>The Why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 txBox="1">
            <a:spLocks noGrp="1"/>
          </p:cNvSpPr>
          <p:nvPr>
            <p:ph type="title"/>
          </p:nvPr>
        </p:nvSpPr>
        <p:spPr>
          <a:xfrm>
            <a:off x="609600" y="408816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583D"/>
              </a:buClr>
              <a:buSzPts val="4400"/>
              <a:buFont typeface="Calibri"/>
              <a:buNone/>
            </a:pPr>
            <a:r>
              <a:rPr lang="en-US" dirty="0"/>
              <a:t>The </a:t>
            </a:r>
            <a:r>
              <a:rPr lang="en-US" dirty="0" smtClean="0"/>
              <a:t>Why </a:t>
            </a:r>
            <a:r>
              <a:rPr lang="en-US" sz="200" dirty="0" smtClean="0">
                <a:solidFill>
                  <a:srgbClr val="FDE8C8"/>
                </a:solidFill>
              </a:rPr>
              <a:t>(cont.)</a:t>
            </a:r>
            <a:endParaRPr sz="200" dirty="0">
              <a:solidFill>
                <a:srgbClr val="FDE8C8"/>
              </a:solidFill>
            </a:endParaRPr>
          </a:p>
        </p:txBody>
      </p:sp>
      <p:pic>
        <p:nvPicPr>
          <p:cNvPr id="82" name="Google Shape;82;p4" descr="While teamwork and communication are rated comparatively well by both students and employers in the bar chart, intercultural fluency is rated 20.7% by employers and 38.6% by students. It is one of the lower ranked ratings for both." title="Employer Rated Proficiency vs Student Rated Proficiency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471458" y="1657350"/>
            <a:ext cx="7249084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/>
          <p:nvPr/>
        </p:nvSpPr>
        <p:spPr>
          <a:xfrm>
            <a:off x="3013178" y="3848058"/>
            <a:ext cx="6787436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700" b="1" cap="none" dirty="0">
                <a:solidFill>
                  <a:schemeClr val="accent4"/>
                </a:solidFill>
                <a:latin typeface="Bad Script"/>
                <a:ea typeface="Bad Script"/>
                <a:cs typeface="Bad Script"/>
                <a:sym typeface="Bad Script"/>
              </a:rPr>
              <a:t>Cultural Competency</a:t>
            </a:r>
            <a:endParaRPr sz="8700" dirty="0"/>
          </a:p>
        </p:txBody>
      </p:sp>
      <p:sp>
        <p:nvSpPr>
          <p:cNvPr id="88" name="Google Shape;88;p5"/>
          <p:cNvSpPr txBox="1">
            <a:spLocks noGrp="1"/>
          </p:cNvSpPr>
          <p:nvPr>
            <p:ph type="body" idx="1"/>
          </p:nvPr>
        </p:nvSpPr>
        <p:spPr>
          <a:xfrm>
            <a:off x="609600" y="1657838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dirty="0"/>
              <a:t>At UAA</a:t>
            </a:r>
            <a:endParaRPr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dirty="0"/>
              <a:t>Intercultural Fluency: The </a:t>
            </a:r>
            <a:r>
              <a:rPr lang="en-US" b="1" dirty="0"/>
              <a:t>knowledge and skills </a:t>
            </a:r>
            <a:r>
              <a:rPr lang="en-US" dirty="0"/>
              <a:t>necessary to promote effective and appropriate interaction in a variety of </a:t>
            </a:r>
            <a:r>
              <a:rPr lang="en-US" b="1" dirty="0"/>
              <a:t>cultural contexts</a:t>
            </a:r>
            <a:r>
              <a:rPr lang="en-US" dirty="0"/>
              <a:t>, </a:t>
            </a:r>
            <a:r>
              <a:rPr lang="en-US" b="1" dirty="0"/>
              <a:t>particularly in terms of the diverse populations of Alaska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87" name="Google Shape;87;p5"/>
          <p:cNvSpPr txBox="1">
            <a:spLocks noGrp="1"/>
          </p:cNvSpPr>
          <p:nvPr>
            <p:ph type="title"/>
          </p:nvPr>
        </p:nvSpPr>
        <p:spPr>
          <a:xfrm>
            <a:off x="609600" y="408816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583D"/>
              </a:buClr>
              <a:buSzPts val="4400"/>
              <a:buFont typeface="Calibri"/>
              <a:buNone/>
            </a:pPr>
            <a:r>
              <a:rPr lang="en-US" dirty="0"/>
              <a:t>Developing a Shared Understanding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"/>
          <p:cNvSpPr txBox="1">
            <a:spLocks noGrp="1"/>
          </p:cNvSpPr>
          <p:nvPr>
            <p:ph type="title"/>
          </p:nvPr>
        </p:nvSpPr>
        <p:spPr>
          <a:xfrm>
            <a:off x="609600" y="408816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583D"/>
              </a:buClr>
              <a:buSzPts val="4400"/>
              <a:buFont typeface="Calibri"/>
              <a:buNone/>
            </a:pPr>
            <a:r>
              <a:rPr lang="en-US" dirty="0"/>
              <a:t>Developing a Shared </a:t>
            </a:r>
            <a:r>
              <a:rPr lang="en-US" dirty="0" smtClean="0"/>
              <a:t>Understanding </a:t>
            </a:r>
            <a:r>
              <a:rPr lang="en-US" sz="200" dirty="0" smtClean="0">
                <a:solidFill>
                  <a:srgbClr val="FDE8C8"/>
                </a:solidFill>
              </a:rPr>
              <a:t>(2)</a:t>
            </a:r>
            <a:endParaRPr sz="200" dirty="0">
              <a:solidFill>
                <a:srgbClr val="FDE8C8"/>
              </a:solidFill>
            </a:endParaRPr>
          </a:p>
        </p:txBody>
      </p:sp>
      <p:sp>
        <p:nvSpPr>
          <p:cNvPr id="95" name="Google Shape;95;p6"/>
          <p:cNvSpPr txBox="1">
            <a:spLocks noGrp="1"/>
          </p:cNvSpPr>
          <p:nvPr>
            <p:ph type="body" idx="1"/>
          </p:nvPr>
        </p:nvSpPr>
        <p:spPr>
          <a:xfrm>
            <a:off x="609600" y="1657838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AAC&amp;U Value Rubric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VALUE rubrics are open educational resources (OER) that enable educators to assess students’ original work. AAC&amp;U offers a proven methodology for applying the VALUE rubrics to evaluate student performance reliably and verifiably across sixteen broad, cross-cutting learning outcomes.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Have informed our processes in the past.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"/>
          <p:cNvSpPr txBox="1">
            <a:spLocks noGrp="1"/>
          </p:cNvSpPr>
          <p:nvPr>
            <p:ph type="title"/>
          </p:nvPr>
        </p:nvSpPr>
        <p:spPr>
          <a:xfrm>
            <a:off x="609600" y="408816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583D"/>
              </a:buClr>
              <a:buSzPts val="4400"/>
              <a:buFont typeface="Calibri"/>
              <a:buNone/>
            </a:pPr>
            <a:r>
              <a:rPr lang="en-US" dirty="0"/>
              <a:t>AAC&amp;U Value Rubric</a:t>
            </a:r>
            <a:endParaRPr dirty="0"/>
          </a:p>
        </p:txBody>
      </p:sp>
      <p:pic>
        <p:nvPicPr>
          <p:cNvPr id="101" name="Google Shape;101;p7" descr="InterculturalKnowledge_letter - Wor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841420" y="1657350"/>
            <a:ext cx="8509159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609600" y="408816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583D"/>
              </a:buClr>
              <a:buSzPts val="4400"/>
              <a:buFont typeface="Calibri"/>
              <a:buNone/>
            </a:pPr>
            <a:r>
              <a:rPr lang="en-US" dirty="0"/>
              <a:t>A Common Definition</a:t>
            </a:r>
            <a:endParaRPr dirty="0"/>
          </a:p>
        </p:txBody>
      </p:sp>
      <p:sp>
        <p:nvSpPr>
          <p:cNvPr id="107" name="Google Shape;107;p8"/>
          <p:cNvSpPr txBox="1">
            <a:spLocks noGrp="1"/>
          </p:cNvSpPr>
          <p:nvPr>
            <p:ph type="body" idx="1"/>
          </p:nvPr>
        </p:nvSpPr>
        <p:spPr>
          <a:xfrm>
            <a:off x="609600" y="1657838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dirty="0"/>
              <a:t>Intercultural Knowledge and Competence is “a set of </a:t>
            </a:r>
            <a:r>
              <a:rPr lang="en-US" b="1" dirty="0"/>
              <a:t>cognitive, affective, and behavioral skills</a:t>
            </a:r>
            <a:r>
              <a:rPr lang="en-US" dirty="0"/>
              <a:t> and characteristics that support effective and appropriate interaction in a variety of </a:t>
            </a:r>
            <a:r>
              <a:rPr lang="en-US" b="1" dirty="0"/>
              <a:t>cultural contexts</a:t>
            </a:r>
            <a:r>
              <a:rPr lang="en-US" dirty="0"/>
              <a:t>.” (Bennett, J. M. [2008]. Transformative training: Designing programs for culture learning. In M. A. Moodian [Ed.],</a:t>
            </a:r>
            <a:r>
              <a:rPr lang="en-US" i="1" dirty="0"/>
              <a:t> Contemporary leadership and intercultural competence: Understanding and utilizing cultural diversity to build successful organizations</a:t>
            </a:r>
            <a:r>
              <a:rPr lang="en-US" dirty="0"/>
              <a:t> [pp. 95-110]. Sage.)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9"/>
          <p:cNvSpPr txBox="1">
            <a:spLocks noGrp="1"/>
          </p:cNvSpPr>
          <p:nvPr>
            <p:ph type="title"/>
          </p:nvPr>
        </p:nvSpPr>
        <p:spPr>
          <a:xfrm>
            <a:off x="609600" y="408816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583D"/>
              </a:buClr>
              <a:buSzPts val="4400"/>
              <a:buFont typeface="Calibri"/>
              <a:buNone/>
            </a:pPr>
            <a:r>
              <a:rPr lang="en-US" dirty="0"/>
              <a:t>A Common </a:t>
            </a:r>
            <a:r>
              <a:rPr lang="en-US" dirty="0" smtClean="0"/>
              <a:t>Definition </a:t>
            </a:r>
            <a:r>
              <a:rPr lang="en-US" sz="200" dirty="0" smtClean="0">
                <a:solidFill>
                  <a:srgbClr val="FDE8C8"/>
                </a:solidFill>
              </a:rPr>
              <a:t>2</a:t>
            </a:r>
            <a:endParaRPr sz="200" dirty="0">
              <a:solidFill>
                <a:srgbClr val="FDE8C8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278" y="1922882"/>
            <a:ext cx="11847443" cy="4525963"/>
          </a:xfrm>
        </p:spPr>
        <p:txBody>
          <a:bodyPr/>
          <a:lstStyle/>
          <a:p>
            <a:pPr marL="114300" indent="0" algn="ctr">
              <a:buNone/>
            </a:pPr>
            <a:r>
              <a:rPr lang="en-US" sz="5400" b="1" dirty="0">
                <a:solidFill>
                  <a:schemeClr val="accent2"/>
                </a:solidFill>
              </a:rPr>
              <a:t>cognitive, affective, and behavioral </a:t>
            </a:r>
            <a:r>
              <a:rPr lang="en-US" sz="5400" b="1" dirty="0" smtClean="0">
                <a:solidFill>
                  <a:schemeClr val="accent2"/>
                </a:solidFill>
              </a:rPr>
              <a:t>skills</a:t>
            </a:r>
          </a:p>
          <a:p>
            <a:pPr marL="114300" indent="0" algn="ctr">
              <a:buNone/>
            </a:pPr>
            <a:endParaRPr lang="en-US" sz="5400" b="1" dirty="0" smtClean="0">
              <a:solidFill>
                <a:schemeClr val="accent2"/>
              </a:solidFill>
            </a:endParaRPr>
          </a:p>
          <a:p>
            <a:pPr marL="114300" indent="0" algn="ctr">
              <a:buNone/>
            </a:pPr>
            <a:r>
              <a:rPr lang="en-US" sz="5400" b="1" dirty="0">
                <a:solidFill>
                  <a:schemeClr val="accent2"/>
                </a:solidFill>
              </a:rPr>
              <a:t>cultural </a:t>
            </a:r>
            <a:r>
              <a:rPr lang="en-US" sz="5400" b="1" dirty="0" smtClean="0">
                <a:solidFill>
                  <a:schemeClr val="accent2"/>
                </a:solidFill>
              </a:rPr>
              <a:t>contexts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mazingStories-powerpoint">
  <a:themeElements>
    <a:clrScheme name="UAA_Brand2">
      <a:dk1>
        <a:srgbClr val="000000"/>
      </a:dk1>
      <a:lt1>
        <a:srgbClr val="FFFFFF"/>
      </a:lt1>
      <a:dk2>
        <a:srgbClr val="00583D"/>
      </a:dk2>
      <a:lt2>
        <a:srgbClr val="CBC7C2"/>
      </a:lt2>
      <a:accent1>
        <a:srgbClr val="2B806C"/>
      </a:accent1>
      <a:accent2>
        <a:srgbClr val="4EA685"/>
      </a:accent2>
      <a:accent3>
        <a:srgbClr val="FFC425"/>
      </a:accent3>
      <a:accent4>
        <a:srgbClr val="FF8300"/>
      </a:accent4>
      <a:accent5>
        <a:srgbClr val="C64727"/>
      </a:accent5>
      <a:accent6>
        <a:srgbClr val="908E86"/>
      </a:accent6>
      <a:hlink>
        <a:srgbClr val="FF8300"/>
      </a:hlink>
      <a:folHlink>
        <a:srgbClr val="908E8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664</Words>
  <Application>Microsoft Office PowerPoint</Application>
  <PresentationFormat>Widescreen</PresentationFormat>
  <Paragraphs>97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Tahoma</vt:lpstr>
      <vt:lpstr>Bad Script</vt:lpstr>
      <vt:lpstr>Roboto Condensed Light</vt:lpstr>
      <vt:lpstr>AmazingStories-powerpoint</vt:lpstr>
      <vt:lpstr>Intercultural Fluency as a Path toward  Diversity, Equity, and Inclusion</vt:lpstr>
      <vt:lpstr>Learning Objectives</vt:lpstr>
      <vt:lpstr>The Why</vt:lpstr>
      <vt:lpstr>The Why (cont.)</vt:lpstr>
      <vt:lpstr>Developing a Shared Understanding</vt:lpstr>
      <vt:lpstr>Developing a Shared Understanding (2)</vt:lpstr>
      <vt:lpstr>AAC&amp;U Value Rubric</vt:lpstr>
      <vt:lpstr>A Common Definition</vt:lpstr>
      <vt:lpstr>A Common Definition 2</vt:lpstr>
      <vt:lpstr>A Common Definition 3</vt:lpstr>
      <vt:lpstr>UAA Specific</vt:lpstr>
      <vt:lpstr>Glossary</vt:lpstr>
      <vt:lpstr>Rubric</vt:lpstr>
      <vt:lpstr>Rubric 2</vt:lpstr>
      <vt:lpstr>Let’s  Take  a  Break!</vt:lpstr>
      <vt:lpstr>Brainstorming Activity</vt:lpstr>
      <vt:lpstr>Brainstorming Activity 2</vt:lpstr>
      <vt:lpstr>Institutional Examples</vt:lpstr>
      <vt:lpstr>Institutional Examples 2</vt:lpstr>
      <vt:lpstr>Next Steps</vt:lpstr>
      <vt:lpstr>Next Steps-What We Learned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Intercultural Fluency as a Path toward  Diversity, Equity, and Inclusion</dc:title>
  <dc:creator>Jennifer Booz</dc:creator>
  <cp:lastModifiedBy>Megan Carlson</cp:lastModifiedBy>
  <cp:revision>6</cp:revision>
  <dcterms:created xsi:type="dcterms:W3CDTF">2022-09-13T18:51:18Z</dcterms:created>
  <dcterms:modified xsi:type="dcterms:W3CDTF">2022-09-16T23:45:25Z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