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handoutMasterIdLst>
    <p:handoutMasterId r:id="rId6"/>
  </p:handoutMasterIdLst>
  <p:sldIdLst>
    <p:sldId id="267" r:id="rId2"/>
    <p:sldId id="271" r:id="rId3"/>
    <p:sldId id="272"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4" autoAdjust="0"/>
    <p:restoredTop sz="94660"/>
  </p:normalViewPr>
  <p:slideViewPr>
    <p:cSldViewPr snapToGrid="0">
      <p:cViewPr varScale="1">
        <p:scale>
          <a:sx n="113" d="100"/>
          <a:sy n="113" d="100"/>
        </p:scale>
        <p:origin x="774" y="114"/>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10/23/2023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10/23/2023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386585"/>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1C40B874-E53C-42B9-98BA-0781B387246C}" type="datetime1">
              <a:rPr lang="en-US" smtClean="0"/>
              <a:t>10/23/2023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5D402F4-45D7-406A-9C33-75238E131A1E}" type="datetime1">
              <a:rPr lang="en-US" smtClean="0"/>
              <a:t>10/23/2023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4506E011-4F7D-42D0-82E1-078A40B76F01}" type="datetime1">
              <a:rPr lang="en-US" smtClean="0"/>
              <a:t>10/23/2023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88268"/>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3DA471FE-0FCC-47A4-B218-06AF00AFA70F}" type="datetime1">
              <a:rPr lang="en-US" smtClean="0"/>
              <a:t>10/23/2023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BE42C22A-A385-4013-8BC3-1C712ED98224}" type="datetime1">
              <a:rPr lang="en-US" smtClean="0"/>
              <a:t>10/23/2023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84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76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7" name="Date Placeholder 6"/>
          <p:cNvSpPr>
            <a:spLocks noGrp="1"/>
          </p:cNvSpPr>
          <p:nvPr>
            <p:ph type="dt" sz="half" idx="10"/>
          </p:nvPr>
        </p:nvSpPr>
        <p:spPr/>
        <p:txBody>
          <a:bodyPr/>
          <a:lstStyle/>
          <a:p>
            <a:fld id="{A4143CD7-DDC2-4E28-B80E-11B3368F8846}" type="datetime1">
              <a:rPr lang="en-US" smtClean="0"/>
              <a:t>10/23/2023</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3" name="Date Placeholder 2"/>
          <p:cNvSpPr>
            <a:spLocks noGrp="1"/>
          </p:cNvSpPr>
          <p:nvPr>
            <p:ph type="dt" sz="half" idx="10"/>
          </p:nvPr>
        </p:nvSpPr>
        <p:spPr/>
        <p:txBody>
          <a:bodyPr/>
          <a:lstStyle/>
          <a:p>
            <a:fld id="{68882D6B-0F0F-41E5-8A0F-FC2D7E2110E0}" type="datetime1">
              <a:rPr lang="en-US" smtClean="0"/>
              <a:t>10/23/2023</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endParaRPr lang="en-US" dirty="0"/>
          </a:p>
        </p:txBody>
      </p:sp>
      <p:sp>
        <p:nvSpPr>
          <p:cNvPr id="2" name="Date Placeholder 1"/>
          <p:cNvSpPr>
            <a:spLocks noGrp="1"/>
          </p:cNvSpPr>
          <p:nvPr>
            <p:ph type="dt" sz="half" idx="10"/>
          </p:nvPr>
        </p:nvSpPr>
        <p:spPr/>
        <p:txBody>
          <a:bodyPr/>
          <a:lstStyle/>
          <a:p>
            <a:fld id="{399C1A38-D70F-41CF-857C-945C6FF6B07D}" type="datetime1">
              <a:rPr lang="en-US" smtClean="0"/>
              <a:t>10/23/2023</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E32B96DC-D1E7-4668-A471-A46ECA2AE34F}" type="datetime1">
              <a:rPr lang="en-US" smtClean="0"/>
              <a:t>10/23/2023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1100">
                <a:solidFill>
                  <a:schemeClr val="accent1"/>
                </a:solidFill>
              </a:defRPr>
            </a:lvl1pPr>
          </a:lstStyle>
          <a:p>
            <a:r>
              <a:rPr lang="en-US"/>
              <a:t>Add a footer</a:t>
            </a:r>
            <a:endParaRPr lang="en-US" dirty="0"/>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1100">
                <a:solidFill>
                  <a:schemeClr val="accent1"/>
                </a:solidFill>
              </a:defRPr>
            </a:lvl1pPr>
          </a:lstStyle>
          <a:p>
            <a:fld id="{CC444FFE-4BDB-4301-83D8-FE8B25E7CF5A}" type="datetime1">
              <a:rPr lang="en-US" smtClean="0"/>
              <a:t>10/23/2023</a:t>
            </a:fld>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1100">
                <a:solidFill>
                  <a:schemeClr val="accent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odiak College campus photo">
            <a:extLst>
              <a:ext uri="{FF2B5EF4-FFF2-40B4-BE49-F238E27FC236}">
                <a16:creationId xmlns:a16="http://schemas.microsoft.com/office/drawing/2014/main" id="{630D402E-25B0-4528-B79C-34DE12CA23FC}"/>
              </a:ext>
            </a:extLst>
          </p:cNvPr>
          <p:cNvPicPr>
            <a:picLocks noChangeAspect="1"/>
          </p:cNvPicPr>
          <p:nvPr/>
        </p:nvPicPr>
        <p:blipFill>
          <a:blip r:embed="rId2"/>
          <a:stretch>
            <a:fillRect/>
          </a:stretch>
        </p:blipFill>
        <p:spPr>
          <a:xfrm>
            <a:off x="415549" y="2098221"/>
            <a:ext cx="11776451" cy="3788229"/>
          </a:xfrm>
          <a:prstGeom prst="rect">
            <a:avLst/>
          </a:prstGeom>
        </p:spPr>
      </p:pic>
      <p:pic>
        <p:nvPicPr>
          <p:cNvPr id="4" name="Picture 3" descr="Hieroglyphs and ways of communicating through art">
            <a:extLst>
              <a:ext uri="{FF2B5EF4-FFF2-40B4-BE49-F238E27FC236}">
                <a16:creationId xmlns:a16="http://schemas.microsoft.com/office/drawing/2014/main" id="{82C17C19-3FBF-4EEF-ACE8-1464AE427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35548" cy="6858000"/>
          </a:xfrm>
          <a:prstGeom prst="rect">
            <a:avLst/>
          </a:prstGeom>
        </p:spPr>
      </p:pic>
      <p:sp>
        <p:nvSpPr>
          <p:cNvPr id="3" name="Subtitle 2"/>
          <p:cNvSpPr>
            <a:spLocks noGrp="1"/>
          </p:cNvSpPr>
          <p:nvPr>
            <p:ph type="subTitle" idx="1"/>
          </p:nvPr>
        </p:nvSpPr>
        <p:spPr>
          <a:xfrm>
            <a:off x="522634" y="5980650"/>
            <a:ext cx="9045572" cy="787543"/>
          </a:xfrm>
        </p:spPr>
        <p:txBody>
          <a:bodyPr>
            <a:normAutofit fontScale="77500" lnSpcReduction="20000"/>
          </a:bodyPr>
          <a:lstStyle/>
          <a:p>
            <a:r>
              <a:rPr lang="en-US" dirty="0">
                <a:solidFill>
                  <a:schemeClr val="tx1"/>
                </a:solidFill>
              </a:rPr>
              <a:t>2023 Accreditation Kickoff – Libby Eufemio, Asst. Prof. of Alaska Native Studies</a:t>
            </a:r>
          </a:p>
          <a:p>
            <a:r>
              <a:rPr lang="en-US" dirty="0">
                <a:solidFill>
                  <a:schemeClr val="tx1"/>
                </a:solidFill>
              </a:rPr>
              <a:t>Alutiiq Studies Program, Kodiak College</a:t>
            </a:r>
          </a:p>
        </p:txBody>
      </p:sp>
      <p:sp>
        <p:nvSpPr>
          <p:cNvPr id="2" name="Title 1"/>
          <p:cNvSpPr>
            <a:spLocks noGrp="1"/>
          </p:cNvSpPr>
          <p:nvPr>
            <p:ph type="ctrTitle"/>
          </p:nvPr>
        </p:nvSpPr>
        <p:spPr>
          <a:xfrm>
            <a:off x="522634" y="89807"/>
            <a:ext cx="10256676" cy="1767257"/>
          </a:xfrm>
        </p:spPr>
        <p:txBody>
          <a:bodyPr>
            <a:normAutofit/>
          </a:bodyPr>
          <a:lstStyle/>
          <a:p>
            <a:r>
              <a:rPr lang="en-US" sz="3200" dirty="0"/>
              <a:t>Integrating Core Competencies at Kodiak College –</a:t>
            </a:r>
            <a:br>
              <a:rPr lang="en-US" sz="3200" dirty="0"/>
            </a:br>
            <a:br>
              <a:rPr lang="en-US" sz="1000" dirty="0"/>
            </a:br>
            <a:r>
              <a:rPr lang="en-US" sz="3200" dirty="0"/>
              <a:t>ANTH A200 Alaska Native Cultures</a:t>
            </a:r>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B73E4-E8E8-42C9-856A-03BD0694470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5548" cy="6858000"/>
          </a:xfrm>
          <a:prstGeom prst="rect">
            <a:avLst/>
          </a:prstGeom>
        </p:spPr>
      </p:pic>
      <p:pic>
        <p:nvPicPr>
          <p:cNvPr id="11" name="Picture 10" descr="Student describes the Alaska Native Longbow historical background and inspiration, and the process they used to design their own longbow">
            <a:extLst>
              <a:ext uri="{FF2B5EF4-FFF2-40B4-BE49-F238E27FC236}">
                <a16:creationId xmlns:a16="http://schemas.microsoft.com/office/drawing/2014/main" id="{892A3864-8341-4D2B-A83C-B57CED54ABDB}"/>
              </a:ext>
            </a:extLst>
          </p:cNvPr>
          <p:cNvPicPr>
            <a:picLocks noChangeAspect="1"/>
          </p:cNvPicPr>
          <p:nvPr/>
        </p:nvPicPr>
        <p:blipFill>
          <a:blip r:embed="rId3"/>
          <a:stretch>
            <a:fillRect/>
          </a:stretch>
        </p:blipFill>
        <p:spPr>
          <a:xfrm>
            <a:off x="9339022" y="2255243"/>
            <a:ext cx="2843242" cy="4462210"/>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05F29CFE-400C-4D96-8131-50755CF98170}"/>
              </a:ext>
            </a:extLst>
          </p:cNvPr>
          <p:cNvSpPr txBox="1"/>
          <p:nvPr/>
        </p:nvSpPr>
        <p:spPr>
          <a:xfrm>
            <a:off x="9339022" y="1082934"/>
            <a:ext cx="2685393" cy="707886"/>
          </a:xfrm>
          <a:prstGeom prst="rect">
            <a:avLst/>
          </a:prstGeom>
          <a:noFill/>
        </p:spPr>
        <p:txBody>
          <a:bodyPr wrap="square" rtlCol="0">
            <a:spAutoFit/>
          </a:bodyPr>
          <a:lstStyle/>
          <a:p>
            <a:pPr algn="ctr"/>
            <a:r>
              <a:rPr lang="en-US" sz="2000" dirty="0">
                <a:solidFill>
                  <a:schemeClr val="accent1">
                    <a:lumMod val="40000"/>
                    <a:lumOff val="60000"/>
                  </a:schemeClr>
                </a:solidFill>
              </a:rPr>
              <a:t>Intercultural </a:t>
            </a:r>
          </a:p>
          <a:p>
            <a:pPr algn="ctr"/>
            <a:r>
              <a:rPr lang="en-US" sz="2000" dirty="0">
                <a:solidFill>
                  <a:schemeClr val="accent1">
                    <a:lumMod val="40000"/>
                    <a:lumOff val="60000"/>
                  </a:schemeClr>
                </a:solidFill>
              </a:rPr>
              <a:t>Fluency</a:t>
            </a:r>
          </a:p>
        </p:txBody>
      </p:sp>
      <p:pic>
        <p:nvPicPr>
          <p:cNvPr id="9" name="Picture 8" descr="Inupiaq: the Atikłuk: Student describes the historical background and their inspiration,  then the process to designing their own Atikłuk.">
            <a:extLst>
              <a:ext uri="{FF2B5EF4-FFF2-40B4-BE49-F238E27FC236}">
                <a16:creationId xmlns:a16="http://schemas.microsoft.com/office/drawing/2014/main" id="{C354E8D9-6C1B-4FBD-944A-FC339529D259}"/>
              </a:ext>
            </a:extLst>
          </p:cNvPr>
          <p:cNvPicPr>
            <a:picLocks noChangeAspect="1"/>
          </p:cNvPicPr>
          <p:nvPr/>
        </p:nvPicPr>
        <p:blipFill>
          <a:blip r:embed="rId4"/>
          <a:stretch>
            <a:fillRect/>
          </a:stretch>
        </p:blipFill>
        <p:spPr>
          <a:xfrm>
            <a:off x="6349461" y="746229"/>
            <a:ext cx="2989561" cy="4625870"/>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4FD2CB65-A966-4276-B424-DD8F4438D089}"/>
              </a:ext>
            </a:extLst>
          </p:cNvPr>
          <p:cNvSpPr txBox="1"/>
          <p:nvPr/>
        </p:nvSpPr>
        <p:spPr>
          <a:xfrm>
            <a:off x="6486044" y="5690833"/>
            <a:ext cx="2852978" cy="707886"/>
          </a:xfrm>
          <a:prstGeom prst="rect">
            <a:avLst/>
          </a:prstGeom>
          <a:noFill/>
        </p:spPr>
        <p:txBody>
          <a:bodyPr wrap="square" rtlCol="0">
            <a:spAutoFit/>
          </a:bodyPr>
          <a:lstStyle/>
          <a:p>
            <a:pPr algn="ctr"/>
            <a:r>
              <a:rPr lang="en-US" sz="2000" dirty="0">
                <a:solidFill>
                  <a:schemeClr val="accent1">
                    <a:lumMod val="40000"/>
                    <a:lumOff val="60000"/>
                  </a:schemeClr>
                </a:solidFill>
              </a:rPr>
              <a:t>Creative &amp; Critical Thinking</a:t>
            </a:r>
          </a:p>
        </p:txBody>
      </p:sp>
      <p:pic>
        <p:nvPicPr>
          <p:cNvPr id="7" name="Picture 6" descr="Toboggan Bag example: Shows how the student traced the historical background and sought inspiration, and the process used to create their own toboggan bag">
            <a:extLst>
              <a:ext uri="{FF2B5EF4-FFF2-40B4-BE49-F238E27FC236}">
                <a16:creationId xmlns:a16="http://schemas.microsoft.com/office/drawing/2014/main" id="{87D55919-227D-4D50-ADD2-46F09A863A58}"/>
              </a:ext>
            </a:extLst>
          </p:cNvPr>
          <p:cNvPicPr>
            <a:picLocks noChangeAspect="1"/>
          </p:cNvPicPr>
          <p:nvPr/>
        </p:nvPicPr>
        <p:blipFill>
          <a:blip r:embed="rId5"/>
          <a:stretch>
            <a:fillRect/>
          </a:stretch>
        </p:blipFill>
        <p:spPr>
          <a:xfrm>
            <a:off x="3497061" y="2091582"/>
            <a:ext cx="2852978" cy="4429928"/>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0C8D1605-536C-4EB4-840D-7EFC16E400C9}"/>
              </a:ext>
            </a:extLst>
          </p:cNvPr>
          <p:cNvSpPr txBox="1"/>
          <p:nvPr/>
        </p:nvSpPr>
        <p:spPr>
          <a:xfrm>
            <a:off x="2789720" y="1038687"/>
            <a:ext cx="4195129" cy="707886"/>
          </a:xfrm>
          <a:prstGeom prst="rect">
            <a:avLst/>
          </a:prstGeom>
          <a:noFill/>
        </p:spPr>
        <p:txBody>
          <a:bodyPr wrap="square" rtlCol="0">
            <a:spAutoFit/>
          </a:bodyPr>
          <a:lstStyle/>
          <a:p>
            <a:pPr algn="ctr"/>
            <a:r>
              <a:rPr lang="en-US" sz="2000" dirty="0">
                <a:solidFill>
                  <a:schemeClr val="accent1">
                    <a:lumMod val="40000"/>
                    <a:lumOff val="60000"/>
                  </a:schemeClr>
                </a:solidFill>
              </a:rPr>
              <a:t>Effective </a:t>
            </a:r>
          </a:p>
          <a:p>
            <a:pPr algn="ctr"/>
            <a:r>
              <a:rPr lang="en-US" sz="2000" dirty="0">
                <a:solidFill>
                  <a:schemeClr val="accent1">
                    <a:lumMod val="40000"/>
                    <a:lumOff val="60000"/>
                  </a:schemeClr>
                </a:solidFill>
              </a:rPr>
              <a:t>Communication </a:t>
            </a:r>
          </a:p>
        </p:txBody>
      </p:sp>
      <p:sp>
        <p:nvSpPr>
          <p:cNvPr id="15" name="Rectangle 14">
            <a:extLst>
              <a:ext uri="{FF2B5EF4-FFF2-40B4-BE49-F238E27FC236}">
                <a16:creationId xmlns:a16="http://schemas.microsoft.com/office/drawing/2014/main" id="{8466DA6E-3C62-48A2-A508-8EE7B3F85B70}"/>
              </a:ext>
            </a:extLst>
          </p:cNvPr>
          <p:cNvSpPr/>
          <p:nvPr/>
        </p:nvSpPr>
        <p:spPr>
          <a:xfrm>
            <a:off x="391042" y="5627506"/>
            <a:ext cx="3079689" cy="923330"/>
          </a:xfrm>
          <a:prstGeom prst="rect">
            <a:avLst/>
          </a:prstGeom>
        </p:spPr>
        <p:txBody>
          <a:bodyPr wrap="none">
            <a:spAutoFit/>
          </a:bodyPr>
          <a:lstStyle/>
          <a:p>
            <a:pPr algn="ctr"/>
            <a:r>
              <a:rPr lang="en-US" dirty="0">
                <a:solidFill>
                  <a:schemeClr val="accent1">
                    <a:lumMod val="40000"/>
                    <a:lumOff val="60000"/>
                  </a:schemeClr>
                </a:solidFill>
              </a:rPr>
              <a:t>Project requirements:</a:t>
            </a:r>
          </a:p>
          <a:p>
            <a:pPr algn="ctr"/>
            <a:r>
              <a:rPr lang="en-US" dirty="0">
                <a:solidFill>
                  <a:schemeClr val="accent1">
                    <a:lumMod val="40000"/>
                    <a:lumOff val="60000"/>
                  </a:schemeClr>
                </a:solidFill>
              </a:rPr>
              <a:t>Poster, in-class presentation</a:t>
            </a:r>
          </a:p>
          <a:p>
            <a:pPr algn="ctr"/>
            <a:r>
              <a:rPr lang="en-US" dirty="0">
                <a:solidFill>
                  <a:schemeClr val="accent1">
                    <a:lumMod val="40000"/>
                    <a:lumOff val="60000"/>
                  </a:schemeClr>
                </a:solidFill>
              </a:rPr>
              <a:t>&amp; written paper</a:t>
            </a:r>
          </a:p>
        </p:txBody>
      </p:sp>
      <p:pic>
        <p:nvPicPr>
          <p:cNvPr id="5" name="Picture 4" descr="Yup'ik Dance Fans example from ANTH A200 Alaska Native Cultures. Shows how the student described the historical background and inspiration, and used that to design their own fans">
            <a:extLst>
              <a:ext uri="{FF2B5EF4-FFF2-40B4-BE49-F238E27FC236}">
                <a16:creationId xmlns:a16="http://schemas.microsoft.com/office/drawing/2014/main" id="{EF0CF9A9-8653-4CFE-AA2A-2AEFBE149D36}"/>
              </a:ext>
            </a:extLst>
          </p:cNvPr>
          <p:cNvPicPr>
            <a:picLocks noChangeAspect="1"/>
          </p:cNvPicPr>
          <p:nvPr/>
        </p:nvPicPr>
        <p:blipFill>
          <a:blip r:embed="rId6"/>
          <a:stretch>
            <a:fillRect/>
          </a:stretch>
        </p:blipFill>
        <p:spPr>
          <a:xfrm>
            <a:off x="507500" y="765286"/>
            <a:ext cx="2989561" cy="4606813"/>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DED9763C-7D2B-44BD-BCBE-D3F55C70CDAB}"/>
              </a:ext>
            </a:extLst>
          </p:cNvPr>
          <p:cNvSpPr>
            <a:spLocks noGrp="1"/>
          </p:cNvSpPr>
          <p:nvPr>
            <p:ph type="ctrTitle"/>
          </p:nvPr>
        </p:nvSpPr>
        <p:spPr>
          <a:xfrm>
            <a:off x="609602" y="86056"/>
            <a:ext cx="11319614" cy="494245"/>
          </a:xfrm>
        </p:spPr>
        <p:txBody>
          <a:bodyPr>
            <a:normAutofit/>
          </a:bodyPr>
          <a:lstStyle/>
          <a:p>
            <a:r>
              <a:rPr lang="en-US" sz="1900" dirty="0"/>
              <a:t>ANTH A200 Final Project – Make, do, or recreate an object or process inspired by Alaska Native Culture </a:t>
            </a:r>
          </a:p>
        </p:txBody>
      </p:sp>
    </p:spTree>
    <p:extLst>
      <p:ext uri="{BB962C8B-B14F-4D97-AF65-F5344CB8AC3E}">
        <p14:creationId xmlns:p14="http://schemas.microsoft.com/office/powerpoint/2010/main" val="17940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047D18-47B4-40F9-9305-0C68EF698E9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5548" cy="6858000"/>
          </a:xfrm>
          <a:prstGeom prst="rect">
            <a:avLst/>
          </a:prstGeom>
        </p:spPr>
      </p:pic>
      <p:pic>
        <p:nvPicPr>
          <p:cNvPr id="13" name="Picture 12" descr="Dena'ina Birch Bark Basket page excerpt: Narrative on how to create a birch bark basket">
            <a:extLst>
              <a:ext uri="{FF2B5EF4-FFF2-40B4-BE49-F238E27FC236}">
                <a16:creationId xmlns:a16="http://schemas.microsoft.com/office/drawing/2014/main" id="{C3E154CB-B362-46AB-8A4B-4DC0C3434104}"/>
              </a:ext>
            </a:extLst>
          </p:cNvPr>
          <p:cNvPicPr>
            <a:picLocks noChangeAspect="1"/>
          </p:cNvPicPr>
          <p:nvPr/>
        </p:nvPicPr>
        <p:blipFill>
          <a:blip r:embed="rId3"/>
          <a:stretch>
            <a:fillRect/>
          </a:stretch>
        </p:blipFill>
        <p:spPr>
          <a:xfrm>
            <a:off x="10243521" y="4173656"/>
            <a:ext cx="1761043" cy="2368694"/>
          </a:xfrm>
          <a:prstGeom prst="rect">
            <a:avLst/>
          </a:prstGeom>
          <a:ln>
            <a:noFill/>
          </a:ln>
          <a:effectLst>
            <a:outerShdw blurRad="292100" dist="139700" dir="2700000" algn="tl" rotWithShape="0">
              <a:srgbClr val="333333">
                <a:alpha val="65000"/>
              </a:srgbClr>
            </a:outerShdw>
          </a:effectLst>
        </p:spPr>
      </p:pic>
      <p:pic>
        <p:nvPicPr>
          <p:cNvPr id="11" name="Picture 10" descr="Dena'ina Birch Bark Basket page excerpt: Narrative and figure of an emergency basket made to fight a forest fire in 1953">
            <a:extLst>
              <a:ext uri="{FF2B5EF4-FFF2-40B4-BE49-F238E27FC236}">
                <a16:creationId xmlns:a16="http://schemas.microsoft.com/office/drawing/2014/main" id="{45CCE0C7-C65D-4157-B8D5-FAF4731C967C}"/>
              </a:ext>
            </a:extLst>
          </p:cNvPr>
          <p:cNvPicPr>
            <a:picLocks noChangeAspect="1"/>
          </p:cNvPicPr>
          <p:nvPr/>
        </p:nvPicPr>
        <p:blipFill>
          <a:blip r:embed="rId4"/>
          <a:stretch>
            <a:fillRect/>
          </a:stretch>
        </p:blipFill>
        <p:spPr>
          <a:xfrm>
            <a:off x="8687088" y="3803667"/>
            <a:ext cx="1761043" cy="2391968"/>
          </a:xfrm>
          <a:prstGeom prst="rect">
            <a:avLst/>
          </a:prstGeom>
          <a:ln>
            <a:noFill/>
          </a:ln>
          <a:effectLst>
            <a:outerShdw blurRad="292100" dist="139700" dir="2700000" algn="tl" rotWithShape="0">
              <a:srgbClr val="333333">
                <a:alpha val="65000"/>
              </a:srgbClr>
            </a:outerShdw>
          </a:effectLst>
        </p:spPr>
      </p:pic>
      <p:pic>
        <p:nvPicPr>
          <p:cNvPr id="7" name="Picture 6" descr="Dena'ina Birch Bark Basket page excerpt: Introduction, Background on the Dena'ina People">
            <a:extLst>
              <a:ext uri="{FF2B5EF4-FFF2-40B4-BE49-F238E27FC236}">
                <a16:creationId xmlns:a16="http://schemas.microsoft.com/office/drawing/2014/main" id="{F2540EF8-9A09-41C8-ACD5-EC5C59BD9742}"/>
              </a:ext>
            </a:extLst>
          </p:cNvPr>
          <p:cNvPicPr>
            <a:picLocks noChangeAspect="1"/>
          </p:cNvPicPr>
          <p:nvPr/>
        </p:nvPicPr>
        <p:blipFill>
          <a:blip r:embed="rId5"/>
          <a:stretch>
            <a:fillRect/>
          </a:stretch>
        </p:blipFill>
        <p:spPr>
          <a:xfrm>
            <a:off x="7028350" y="4207202"/>
            <a:ext cx="1761043" cy="2335148"/>
          </a:xfrm>
          <a:prstGeom prst="rect">
            <a:avLst/>
          </a:prstGeom>
          <a:ln>
            <a:noFill/>
          </a:ln>
          <a:effectLst>
            <a:outerShdw blurRad="292100" dist="139700" dir="2700000" algn="tl" rotWithShape="0">
              <a:srgbClr val="333333">
                <a:alpha val="65000"/>
              </a:srgbClr>
            </a:outerShdw>
          </a:effectLst>
        </p:spPr>
      </p:pic>
      <p:pic>
        <p:nvPicPr>
          <p:cNvPr id="9" name="Picture 8" descr="Dena'ina Birch Bark Basket page excerpt: Cover with photo of a basket">
            <a:extLst>
              <a:ext uri="{FF2B5EF4-FFF2-40B4-BE49-F238E27FC236}">
                <a16:creationId xmlns:a16="http://schemas.microsoft.com/office/drawing/2014/main" id="{08715109-E3D3-4194-92FC-9C08822BD424}"/>
              </a:ext>
            </a:extLst>
          </p:cNvPr>
          <p:cNvPicPr>
            <a:picLocks noChangeAspect="1"/>
          </p:cNvPicPr>
          <p:nvPr/>
        </p:nvPicPr>
        <p:blipFill>
          <a:blip r:embed="rId6"/>
          <a:stretch>
            <a:fillRect/>
          </a:stretch>
        </p:blipFill>
        <p:spPr>
          <a:xfrm>
            <a:off x="5369612" y="3717508"/>
            <a:ext cx="1761043" cy="2366474"/>
          </a:xfrm>
          <a:prstGeom prst="rect">
            <a:avLst/>
          </a:prstGeom>
          <a:ln>
            <a:noFill/>
          </a:ln>
          <a:effectLst>
            <a:outerShdw blurRad="292100" dist="139700" dir="2700000" algn="tl" rotWithShape="0">
              <a:srgbClr val="333333">
                <a:alpha val="65000"/>
              </a:srgbClr>
            </a:outerShdw>
          </a:effectLst>
        </p:spPr>
      </p:pic>
      <p:pic>
        <p:nvPicPr>
          <p:cNvPr id="5" name="Picture 4" descr="Dena'ina Birch Bark Basket: Student describes the historical background and their inspiration and process to design their own birch bark basket">
            <a:extLst>
              <a:ext uri="{FF2B5EF4-FFF2-40B4-BE49-F238E27FC236}">
                <a16:creationId xmlns:a16="http://schemas.microsoft.com/office/drawing/2014/main" id="{7E3FBA9B-B079-4A8D-9E93-4929A419FF2F}"/>
              </a:ext>
            </a:extLst>
          </p:cNvPr>
          <p:cNvPicPr>
            <a:picLocks noChangeAspect="1"/>
          </p:cNvPicPr>
          <p:nvPr/>
        </p:nvPicPr>
        <p:blipFill>
          <a:blip r:embed="rId7"/>
          <a:stretch>
            <a:fillRect/>
          </a:stretch>
        </p:blipFill>
        <p:spPr>
          <a:xfrm>
            <a:off x="644913" y="134710"/>
            <a:ext cx="4237799" cy="6588579"/>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DDE8CE9D-2BEE-4A1E-8EEA-03C86D03115A}"/>
              </a:ext>
            </a:extLst>
          </p:cNvPr>
          <p:cNvSpPr txBox="1"/>
          <p:nvPr/>
        </p:nvSpPr>
        <p:spPr>
          <a:xfrm>
            <a:off x="5092077" y="1124024"/>
            <a:ext cx="6938291" cy="2246769"/>
          </a:xfrm>
          <a:prstGeom prst="rect">
            <a:avLst/>
          </a:prstGeom>
          <a:noFill/>
        </p:spPr>
        <p:txBody>
          <a:bodyPr wrap="square" rtlCol="0">
            <a:spAutoFit/>
          </a:bodyPr>
          <a:lstStyle/>
          <a:p>
            <a:r>
              <a:rPr lang="en-US" sz="2000" dirty="0"/>
              <a:t>“After this project, it is also more obvious to me how much skill it takes to create the beautiful, symmetrical, waterproof Dena’ina birch bark baskets. I have so much respect for the Dena’ina people’s ingenuity, skill, and hard work to live off the land via artful creations like the birch bark basket, and for their resilience to keep these traditions alive throughout modern colonized times.” </a:t>
            </a:r>
          </a:p>
        </p:txBody>
      </p:sp>
      <p:sp>
        <p:nvSpPr>
          <p:cNvPr id="3" name="Title 2">
            <a:extLst>
              <a:ext uri="{FF2B5EF4-FFF2-40B4-BE49-F238E27FC236}">
                <a16:creationId xmlns:a16="http://schemas.microsoft.com/office/drawing/2014/main" id="{F15781E9-3ECF-4A1F-AC57-32EE005ADCBA}"/>
              </a:ext>
            </a:extLst>
          </p:cNvPr>
          <p:cNvSpPr>
            <a:spLocks noGrp="1"/>
          </p:cNvSpPr>
          <p:nvPr>
            <p:ph type="title"/>
          </p:nvPr>
        </p:nvSpPr>
        <p:spPr>
          <a:xfrm>
            <a:off x="5167381" y="415522"/>
            <a:ext cx="6573460" cy="463655"/>
          </a:xfrm>
        </p:spPr>
        <p:txBody>
          <a:bodyPr>
            <a:normAutofit/>
          </a:bodyPr>
          <a:lstStyle/>
          <a:p>
            <a:r>
              <a:rPr lang="en-US" sz="2000" dirty="0">
                <a:solidFill>
                  <a:schemeClr val="accent1">
                    <a:lumMod val="40000"/>
                    <a:lumOff val="60000"/>
                  </a:schemeClr>
                </a:solidFill>
              </a:rPr>
              <a:t>A Journey of Discovery through the Core Competencies</a:t>
            </a:r>
            <a:endParaRPr lang="en-US" sz="2000" dirty="0"/>
          </a:p>
        </p:txBody>
      </p:sp>
    </p:spTree>
    <p:extLst>
      <p:ext uri="{BB962C8B-B14F-4D97-AF65-F5344CB8AC3E}">
        <p14:creationId xmlns:p14="http://schemas.microsoft.com/office/powerpoint/2010/main" val="174686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rushed metal presentation (widescreen).potx" id="{C4E52658-42BB-4751-AD45-DBF99E6546BE}" vid="{DAEF9E1A-844D-45D9-BB7C-945DFF722FA1}"/>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brushed metal presentation (widescreen)</Template>
  <TotalTime>62</TotalTime>
  <Words>155</Words>
  <Application>Microsoft Office PowerPoint</Application>
  <PresentationFormat>Widescreen</PresentationFormat>
  <Paragraphs>14</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Georgia</vt:lpstr>
      <vt:lpstr>Brushed Metal 16x9</vt:lpstr>
      <vt:lpstr>Integrating Core Competencies at Kodiak College –  ANTH A200 Alaska Native Cultures</vt:lpstr>
      <vt:lpstr>ANTH A200 Final Project – Make, do, or recreate an object or process inspired by Alaska Native Culture </vt:lpstr>
      <vt:lpstr>A Journey of Discovery through the Core Competencies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Core Competencies at Kodiak College – ANTH A200</dc:title>
  <dc:creator>Libby Eufemio</dc:creator>
  <cp:lastModifiedBy>Megan Carlson</cp:lastModifiedBy>
  <cp:revision>11</cp:revision>
  <dcterms:created xsi:type="dcterms:W3CDTF">2023-10-19T23:35:18Z</dcterms:created>
  <dcterms:modified xsi:type="dcterms:W3CDTF">2023-10-23T18:43:00Z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_MarkAsFinal">
    <vt:bool>true</vt:bool>
  </property>
</Properties>
</file>