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4FD1BD-9544-4C4F-8399-13916181EC2C}" v="2" dt="2023-10-17T23:42:51.226"/>
    <p1510:client id="{7B43FA6C-2D23-06D7-038E-8FD961F783A2}" v="265" dt="2023-10-18T18:04:18.747"/>
    <p1510:client id="{A23FF9E5-158B-42A1-B674-98616882C5A3}" v="114" dt="2023-10-17T23:35:18.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AE028-5CA7-4F0D-B27E-D709B0FD8E69}" type="datetimeFigureOut">
              <a:t>10/23/2023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FA942-EF4F-4A45-B6B0-491BCD4E8519}" type="slidenum">
              <a:t>‹#›</a:t>
            </a:fld>
            <a:endParaRPr lang="en-US" dirty="0"/>
          </a:p>
        </p:txBody>
      </p:sp>
    </p:spTree>
    <p:extLst>
      <p:ext uri="{BB962C8B-B14F-4D97-AF65-F5344CB8AC3E}">
        <p14:creationId xmlns:p14="http://schemas.microsoft.com/office/powerpoint/2010/main" val="158524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r>
              <a:rPr lang="en-US" dirty="0">
                <a:cs typeface="Calibri"/>
              </a:rPr>
              <a:t>What are Mission Moments?</a:t>
            </a:r>
          </a:p>
          <a:p>
            <a:pPr marL="171450" indent="-171450">
              <a:buFont typeface="Arial"/>
              <a:buChar char="•"/>
            </a:pPr>
            <a:r>
              <a:rPr lang="en-US" dirty="0">
                <a:cs typeface="Calibri"/>
              </a:rPr>
              <a:t>Series of 30min to 1 hour mini workshops</a:t>
            </a:r>
          </a:p>
          <a:p>
            <a:pPr marL="171450" indent="-171450">
              <a:buFont typeface="Arial"/>
              <a:buChar char="•"/>
            </a:pPr>
            <a:r>
              <a:rPr lang="en-US" dirty="0">
                <a:cs typeface="Calibri"/>
              </a:rPr>
              <a:t>Invites participants to explore the different themes of UAA's mission, vision, aspiration, and core competencies through engaging activities.</a:t>
            </a:r>
          </a:p>
          <a:p>
            <a:pPr marL="171450" indent="-171450">
              <a:buFont typeface="Arial"/>
              <a:buChar char="•"/>
            </a:pPr>
            <a:r>
              <a:rPr lang="en-US" dirty="0">
                <a:cs typeface="Calibri"/>
              </a:rPr>
              <a:t>Staff council started having 15 min Mission Moments discussions as part of monthly meetings last year</a:t>
            </a:r>
          </a:p>
          <a:p>
            <a:pPr marL="628650" lvl="1" indent="-171450">
              <a:buFont typeface="Arial"/>
              <a:buChar char="•"/>
            </a:pPr>
            <a:r>
              <a:rPr lang="en-US" dirty="0">
                <a:cs typeface="Calibri"/>
              </a:rPr>
              <a:t>When we started vs when we ended the year</a:t>
            </a:r>
          </a:p>
          <a:p>
            <a:pPr marL="171450" indent="-171450">
              <a:buFont typeface="Arial"/>
              <a:buChar char="•"/>
            </a:pPr>
            <a:endParaRPr lang="en-US" dirty="0">
              <a:cs typeface="Calibri"/>
            </a:endParaRPr>
          </a:p>
          <a:p>
            <a:pPr marL="171450" indent="-171450">
              <a:buFont typeface="Arial"/>
              <a:buChar char="•"/>
            </a:pPr>
            <a:endParaRPr lang="en-US" dirty="0">
              <a:cs typeface="Calibri"/>
            </a:endParaRPr>
          </a:p>
          <a:p>
            <a:r>
              <a:rPr lang="en-US" dirty="0">
                <a:cs typeface="Calibri"/>
              </a:rPr>
              <a:t>University Culture -</a:t>
            </a:r>
          </a:p>
          <a:p>
            <a:pPr marL="171450" indent="-171450">
              <a:buFont typeface="Arial"/>
              <a:buChar char="•"/>
            </a:pPr>
            <a:r>
              <a:rPr lang="en-US" dirty="0">
                <a:cs typeface="Calibri"/>
              </a:rPr>
              <a:t>Effort to connect employees to MVACC</a:t>
            </a:r>
          </a:p>
          <a:p>
            <a:pPr marL="171450" indent="-171450">
              <a:buFont typeface="Arial"/>
              <a:buChar char="•"/>
            </a:pPr>
            <a:r>
              <a:rPr lang="en-US" dirty="0">
                <a:cs typeface="Calibri"/>
              </a:rPr>
              <a:t>Invited to join accreditation efforts</a:t>
            </a:r>
          </a:p>
          <a:p>
            <a:pPr marL="171450" indent="-171450">
              <a:buFont typeface="Arial"/>
              <a:buChar char="•"/>
            </a:pPr>
            <a:r>
              <a:rPr lang="en-US" dirty="0">
                <a:cs typeface="Calibri"/>
              </a:rPr>
              <a:t>Employees that can see themselves reflected in the MVACC are more likely to be engaged, with the university community</a:t>
            </a:r>
          </a:p>
          <a:p>
            <a:r>
              <a:rPr lang="en-US" dirty="0">
                <a:cs typeface="Calibri"/>
              </a:rPr>
              <a:t>Standards:</a:t>
            </a:r>
          </a:p>
          <a:p>
            <a:r>
              <a:rPr lang="en-US" b="1" dirty="0"/>
              <a:t>1.A.1</a:t>
            </a:r>
            <a:r>
              <a:rPr lang="en-US" dirty="0"/>
              <a:t> The institution’s mission statement defines its broad educational purposes and its commitment to student learning and achievement.</a:t>
            </a:r>
          </a:p>
          <a:p>
            <a:r>
              <a:rPr lang="en-US" b="1" dirty="0"/>
              <a:t>1.B.4</a:t>
            </a:r>
            <a:r>
              <a:rPr lang="en-US" dirty="0"/>
              <a:t> The institution monitors its internal and external environments to identify current and emerging patterns, trends, and expectations. Through its governance system it considers such findings to assess its strategic position, define its future direction, and review and revise, as necessary, its mission, planning, intended outcomes of its programs and services, and indicators of achievement of its goals.</a:t>
            </a:r>
            <a:endParaRPr lang="en-US" dirty="0">
              <a:cs typeface="Calibri"/>
            </a:endParaRPr>
          </a:p>
          <a:p>
            <a:r>
              <a:rPr lang="en-US" b="1" dirty="0"/>
              <a:t>1.C.7</a:t>
            </a:r>
            <a:r>
              <a:rPr lang="en-US" dirty="0"/>
              <a:t> The institution uses the results of its assessment efforts to inform academic and learning-support planning and practices to continuously improve student learning outcomes.</a:t>
            </a:r>
          </a:p>
          <a:p>
            <a:endParaRPr lang="en-US" dirty="0">
              <a:cs typeface="Calibri"/>
            </a:endParaRPr>
          </a:p>
        </p:txBody>
      </p:sp>
      <p:sp>
        <p:nvSpPr>
          <p:cNvPr id="4" name="Slide Number Placeholder 3"/>
          <p:cNvSpPr>
            <a:spLocks noGrp="1"/>
          </p:cNvSpPr>
          <p:nvPr>
            <p:ph type="sldNum" sz="quarter" idx="5"/>
          </p:nvPr>
        </p:nvSpPr>
        <p:spPr/>
        <p:txBody>
          <a:bodyPr/>
          <a:lstStyle/>
          <a:p>
            <a:fld id="{6AF525F2-67C9-4F49-BF89-1D331E18377F}" type="slidenum">
              <a:rPr lang="en-US"/>
              <a:t>1</a:t>
            </a:fld>
            <a:endParaRPr lang="en-US" dirty="0"/>
          </a:p>
        </p:txBody>
      </p:sp>
    </p:spTree>
    <p:extLst>
      <p:ext uri="{BB962C8B-B14F-4D97-AF65-F5344CB8AC3E}">
        <p14:creationId xmlns:p14="http://schemas.microsoft.com/office/powerpoint/2010/main" val="746464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7397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46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148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3671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800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2036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7756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2491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603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3677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160902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16">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18">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p:cNvSpPr>
            <a:spLocks noGrp="1"/>
          </p:cNvSpPr>
          <p:nvPr>
            <p:ph type="title"/>
          </p:nvPr>
        </p:nvSpPr>
        <p:spPr>
          <a:xfrm>
            <a:off x="1178564" y="425410"/>
            <a:ext cx="9833548" cy="1325563"/>
          </a:xfrm>
        </p:spPr>
        <p:txBody>
          <a:bodyPr anchor="b">
            <a:normAutofit/>
          </a:bodyPr>
          <a:lstStyle/>
          <a:p>
            <a:pPr algn="ctr"/>
            <a:r>
              <a:rPr lang="en-US" sz="4800" b="1" dirty="0">
                <a:solidFill>
                  <a:schemeClr val="tx2"/>
                </a:solidFill>
                <a:cs typeface="Calibri Light"/>
              </a:rPr>
              <a:t>Mission Moments</a:t>
            </a:r>
            <a:endParaRPr lang="en-US" sz="4800" b="1" dirty="0">
              <a:solidFill>
                <a:schemeClr val="tx2"/>
              </a:solidFill>
            </a:endParaRPr>
          </a:p>
        </p:txBody>
      </p:sp>
      <p:grpSp>
        <p:nvGrpSpPr>
          <p:cNvPr id="35" name="Group 20">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36" name="Freeform: Shape 21">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22">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23">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24">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p:cNvSpPr>
            <a:spLocks noGrp="1"/>
          </p:cNvSpPr>
          <p:nvPr>
            <p:ph idx="1"/>
          </p:nvPr>
        </p:nvSpPr>
        <p:spPr>
          <a:xfrm>
            <a:off x="1932038" y="2176381"/>
            <a:ext cx="8131841" cy="3610566"/>
          </a:xfrm>
        </p:spPr>
        <p:txBody>
          <a:bodyPr vert="horz" lIns="91440" tIns="45720" rIns="91440" bIns="45720" rtlCol="0" anchor="t">
            <a:normAutofit fontScale="92500" lnSpcReduction="10000"/>
          </a:bodyPr>
          <a:lstStyle/>
          <a:p>
            <a:pPr>
              <a:lnSpc>
                <a:spcPct val="100000"/>
              </a:lnSpc>
            </a:pPr>
            <a:r>
              <a:rPr lang="en-US" dirty="0">
                <a:solidFill>
                  <a:schemeClr val="tx2"/>
                </a:solidFill>
                <a:cs typeface="Calibri"/>
              </a:rPr>
              <a:t>Series of short, engaging workshops</a:t>
            </a:r>
          </a:p>
          <a:p>
            <a:pPr lvl="1">
              <a:lnSpc>
                <a:spcPct val="100000"/>
              </a:lnSpc>
            </a:pPr>
            <a:r>
              <a:rPr lang="en-US" sz="2800" dirty="0">
                <a:solidFill>
                  <a:schemeClr val="tx2"/>
                </a:solidFill>
                <a:cs typeface="Calibri"/>
              </a:rPr>
              <a:t>Rotating topics</a:t>
            </a:r>
          </a:p>
          <a:p>
            <a:pPr lvl="1">
              <a:lnSpc>
                <a:spcPct val="100000"/>
              </a:lnSpc>
            </a:pPr>
            <a:r>
              <a:rPr lang="en-US" sz="2800" dirty="0">
                <a:solidFill>
                  <a:schemeClr val="tx2"/>
                </a:solidFill>
                <a:cs typeface="Calibri"/>
              </a:rPr>
              <a:t>Founded in Staff Council in AY22-23</a:t>
            </a:r>
            <a:endParaRPr lang="en-US" sz="2800" dirty="0">
              <a:solidFill>
                <a:schemeClr val="tx2"/>
              </a:solidFill>
            </a:endParaRPr>
          </a:p>
          <a:p>
            <a:pPr>
              <a:lnSpc>
                <a:spcPct val="100000"/>
              </a:lnSpc>
            </a:pPr>
            <a:r>
              <a:rPr lang="en-US" b="1" dirty="0">
                <a:solidFill>
                  <a:schemeClr val="tx2"/>
                </a:solidFill>
                <a:cs typeface="Calibri"/>
              </a:rPr>
              <a:t>Encourages exploration </a:t>
            </a:r>
            <a:r>
              <a:rPr lang="en-US" dirty="0">
                <a:solidFill>
                  <a:schemeClr val="tx2"/>
                </a:solidFill>
                <a:cs typeface="Calibri"/>
              </a:rPr>
              <a:t>of the themes of </a:t>
            </a:r>
            <a:r>
              <a:rPr lang="en-US" b="1" dirty="0">
                <a:solidFill>
                  <a:schemeClr val="tx2"/>
                </a:solidFill>
                <a:cs typeface="Calibri"/>
              </a:rPr>
              <a:t>UAA's mission, vision, aspirations, </a:t>
            </a:r>
            <a:r>
              <a:rPr lang="en-US" dirty="0">
                <a:solidFill>
                  <a:schemeClr val="tx2"/>
                </a:solidFill>
                <a:cs typeface="Calibri"/>
              </a:rPr>
              <a:t>and </a:t>
            </a:r>
            <a:r>
              <a:rPr lang="en-US" b="1" dirty="0">
                <a:solidFill>
                  <a:schemeClr val="tx2"/>
                </a:solidFill>
                <a:cs typeface="Calibri"/>
              </a:rPr>
              <a:t>core competencies</a:t>
            </a:r>
          </a:p>
          <a:p>
            <a:pPr>
              <a:lnSpc>
                <a:spcPct val="100000"/>
              </a:lnSpc>
            </a:pPr>
            <a:r>
              <a:rPr lang="en-US" b="1" dirty="0">
                <a:solidFill>
                  <a:schemeClr val="tx2"/>
                </a:solidFill>
                <a:cs typeface="Calibri"/>
              </a:rPr>
              <a:t>Supports</a:t>
            </a:r>
            <a:r>
              <a:rPr lang="en-US" dirty="0">
                <a:solidFill>
                  <a:schemeClr val="tx2"/>
                </a:solidFill>
                <a:cs typeface="Calibri"/>
              </a:rPr>
              <a:t> development of </a:t>
            </a:r>
            <a:r>
              <a:rPr lang="en-US" b="1" dirty="0">
                <a:solidFill>
                  <a:schemeClr val="tx2"/>
                </a:solidFill>
                <a:cs typeface="Calibri"/>
              </a:rPr>
              <a:t>university culture </a:t>
            </a:r>
            <a:r>
              <a:rPr lang="en-US" dirty="0">
                <a:solidFill>
                  <a:schemeClr val="tx2"/>
                </a:solidFill>
                <a:cs typeface="Calibri"/>
              </a:rPr>
              <a:t>and </a:t>
            </a:r>
            <a:r>
              <a:rPr lang="en-US" b="1" dirty="0">
                <a:solidFill>
                  <a:schemeClr val="tx2"/>
                </a:solidFill>
                <a:cs typeface="Calibri"/>
              </a:rPr>
              <a:t>fosters</a:t>
            </a:r>
            <a:r>
              <a:rPr lang="en-US" dirty="0">
                <a:solidFill>
                  <a:schemeClr val="tx2"/>
                </a:solidFill>
                <a:cs typeface="Calibri"/>
              </a:rPr>
              <a:t> a sense of </a:t>
            </a:r>
            <a:r>
              <a:rPr lang="en-US" b="1" dirty="0">
                <a:solidFill>
                  <a:schemeClr val="tx2"/>
                </a:solidFill>
                <a:cs typeface="Calibri"/>
              </a:rPr>
              <a:t>community</a:t>
            </a:r>
          </a:p>
          <a:p>
            <a:pPr>
              <a:lnSpc>
                <a:spcPct val="100000"/>
              </a:lnSpc>
            </a:pPr>
            <a:r>
              <a:rPr lang="en-US" i="1" dirty="0">
                <a:solidFill>
                  <a:schemeClr val="tx2"/>
                </a:solidFill>
                <a:cs typeface="Calibri"/>
              </a:rPr>
              <a:t>Standards: 1.A.1, 1.B.4, 1.C.7</a:t>
            </a:r>
          </a:p>
          <a:p>
            <a:endParaRPr lang="en-US" sz="1800" dirty="0">
              <a:solidFill>
                <a:schemeClr val="tx2"/>
              </a:solidFill>
              <a:cs typeface="Calibri"/>
            </a:endParaRPr>
          </a:p>
        </p:txBody>
      </p:sp>
      <p:grpSp>
        <p:nvGrpSpPr>
          <p:cNvPr id="40" name="Group 26">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41" name="Freeform: Shape 27">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28">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29">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30">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extBox 3">
            <a:extLst>
              <a:ext uri="{FF2B5EF4-FFF2-40B4-BE49-F238E27FC236}">
                <a16:creationId xmlns:a16="http://schemas.microsoft.com/office/drawing/2014/main" id="{5FD56E06-156F-6D5B-0F19-9885B44C814D}"/>
              </a:ext>
            </a:extLst>
          </p:cNvPr>
          <p:cNvSpPr txBox="1"/>
          <p:nvPr/>
        </p:nvSpPr>
        <p:spPr>
          <a:xfrm>
            <a:off x="235526" y="263236"/>
            <a:ext cx="246610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cs typeface="Calibri"/>
              </a:rPr>
              <a:t>Innovation and </a:t>
            </a:r>
            <a:endParaRPr lang="en-US" dirty="0">
              <a:cs typeface="Calibri"/>
            </a:endParaRPr>
          </a:p>
          <a:p>
            <a:r>
              <a:rPr lang="en-US" sz="1600" dirty="0">
                <a:cs typeface="Calibri"/>
              </a:rPr>
              <a:t>Creative &amp; Critical Thinking</a:t>
            </a:r>
            <a:endParaRPr lang="en-US" dirty="0">
              <a:cs typeface="Calibri"/>
            </a:endParaRPr>
          </a:p>
          <a:p>
            <a:r>
              <a:rPr lang="en-US" sz="1600" b="1" dirty="0">
                <a:cs typeface="Calibri"/>
              </a:rPr>
              <a:t>Nov. 3rd 10:30-11:30am</a:t>
            </a:r>
            <a:br>
              <a:rPr lang="en-US" sz="1600" dirty="0">
                <a:cs typeface="Calibri"/>
              </a:rPr>
            </a:br>
            <a:r>
              <a:rPr lang="en-US" sz="1600" dirty="0">
                <a:cs typeface="Calibri"/>
              </a:rPr>
              <a:t>More Details </a:t>
            </a:r>
            <a:br>
              <a:rPr lang="en-US" sz="1600" dirty="0">
                <a:cs typeface="Calibri"/>
              </a:rPr>
            </a:br>
            <a:r>
              <a:rPr lang="en-US" sz="1600" dirty="0">
                <a:cs typeface="Calibri"/>
              </a:rPr>
              <a:t>Coming Soon</a:t>
            </a: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Custom 4">
      <a:dk1>
        <a:srgbClr val="4EA685"/>
      </a:dk1>
      <a:lt1>
        <a:srgbClr val="FFFFFF"/>
      </a:lt1>
      <a:dk2>
        <a:srgbClr val="00583D"/>
      </a:dk2>
      <a:lt2>
        <a:srgbClr val="CBC7C2"/>
      </a:lt2>
      <a:accent1>
        <a:srgbClr val="FFC425"/>
      </a:accent1>
      <a:accent2>
        <a:srgbClr val="FF8300"/>
      </a:accent2>
      <a:accent3>
        <a:srgbClr val="B83D26"/>
      </a:accent3>
      <a:accent4>
        <a:srgbClr val="908E86"/>
      </a:accent4>
      <a:accent5>
        <a:srgbClr val="4EA685"/>
      </a:accent5>
      <a:accent6>
        <a:srgbClr val="00583D"/>
      </a:accent6>
      <a:hlink>
        <a:srgbClr val="48A1FA"/>
      </a:hlink>
      <a:folHlink>
        <a:srgbClr val="C490AA"/>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9A90601E7B17468AA37DE7CD181806" ma:contentTypeVersion="4" ma:contentTypeDescription="Create a new document." ma:contentTypeScope="" ma:versionID="363e1b82650749dae87c59a56bd44755">
  <xsd:schema xmlns:xsd="http://www.w3.org/2001/XMLSchema" xmlns:xs="http://www.w3.org/2001/XMLSchema" xmlns:p="http://schemas.microsoft.com/office/2006/metadata/properties" xmlns:ns2="51229e24-a59c-4abb-9077-3bf6889b65c2" targetNamespace="http://schemas.microsoft.com/office/2006/metadata/properties" ma:root="true" ma:fieldsID="0aa45838656ccf8078c6abe9e99abd73" ns2:_="">
    <xsd:import namespace="51229e24-a59c-4abb-9077-3bf6889b65c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229e24-a59c-4abb-9077-3bf688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EADB32-19E4-429D-8699-9163F91102ED}">
  <ds:schemaRefs>
    <ds:schemaRef ds:uri="51229e24-a59c-4abb-9077-3bf6889b65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32D6302-DA87-419A-B663-FD9945208945}">
  <ds:schemaRefs>
    <ds:schemaRef ds:uri="http://schemas.microsoft.com/sharepoint/v3/contenttype/forms"/>
  </ds:schemaRefs>
</ds:datastoreItem>
</file>

<file path=customXml/itemProps3.xml><?xml version="1.0" encoding="utf-8"?>
<ds:datastoreItem xmlns:ds="http://schemas.openxmlformats.org/officeDocument/2006/customXml" ds:itemID="{A58A4E4F-4B4A-418F-A961-6B8BE411655C}">
  <ds:schemaRefs>
    <ds:schemaRef ds:uri="51229e24-a59c-4abb-9077-3bf6889b65c2"/>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purl.org/dc/elements/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306</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Mission Moments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Moments</dc:title>
  <dc:creator>Megan Carlson</dc:creator>
  <cp:lastModifiedBy>Megan Carlson</cp:lastModifiedBy>
  <cp:revision>4</cp:revision>
  <dcterms:created xsi:type="dcterms:W3CDTF">2023-10-17T23:28:16Z</dcterms:created>
  <dcterms:modified xsi:type="dcterms:W3CDTF">2023-10-23T18:41:17Z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0x010100019A90601E7B17468AA37DE7CD181806</vt:lpwstr>
  </property>
  <property fmtid="{D5CDD505-2E9C-101B-9397-08002B2CF9AE}" pid="3" name="_SourceUrl">
    <vt:lpwstr/>
  </property>
  <property fmtid="{D5CDD505-2E9C-101B-9397-08002B2CF9AE}" pid="4" name="_SharedFileIndex">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_MarkAsFinal">
    <vt:bool>true</vt:bool>
  </property>
</Properties>
</file>