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985000" cy="92837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Roboto Condensed Light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64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gg9t/zxBa+wAraPi0EDVLvnGoV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84"/>
      </p:cViewPr>
      <p:guideLst>
        <p:guide orient="horz" pos="2160"/>
        <p:guide pos="2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6550" y="0"/>
            <a:ext cx="3026833" cy="465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4" name="Google Shape;54;p1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6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bdec6947a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2bdec6947a5_0_0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71" name="Google Shape;71;g2bdec6947a5_0_0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bde995be8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2bde995be8f_0_5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g2bde995be8f_0_5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bde995be8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g2bde995be8f_0_1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100" cy="3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g2bde995be8f_0_12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700" cy="4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1160463"/>
            <a:ext cx="5568950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28:notes"/>
          <p:cNvSpPr txBox="1">
            <a:spLocks noGrp="1"/>
          </p:cNvSpPr>
          <p:nvPr>
            <p:ph type="body" idx="1"/>
          </p:nvPr>
        </p:nvSpPr>
        <p:spPr>
          <a:xfrm>
            <a:off x="698500" y="4467782"/>
            <a:ext cx="5588000" cy="365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9" name="Google Shape;99;p28:notes"/>
          <p:cNvSpPr txBox="1">
            <a:spLocks noGrp="1"/>
          </p:cNvSpPr>
          <p:nvPr>
            <p:ph type="sldNum" idx="12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925" tIns="46450" rIns="92925" bIns="4645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Opt2" type="blank">
  <p:cSld name="BLANK">
    <p:bg>
      <p:bgPr>
        <a:solidFill>
          <a:schemeClr val="l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3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6" name="Google Shape;1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6813" y="110422"/>
            <a:ext cx="3984852" cy="28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6829" y="59088"/>
            <a:ext cx="806764" cy="35636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1"/>
          <p:cNvSpPr txBox="1"/>
          <p:nvPr/>
        </p:nvSpPr>
        <p:spPr>
          <a:xfrm>
            <a:off x="9698340" y="6416749"/>
            <a:ext cx="19671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4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title"/>
          </p:nvPr>
        </p:nvSpPr>
        <p:spPr>
          <a:xfrm>
            <a:off x="609600" y="40881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3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1"/>
          </p:nvPr>
        </p:nvSpPr>
        <p:spPr>
          <a:xfrm>
            <a:off x="609600" y="1657838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6813" y="110422"/>
            <a:ext cx="3984852" cy="28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829" y="59088"/>
            <a:ext cx="806764" cy="35636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2"/>
          <p:cNvSpPr txBox="1"/>
          <p:nvPr/>
        </p:nvSpPr>
        <p:spPr>
          <a:xfrm>
            <a:off x="9698340" y="6416749"/>
            <a:ext cx="19671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609600" y="40881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3D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pic>
        <p:nvPicPr>
          <p:cNvPr id="31" name="Google Shape;3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6813" y="110422"/>
            <a:ext cx="3984852" cy="28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829" y="59088"/>
            <a:ext cx="806764" cy="35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13"/>
          <p:cNvSpPr txBox="1"/>
          <p:nvPr/>
        </p:nvSpPr>
        <p:spPr>
          <a:xfrm>
            <a:off x="9698340" y="6416749"/>
            <a:ext cx="19671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609600" y="40881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3D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6813" y="110422"/>
            <a:ext cx="3984852" cy="28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829" y="59088"/>
            <a:ext cx="806764" cy="356362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4"/>
          <p:cNvSpPr txBox="1"/>
          <p:nvPr/>
        </p:nvSpPr>
        <p:spPr>
          <a:xfrm>
            <a:off x="9698340" y="6416749"/>
            <a:ext cx="19671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6813" y="110422"/>
            <a:ext cx="3984852" cy="28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829" y="59088"/>
            <a:ext cx="806764" cy="356362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5"/>
          <p:cNvSpPr txBox="1"/>
          <p:nvPr/>
        </p:nvSpPr>
        <p:spPr>
          <a:xfrm>
            <a:off x="9698340" y="6416749"/>
            <a:ext cx="19671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7"/>
          <p:cNvSpPr txBox="1">
            <a:spLocks noGrp="1"/>
          </p:cNvSpPr>
          <p:nvPr>
            <p:ph type="title"/>
          </p:nvPr>
        </p:nvSpPr>
        <p:spPr>
          <a:xfrm>
            <a:off x="609601" y="436709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3D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body" idx="1"/>
          </p:nvPr>
        </p:nvSpPr>
        <p:spPr>
          <a:xfrm>
            <a:off x="4766733" y="43671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body" idx="2"/>
          </p:nvPr>
        </p:nvSpPr>
        <p:spPr>
          <a:xfrm>
            <a:off x="609601" y="1598760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pic>
        <p:nvPicPr>
          <p:cNvPr id="48" name="Google Shape;4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26813" y="110422"/>
            <a:ext cx="3984852" cy="289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6829" y="59088"/>
            <a:ext cx="806764" cy="356362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7"/>
          <p:cNvSpPr txBox="1"/>
          <p:nvPr/>
        </p:nvSpPr>
        <p:spPr>
          <a:xfrm>
            <a:off x="9698340" y="6416749"/>
            <a:ext cx="196711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Slide </a:t>
            </a:r>
            <a:fld id="{00000000-1234-1234-1234-123412341234}" type="slidenum">
              <a:rPr lang="en-US" sz="14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609600" y="408816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83D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583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609600" y="1657838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ADqPYobq5LwTQWmDMaZRXgHZ5ydQYvwF/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85255"/>
            <a:ext cx="12192001" cy="1007319"/>
          </a:xfrm>
          <a:prstGeom prst="rect">
            <a:avLst/>
          </a:prstGeom>
          <a:gradFill>
            <a:gsLst>
              <a:gs pos="0">
                <a:srgbClr val="00583D">
                  <a:alpha val="3921"/>
                </a:srgbClr>
              </a:gs>
              <a:gs pos="64000">
                <a:srgbClr val="4EA685">
                  <a:alpha val="83921"/>
                </a:srgbClr>
              </a:gs>
              <a:gs pos="100000">
                <a:srgbClr val="4EA685">
                  <a:alpha val="83921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57" name="Google Shape;57;p1"/>
          <p:cNvSpPr txBox="1">
            <a:spLocks noGrp="1"/>
          </p:cNvSpPr>
          <p:nvPr>
            <p:ph type="ctrTitle" idx="4294967295"/>
          </p:nvPr>
        </p:nvSpPr>
        <p:spPr>
          <a:xfrm>
            <a:off x="329611" y="274046"/>
            <a:ext cx="11060440" cy="604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UAA Advancement</a:t>
            </a:r>
            <a:endParaRPr sz="4400" b="1" i="0" u="none" strike="noStrike" cap="none">
              <a:solidFill>
                <a:srgbClr val="0058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118166"/>
            <a:ext cx="12192000" cy="739833"/>
          </a:xfrm>
          <a:prstGeom prst="rect">
            <a:avLst/>
          </a:prstGeom>
          <a:solidFill>
            <a:schemeClr val="dk2">
              <a:alpha val="61568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47182"/>
            <a:ext cx="12192000" cy="116704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372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2402541" y="6635255"/>
            <a:ext cx="7386917" cy="18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UA is an AA/EO employer and educational institution and prohibits illegal discrimination against any individual: www.alaska.edu/nondiscrimination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" name="Google Shape;61;p1" descr="UAA 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81" y="246197"/>
            <a:ext cx="3800720" cy="722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2541" y="6273468"/>
            <a:ext cx="7598064" cy="358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C9828-9299-4BDA-8E99-4E3AAC34C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UAA Students</a:t>
            </a:r>
          </a:p>
        </p:txBody>
      </p:sp>
      <p:pic>
        <p:nvPicPr>
          <p:cNvPr id="67" name="Google Shape;67;p26" descr="Collage of UAA Students: aviation maintenance, in lab coats, athletes, around tables on a field, in military uniform, celebrating at Commencement, in a poster session in traditional kuskpuk, in a culinary class, and studying on campus"/>
          <p:cNvPicPr preferRelativeResize="0"/>
          <p:nvPr/>
        </p:nvPicPr>
        <p:blipFill rotWithShape="1">
          <a:blip r:embed="rId3">
            <a:alphaModFix/>
          </a:blip>
          <a:srcRect t="6599" b="2492"/>
          <a:stretch/>
        </p:blipFill>
        <p:spPr>
          <a:xfrm>
            <a:off x="0" y="452582"/>
            <a:ext cx="12192000" cy="6262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bdec6947a5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" y="85255"/>
            <a:ext cx="12192000" cy="1007400"/>
          </a:xfrm>
          <a:prstGeom prst="rect">
            <a:avLst/>
          </a:prstGeom>
          <a:gradFill>
            <a:gsLst>
              <a:gs pos="0">
                <a:srgbClr val="00583D">
                  <a:alpha val="3921"/>
                </a:srgbClr>
              </a:gs>
              <a:gs pos="64000">
                <a:srgbClr val="4EA685">
                  <a:alpha val="83921"/>
                </a:srgbClr>
              </a:gs>
              <a:gs pos="100000">
                <a:srgbClr val="4EA685">
                  <a:alpha val="83921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lt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74" name="Google Shape;74;g2bdec6947a5_0_0"/>
          <p:cNvSpPr txBox="1">
            <a:spLocks noGrp="1"/>
          </p:cNvSpPr>
          <p:nvPr>
            <p:ph type="ctrTitle" idx="4294967295"/>
          </p:nvPr>
        </p:nvSpPr>
        <p:spPr>
          <a:xfrm>
            <a:off x="329611" y="274046"/>
            <a:ext cx="1106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11111"/>
              <a:buFont typeface="Calibri"/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UAA Advancement</a:t>
            </a:r>
            <a:endParaRPr sz="4400" b="1" i="0" u="none" strike="noStrike" cap="none">
              <a:solidFill>
                <a:srgbClr val="00583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g2bdec6947a5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6118166"/>
            <a:ext cx="12192000" cy="739800"/>
          </a:xfrm>
          <a:prstGeom prst="rect">
            <a:avLst/>
          </a:prstGeom>
          <a:solidFill>
            <a:schemeClr val="dk2">
              <a:alpha val="6157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73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g2bdec6947a5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047182"/>
            <a:ext cx="12192000" cy="116700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373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2bdec6947a5_0_0"/>
          <p:cNvSpPr txBox="1"/>
          <p:nvPr/>
        </p:nvSpPr>
        <p:spPr>
          <a:xfrm>
            <a:off x="2402541" y="6635255"/>
            <a:ext cx="73869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UA is an AA/EO employer and educational institution and prohibits illegal discrimination against any individual: www.alaska.edu/nondiscrimination</a:t>
            </a:r>
            <a:endParaRPr sz="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g2bdec6947a5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181" y="246197"/>
            <a:ext cx="3800722" cy="7228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2bdec6947a5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2541" y="6273468"/>
            <a:ext cx="7598063" cy="35824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2bdec6947a5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023800"/>
            <a:ext cx="12192000" cy="5023500"/>
          </a:xfrm>
          <a:prstGeom prst="rect">
            <a:avLst/>
          </a:prstGeom>
          <a:gradFill>
            <a:gsLst>
              <a:gs pos="0">
                <a:srgbClr val="FFD667"/>
              </a:gs>
              <a:gs pos="100000">
                <a:srgbClr val="DBA20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g2bdec6947a5_0_0"/>
          <p:cNvSpPr txBox="1">
            <a:spLocks noGrp="1"/>
          </p:cNvSpPr>
          <p:nvPr>
            <p:ph type="ctrTitle" idx="4294967295"/>
          </p:nvPr>
        </p:nvSpPr>
        <p:spPr>
          <a:xfrm>
            <a:off x="914400" y="1325200"/>
            <a:ext cx="10363200" cy="22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7400"/>
              <a:t>ASD Collaboration</a:t>
            </a:r>
            <a:endParaRPr sz="7400"/>
          </a:p>
        </p:txBody>
      </p:sp>
      <p:sp>
        <p:nvSpPr>
          <p:cNvPr id="82" name="Google Shape;82;g2bdec6947a5_0_0"/>
          <p:cNvSpPr txBox="1">
            <a:spLocks noGrp="1"/>
          </p:cNvSpPr>
          <p:nvPr>
            <p:ph type="subTitle" idx="4294967295"/>
          </p:nvPr>
        </p:nvSpPr>
        <p:spPr>
          <a:xfrm>
            <a:off x="1828800" y="3600375"/>
            <a:ext cx="8534400" cy="203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4000" b="1" i="1"/>
              <a:t>Problem: Mental Health &amp; Wellness </a:t>
            </a:r>
            <a:endParaRPr sz="4000" b="1" i="1"/>
          </a:p>
          <a:p>
            <a:pPr marL="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None/>
            </a:pPr>
            <a:r>
              <a:rPr lang="en-US" sz="4000" b="1" i="1"/>
              <a:t>Persistence</a:t>
            </a:r>
            <a:endParaRPr sz="4000" b="1"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bde995be8f_0_5"/>
          <p:cNvSpPr txBox="1">
            <a:spLocks noGrp="1"/>
          </p:cNvSpPr>
          <p:nvPr>
            <p:ph type="ctrTitle"/>
          </p:nvPr>
        </p:nvSpPr>
        <p:spPr>
          <a:xfrm>
            <a:off x="914400" y="571250"/>
            <a:ext cx="10363200" cy="11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/>
              <a:t>Critical and Creative Thinking</a:t>
            </a:r>
            <a:endParaRPr sz="4800"/>
          </a:p>
        </p:txBody>
      </p:sp>
      <p:pic>
        <p:nvPicPr>
          <p:cNvPr id="89" name="Google Shape;89;g2bde995be8f_0_5" title="V2-231106-BOR 5TH GRADE BASKETBALL GAME-JRE-001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13063" y="2021050"/>
            <a:ext cx="7165877" cy="403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de995be8f_0_12"/>
          <p:cNvSpPr txBox="1">
            <a:spLocks noGrp="1"/>
          </p:cNvSpPr>
          <p:nvPr>
            <p:ph type="ctrTitle"/>
          </p:nvPr>
        </p:nvSpPr>
        <p:spPr>
          <a:xfrm>
            <a:off x="914400" y="571250"/>
            <a:ext cx="10363200" cy="54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5600"/>
              <a:t>Going for the Goal</a:t>
            </a:r>
            <a:endParaRPr sz="5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000">
                <a:solidFill>
                  <a:schemeClr val="dk1"/>
                </a:solidFill>
              </a:rPr>
              <a:t>UAA Athletics Blitz Days</a:t>
            </a:r>
            <a:endParaRPr sz="40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400" b="0">
                <a:solidFill>
                  <a:schemeClr val="dk1"/>
                </a:solidFill>
              </a:rPr>
              <a:t>College, Career, and Life Ready</a:t>
            </a:r>
            <a:endParaRPr sz="4900" b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600" b="0">
              <a:solidFill>
                <a:schemeClr val="dk1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Personal Experience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Academics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Factors that Increase Success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Health &amp; Wellness</a:t>
            </a:r>
            <a:endParaRPr sz="4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8DEE5-3706-44FF-8DFD-DB95FFB6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</a:t>
            </a:r>
          </a:p>
        </p:txBody>
      </p:sp>
      <p:pic>
        <p:nvPicPr>
          <p:cNvPr id="101" name="Google Shape;10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b="5499"/>
          <a:stretch/>
        </p:blipFill>
        <p:spPr>
          <a:xfrm>
            <a:off x="-1" y="471054"/>
            <a:ext cx="12192000" cy="6250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" y="5737166"/>
            <a:ext cx="12192000" cy="1120834"/>
          </a:xfrm>
          <a:prstGeom prst="rect">
            <a:avLst/>
          </a:prstGeom>
          <a:solidFill>
            <a:schemeClr val="dk2">
              <a:alpha val="61176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Google Shape;103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6105" b="22312"/>
          <a:stretch/>
        </p:blipFill>
        <p:spPr>
          <a:xfrm>
            <a:off x="0" y="5745452"/>
            <a:ext cx="12192000" cy="1120834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687290"/>
            <a:ext cx="12192000" cy="52647"/>
          </a:xfrm>
          <a:prstGeom prst="rect">
            <a:avLst/>
          </a:prstGeom>
          <a:gradFill>
            <a:gsLst>
              <a:gs pos="0">
                <a:schemeClr val="accent4"/>
              </a:gs>
              <a:gs pos="50000">
                <a:schemeClr val="accent3"/>
              </a:gs>
              <a:gs pos="100000">
                <a:schemeClr val="accent4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333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28"/>
          <p:cNvSpPr txBox="1"/>
          <p:nvPr/>
        </p:nvSpPr>
        <p:spPr>
          <a:xfrm>
            <a:off x="2488267" y="6554419"/>
            <a:ext cx="7386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UA is an AA/EO employer and educational institution and prohibits illegal discrimination against any individual: www.alaska.edu/nondiscrimination</a:t>
            </a:r>
            <a:endParaRPr sz="1400" b="0" i="0" u="none" strike="noStrike" cap="none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06878" y="5952990"/>
            <a:ext cx="7578250" cy="5506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CA87F8-47D3-44F0-AC40-755BF21CD3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mazingStories-powerpoint">
  <a:themeElements>
    <a:clrScheme name="UAA">
      <a:dk1>
        <a:srgbClr val="000000"/>
      </a:dk1>
      <a:lt1>
        <a:srgbClr val="FFFFFF"/>
      </a:lt1>
      <a:dk2>
        <a:srgbClr val="00583D"/>
      </a:dk2>
      <a:lt2>
        <a:srgbClr val="CBC7C2"/>
      </a:lt2>
      <a:accent1>
        <a:srgbClr val="2B806C"/>
      </a:accent1>
      <a:accent2>
        <a:srgbClr val="4EA685"/>
      </a:accent2>
      <a:accent3>
        <a:srgbClr val="FFC425"/>
      </a:accent3>
      <a:accent4>
        <a:srgbClr val="FF8300"/>
      </a:accent4>
      <a:accent5>
        <a:srgbClr val="C64727"/>
      </a:accent5>
      <a:accent6>
        <a:srgbClr val="908E86"/>
      </a:accent6>
      <a:hlink>
        <a:srgbClr val="FF8300"/>
      </a:hlink>
      <a:folHlink>
        <a:srgbClr val="908E8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125</Words>
  <Application>Microsoft Office PowerPoint</Application>
  <PresentationFormat>Widescreen</PresentationFormat>
  <Paragraphs>26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Cambria</vt:lpstr>
      <vt:lpstr>Arial</vt:lpstr>
      <vt:lpstr>Roboto Condensed Light</vt:lpstr>
      <vt:lpstr>AmazingStories-powerpoint</vt:lpstr>
      <vt:lpstr>UAA Advancement</vt:lpstr>
      <vt:lpstr>UAA Students</vt:lpstr>
      <vt:lpstr>UAA Advancement</vt:lpstr>
      <vt:lpstr>Critical and Creative Thinking</vt:lpstr>
      <vt:lpstr>Going for the Goal  UAA Athletics Blitz Days College, Career, and Life Ready   Personal Experience Academics Factors that Increase Success Health &amp; Wellness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UAA Advancement</dc:title>
  <dc:creator>James Finger</dc:creator>
  <cp:lastModifiedBy>Megan Carlson</cp:lastModifiedBy>
  <cp:revision>3</cp:revision>
  <dcterms:created xsi:type="dcterms:W3CDTF">2013-01-10T20:56:46Z</dcterms:created>
  <dcterms:modified xsi:type="dcterms:W3CDTF">2024-03-01T22:25:15Z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