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74" r:id="rId3"/>
    <p:sldId id="258" r:id="rId4"/>
    <p:sldId id="269" r:id="rId5"/>
    <p:sldId id="259" r:id="rId6"/>
    <p:sldId id="268" r:id="rId7"/>
    <p:sldId id="260" r:id="rId8"/>
    <p:sldId id="267" r:id="rId9"/>
    <p:sldId id="262" r:id="rId10"/>
    <p:sldId id="265" r:id="rId11"/>
    <p:sldId id="270" r:id="rId12"/>
    <p:sldId id="271" r:id="rId13"/>
    <p:sldId id="272" r:id="rId14"/>
    <p:sldId id="273" r:id="rId15"/>
    <p:sldId id="275" r:id="rId16"/>
    <p:sldId id="276" r:id="rId17"/>
    <p:sldId id="261" r:id="rId18"/>
    <p:sldId id="266" r:id="rId19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8787073-1E24-4F36-A492-B47944C281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BBD6C6-146E-4B78-BA94-FD95AF53AF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D4096B74-E99E-46D2-8EFF-0373AA9F8500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A394CC-2B82-4452-9EA0-6AD97DC3728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80C9A6-2172-4AC2-9029-A93D27509B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84F27D7-1114-4EDC-B9D7-8AD0172458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41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CA57-715B-4B8B-BA1F-FEFE87A8FA93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52BCC-CD1D-4689-831F-A50D3F9A84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19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CA57-715B-4B8B-BA1F-FEFE87A8FA93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52BCC-CD1D-4689-831F-A50D3F9A84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68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CA57-715B-4B8B-BA1F-FEFE87A8FA93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52BCC-CD1D-4689-831F-A50D3F9A84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6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CA57-715B-4B8B-BA1F-FEFE87A8FA93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52BCC-CD1D-4689-831F-A50D3F9A84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21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CA57-715B-4B8B-BA1F-FEFE87A8FA93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52BCC-CD1D-4689-831F-A50D3F9A84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645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CA57-715B-4B8B-BA1F-FEFE87A8FA93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52BCC-CD1D-4689-831F-A50D3F9A84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61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CA57-715B-4B8B-BA1F-FEFE87A8FA93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52BCC-CD1D-4689-831F-A50D3F9A84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2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CA57-715B-4B8B-BA1F-FEFE87A8FA93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52BCC-CD1D-4689-831F-A50D3F9A84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12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CA57-715B-4B8B-BA1F-FEFE87A8FA93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52BCC-CD1D-4689-831F-A50D3F9A84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79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CA57-715B-4B8B-BA1F-FEFE87A8FA93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52BCC-CD1D-4689-831F-A50D3F9A84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217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CA57-715B-4B8B-BA1F-FEFE87A8FA93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52BCC-CD1D-4689-831F-A50D3F9A84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7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accent6">
                <a:lumMod val="20000"/>
                <a:lumOff val="80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4CA57-715B-4B8B-BA1F-FEFE87A8FA93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52BCC-CD1D-4689-831F-A50D3F9A84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88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uaa_collections@alaska.edu" TargetMode="External"/><Relationship Id="rId2" Type="http://schemas.openxmlformats.org/officeDocument/2006/relationships/hyperlink" Target="mailto:uaa_cashiering@alaska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aa.alaska.edu/about/administrative-services/departments/financial-services/accounting-services" TargetMode="External"/><Relationship Id="rId4" Type="http://schemas.openxmlformats.org/officeDocument/2006/relationships/hyperlink" Target="mailto:uaa_depart_billing@uaa.alaska.edu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erobertson3@alaska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aska.edu/controller/acct-admin-manual/acct-and-finance/C-07.pdf" TargetMode="External"/><Relationship Id="rId2" Type="http://schemas.openxmlformats.org/officeDocument/2006/relationships/hyperlink" Target="https://www.youtube.com/watch?v=CtnVYZpClZ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reasury.gov/about/organizational-structure/offices/Treasurer-US/Pages/if-you-suspect.aspx" TargetMode="External"/><Relationship Id="rId4" Type="http://schemas.openxmlformats.org/officeDocument/2006/relationships/hyperlink" Target="https://www.uscurrency.gov/seven-denomination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2100" y="234157"/>
            <a:ext cx="9232900" cy="3048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800" dirty="0">
                <a:solidFill>
                  <a:schemeClr val="tx1"/>
                </a:solidFill>
                <a:latin typeface="Rockwell Condensed" panose="02060603050405020104" pitchFamily="18" charset="0"/>
              </a:rPr>
              <a:t>Cash Handling, </a:t>
            </a:r>
            <a:br>
              <a:rPr lang="en-US" sz="6800" dirty="0">
                <a:solidFill>
                  <a:schemeClr val="tx1"/>
                </a:solidFill>
                <a:latin typeface="Rockwell Condensed" panose="02060603050405020104" pitchFamily="18" charset="0"/>
              </a:rPr>
            </a:br>
            <a:r>
              <a:rPr lang="en-US" sz="6800" dirty="0">
                <a:solidFill>
                  <a:schemeClr val="tx1"/>
                </a:solidFill>
                <a:latin typeface="Rockwell Condensed" panose="02060603050405020104" pitchFamily="18" charset="0"/>
              </a:rPr>
              <a:t>PCI Compliance, AR Billing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9673" y="3696097"/>
            <a:ext cx="9586427" cy="1655762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latin typeface="Rockwell Condensed" panose="02060603050405020104" pitchFamily="18" charset="0"/>
              </a:rPr>
              <a:t>Charlene Robertson and Michelle Weaver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46" y="5981529"/>
            <a:ext cx="3317963" cy="7315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930" y="3432730"/>
            <a:ext cx="5123070" cy="23982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142771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ckwell Condensed" panose="02060603050405020104" pitchFamily="18" charset="0"/>
              </a:rPr>
              <a:t>TIPS FOR MERCHANTS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credit card transactions immediately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write down the CC #, expiration date, and the CVV2 code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make changes to your hardware, software or website that interacts with CC information please notify Accounting Services immediately; this includes moving your office or any hardware associated with credit card payments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Secure your machine when not in use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 the traffic through your MID to make sure its relative to your revenue deposits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PCI training for your cash handlers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495" y="5946140"/>
            <a:ext cx="3317965" cy="7315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581139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emote control&#10;&#10;Description generated with high confidence">
            <a:extLst>
              <a:ext uri="{FF2B5EF4-FFF2-40B4-BE49-F238E27FC236}">
                <a16:creationId xmlns:a16="http://schemas.microsoft.com/office/drawing/2014/main" id="{80697F4D-35A2-400E-8452-0311D5B708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34" r="1" b="12927"/>
          <a:stretch/>
        </p:blipFill>
        <p:spPr>
          <a:xfrm>
            <a:off x="5120640" y="1904281"/>
            <a:ext cx="6233160" cy="42726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9AAC3D-F403-4E4F-8DCE-03ABDBA28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Rockwell Condensed" panose="02060603050405020104" pitchFamily="18" charset="0"/>
              </a:rPr>
              <a:t>Ecommerce and credit card machines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C6B35-15C2-48BA-BBB8-C7F9F0C19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95092" cy="4351338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+mj-lt"/>
              </a:rPr>
              <a:t>UAA uses Touchnet for all online payments</a:t>
            </a:r>
          </a:p>
          <a:p>
            <a:r>
              <a:rPr lang="en-US" sz="2000" dirty="0">
                <a:latin typeface="+mj-lt"/>
              </a:rPr>
              <a:t>Departments may request a Touchnet store front, cost to the department is only the CC fees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In person credit card payments</a:t>
            </a:r>
          </a:p>
          <a:p>
            <a:r>
              <a:rPr lang="en-US" sz="2000" dirty="0">
                <a:latin typeface="+mj-lt"/>
              </a:rPr>
              <a:t>For special events, Accounting Services owns a wireless, PCI compliant, CC device you may rent ($50/day)</a:t>
            </a:r>
          </a:p>
        </p:txBody>
      </p:sp>
    </p:spTree>
    <p:extLst>
      <p:ext uri="{BB962C8B-B14F-4D97-AF65-F5344CB8AC3E}">
        <p14:creationId xmlns:p14="http://schemas.microsoft.com/office/powerpoint/2010/main" val="2721654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ckwell Condensed" panose="02060603050405020104" pitchFamily="18" charset="0"/>
              </a:rPr>
              <a:t>AR Billing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Outside company billed by UAA department for services rendered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Purchase Order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Please secure a purchase order or letter of agreement from each outside agency before providing any services. </a:t>
            </a:r>
          </a:p>
          <a:p>
            <a:r>
              <a:rPr lang="en-US" dirty="0">
                <a:latin typeface="+mj-lt"/>
              </a:rPr>
              <a:t>Ensure that any agreement includes an agreement to pay, and our collections wording.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1641B8-D72F-4F13-83A2-A6D9BE0973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495" y="5946140"/>
            <a:ext cx="3317965" cy="7315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250198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ckwell Condensed" panose="02060603050405020104" pitchFamily="18" charset="0"/>
              </a:rPr>
              <a:t>AR Billing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15" y="1586523"/>
            <a:ext cx="10837985" cy="45904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+mj-lt"/>
              </a:rPr>
              <a:t>Required Information on the Invoice</a:t>
            </a:r>
            <a:endParaRPr lang="en-US" dirty="0">
              <a:latin typeface="+mj-lt"/>
            </a:endParaRPr>
          </a:p>
          <a:p>
            <a:pPr lvl="1"/>
            <a:r>
              <a:rPr lang="en-US" dirty="0">
                <a:latin typeface="+mj-lt"/>
              </a:rPr>
              <a:t>Description of services</a:t>
            </a:r>
          </a:p>
          <a:p>
            <a:pPr lvl="1"/>
            <a:r>
              <a:rPr lang="en-US" dirty="0">
                <a:latin typeface="+mj-lt"/>
              </a:rPr>
              <a:t>Authorized price</a:t>
            </a:r>
          </a:p>
          <a:p>
            <a:pPr lvl="1"/>
            <a:r>
              <a:rPr lang="en-US" dirty="0">
                <a:latin typeface="+mj-lt"/>
              </a:rPr>
              <a:t>Billing address</a:t>
            </a:r>
          </a:p>
          <a:p>
            <a:pPr lvl="1"/>
            <a:r>
              <a:rPr lang="en-US" dirty="0">
                <a:latin typeface="+mj-lt"/>
              </a:rPr>
              <a:t>Telephone number</a:t>
            </a:r>
          </a:p>
          <a:p>
            <a:pPr lvl="1"/>
            <a:r>
              <a:rPr lang="en-US" dirty="0">
                <a:latin typeface="+mj-lt"/>
              </a:rPr>
              <a:t>Email address</a:t>
            </a:r>
          </a:p>
          <a:p>
            <a:pPr lvl="1"/>
            <a:r>
              <a:rPr lang="en-US" dirty="0">
                <a:latin typeface="+mj-lt"/>
              </a:rPr>
              <a:t>Complete company legal name</a:t>
            </a:r>
          </a:p>
          <a:p>
            <a:pPr lvl="1"/>
            <a:r>
              <a:rPr lang="en-US" dirty="0">
                <a:latin typeface="+mj-lt"/>
              </a:rPr>
              <a:t>Contact person at the organization</a:t>
            </a:r>
          </a:p>
          <a:p>
            <a:pPr lvl="1"/>
            <a:r>
              <a:rPr lang="en-US" dirty="0">
                <a:latin typeface="+mj-lt"/>
              </a:rPr>
              <a:t>Due date (should be no more than 60 days from the time it was invoiced)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Invoice Form</a:t>
            </a:r>
            <a:endParaRPr lang="en-US" dirty="0">
              <a:latin typeface="+mj-lt"/>
            </a:endParaRPr>
          </a:p>
          <a:p>
            <a:pPr lvl="0"/>
            <a:r>
              <a:rPr lang="en-US" dirty="0">
                <a:latin typeface="+mj-lt"/>
              </a:rPr>
              <a:t>Complete the pre-numbered Financial Services invoices (electronic format)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77EB6A-7406-4C5A-8446-193C9F3C77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495" y="5946140"/>
            <a:ext cx="3317965" cy="7315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039859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ckwell Condensed" panose="02060603050405020104" pitchFamily="18" charset="0"/>
              </a:rPr>
              <a:t>AR Billing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+mj-lt"/>
              </a:rPr>
              <a:t>Deadline for Year End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Invoices are due no later than five (5) working days prior to the last day of the month to ensure that the revenue will be recorded in the correct month.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Payments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All payments remitted to the University must include the Financial Services Invoice Number to accurately and efficiently apply the payments to the accounts.</a:t>
            </a:r>
          </a:p>
          <a:p>
            <a:r>
              <a:rPr lang="en-US" dirty="0">
                <a:latin typeface="+mj-lt"/>
              </a:rPr>
              <a:t>Please do not collect payment at your locations.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Paying by Check</a:t>
            </a:r>
            <a:endParaRPr lang="en-US" dirty="0">
              <a:latin typeface="+mj-lt"/>
            </a:endParaRPr>
          </a:p>
          <a:p>
            <a:pPr lvl="1"/>
            <a:r>
              <a:rPr lang="en-US" dirty="0">
                <a:latin typeface="+mj-lt"/>
              </a:rPr>
              <a:t>University of Alaska Anchorage</a:t>
            </a:r>
          </a:p>
          <a:p>
            <a:pPr lvl="1"/>
            <a:r>
              <a:rPr lang="en-US" dirty="0">
                <a:latin typeface="+mj-lt"/>
              </a:rPr>
              <a:t>Attn: Cashiering</a:t>
            </a:r>
          </a:p>
          <a:p>
            <a:pPr lvl="1"/>
            <a:r>
              <a:rPr lang="en-US" dirty="0">
                <a:latin typeface="+mj-lt"/>
              </a:rPr>
              <a:t>P.O. Box 141609</a:t>
            </a:r>
          </a:p>
          <a:p>
            <a:pPr lvl="1"/>
            <a:r>
              <a:rPr lang="en-US" dirty="0">
                <a:latin typeface="+mj-lt"/>
              </a:rPr>
              <a:t>Anchorage, AK 99514-1609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4A46BD-75B6-46EC-BAF1-76E7B9200F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119" y="5811203"/>
            <a:ext cx="3317965" cy="7315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159613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C9AB9-F000-4CCC-A962-9467125CA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ckwell Condensed" panose="02060603050405020104" pitchFamily="18" charset="0"/>
              </a:rPr>
              <a:t>UAA Student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22CC4-471B-425C-A73C-4C811BE32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>
                <a:latin typeface="+mj-lt"/>
              </a:rPr>
              <a:t>Student refunds and financial aid disbursements</a:t>
            </a:r>
          </a:p>
          <a:p>
            <a:pPr>
              <a:buFontTx/>
              <a:buChar char="-"/>
            </a:pPr>
            <a:r>
              <a:rPr lang="en-US" dirty="0">
                <a:latin typeface="+mj-lt"/>
              </a:rPr>
              <a:t>Agency funded students</a:t>
            </a:r>
          </a:p>
          <a:p>
            <a:pPr>
              <a:buFontTx/>
              <a:buChar char="-"/>
            </a:pPr>
            <a:r>
              <a:rPr lang="en-US" dirty="0">
                <a:latin typeface="+mj-lt"/>
              </a:rPr>
              <a:t>Military Billing</a:t>
            </a:r>
          </a:p>
          <a:p>
            <a:pPr>
              <a:buFontTx/>
              <a:buChar char="-"/>
            </a:pPr>
            <a:r>
              <a:rPr lang="en-US" dirty="0">
                <a:latin typeface="+mj-lt"/>
              </a:rPr>
              <a:t>Private donor scholarship posting</a:t>
            </a:r>
          </a:p>
          <a:p>
            <a:pPr>
              <a:buFontTx/>
              <a:buChar char="-"/>
            </a:pPr>
            <a:r>
              <a:rPr lang="en-US" dirty="0">
                <a:latin typeface="+mj-lt"/>
              </a:rPr>
              <a:t>Setting up of UAA course fees in Banner (via curriculum workflow)</a:t>
            </a:r>
          </a:p>
          <a:p>
            <a:pPr>
              <a:buFontTx/>
              <a:buChar char="-"/>
            </a:pPr>
            <a:r>
              <a:rPr lang="en-US" dirty="0">
                <a:latin typeface="+mj-lt"/>
              </a:rPr>
              <a:t>Programming of Banner tuition and fee structure</a:t>
            </a:r>
          </a:p>
          <a:p>
            <a:pPr>
              <a:buFontTx/>
              <a:buChar char="-"/>
            </a:pPr>
            <a:r>
              <a:rPr lang="en-US" dirty="0">
                <a:latin typeface="+mj-lt"/>
              </a:rPr>
              <a:t>Facilitate and calculate International tax withholdings for UAA students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>
              <a:buFontTx/>
              <a:buChar char="-"/>
            </a:pPr>
            <a:endParaRPr lang="en-US" dirty="0">
              <a:latin typeface="+mj-lt"/>
            </a:endParaRPr>
          </a:p>
          <a:p>
            <a:pPr>
              <a:buFontTx/>
              <a:buChar char="-"/>
            </a:pPr>
            <a:endParaRPr lang="en-US" dirty="0">
              <a:latin typeface="+mj-lt"/>
            </a:endParaRPr>
          </a:p>
          <a:p>
            <a:pPr>
              <a:buFontTx/>
              <a:buChar char="-"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345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5DA0D-1261-4B69-89BA-CD5D33D2F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ckwell Condensed" panose="02060603050405020104" pitchFamily="18" charset="0"/>
              </a:rPr>
              <a:t>UAA Collections Department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6E7D0-9E67-4EE8-93B7-DCCB8D78D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Provide assistance with Tuition Management Systems payment plans</a:t>
            </a:r>
          </a:p>
          <a:p>
            <a:r>
              <a:rPr lang="en-US" dirty="0">
                <a:latin typeface="+mj-lt"/>
              </a:rPr>
              <a:t>Provide assistance with Employee payroll deductions (pmt to student accounts)</a:t>
            </a:r>
          </a:p>
          <a:p>
            <a:r>
              <a:rPr lang="en-US" dirty="0">
                <a:latin typeface="+mj-lt"/>
              </a:rPr>
              <a:t>Review and apply holds to student accounts</a:t>
            </a:r>
          </a:p>
          <a:p>
            <a:r>
              <a:rPr lang="en-US" dirty="0">
                <a:latin typeface="+mj-lt"/>
              </a:rPr>
              <a:t>Negotiate with students to collect payment</a:t>
            </a:r>
          </a:p>
          <a:p>
            <a:r>
              <a:rPr lang="en-US" dirty="0">
                <a:latin typeface="+mj-lt"/>
              </a:rPr>
              <a:t>Review and refer student accounts to collections agencies</a:t>
            </a:r>
          </a:p>
          <a:p>
            <a:r>
              <a:rPr lang="en-US" dirty="0">
                <a:latin typeface="+mj-lt"/>
              </a:rPr>
              <a:t>Manage PFD garnishment process for UAA</a:t>
            </a:r>
          </a:p>
        </p:txBody>
      </p:sp>
    </p:spTree>
    <p:extLst>
      <p:ext uri="{BB962C8B-B14F-4D97-AF65-F5344CB8AC3E}">
        <p14:creationId xmlns:p14="http://schemas.microsoft.com/office/powerpoint/2010/main" val="2009399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ckwell Condensed" panose="02060603050405020104" pitchFamily="18" charset="0"/>
              </a:rPr>
              <a:t>AR &amp; CASHIERING DEPARTMENT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1" dirty="0">
                <a:latin typeface="+mj-lt"/>
                <a:cs typeface="Times New Roman" panose="02020603050405020304" pitchFamily="18" charset="0"/>
              </a:rPr>
              <a:t>UAA Accounting Services</a:t>
            </a:r>
          </a:p>
          <a:p>
            <a:pPr lvl="1"/>
            <a:r>
              <a:rPr lang="en-US" sz="1800" dirty="0">
                <a:latin typeface="+mj-lt"/>
                <a:cs typeface="Times New Roman" panose="02020603050405020304" pitchFamily="18" charset="0"/>
              </a:rPr>
              <a:t>LOCATION: 3901 Old Seward Highway, Anchorage AK </a:t>
            </a:r>
          </a:p>
          <a:p>
            <a:pPr lvl="1"/>
            <a:r>
              <a:rPr lang="en-US" sz="1800" dirty="0">
                <a:latin typeface="+mj-lt"/>
                <a:cs typeface="Times New Roman" panose="02020603050405020304" pitchFamily="18" charset="0"/>
              </a:rPr>
              <a:t>PHONE: 907-786-1440</a:t>
            </a:r>
          </a:p>
          <a:p>
            <a:pPr lvl="1"/>
            <a:r>
              <a:rPr lang="en-US" sz="1800" dirty="0">
                <a:latin typeface="+mj-lt"/>
                <a:cs typeface="Times New Roman" panose="02020603050405020304" pitchFamily="18" charset="0"/>
              </a:rPr>
              <a:t>EMAIL: </a:t>
            </a:r>
            <a:r>
              <a:rPr lang="en-US" sz="1800" dirty="0">
                <a:latin typeface="+mj-lt"/>
                <a:cs typeface="Times New Roman" panose="02020603050405020304" pitchFamily="18" charset="0"/>
                <a:hlinkClick r:id="rId2"/>
              </a:rPr>
              <a:t>uaa_cashiering@alaska.edu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en-US" sz="1800" dirty="0">
                <a:latin typeface="+mj-lt"/>
                <a:cs typeface="Times New Roman" panose="02020603050405020304" pitchFamily="18" charset="0"/>
                <a:hlinkClick r:id="rId3"/>
              </a:rPr>
              <a:t>uaa_collections@alaska.edu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en-US" sz="1800" dirty="0">
                <a:latin typeface="+mj-lt"/>
                <a:cs typeface="Times New Roman" panose="02020603050405020304" pitchFamily="18" charset="0"/>
                <a:hlinkClick r:id="rId4"/>
              </a:rPr>
              <a:t>uaa_depart_billing@uaa.alaska.edu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sz="1800" dirty="0">
                <a:latin typeface="+mj-lt"/>
                <a:cs typeface="Times New Roman" panose="02020603050405020304" pitchFamily="18" charset="0"/>
              </a:rPr>
              <a:t>HOURS:</a:t>
            </a:r>
          </a:p>
          <a:p>
            <a:pPr lvl="2"/>
            <a:r>
              <a:rPr lang="en-US" sz="1600" dirty="0">
                <a:latin typeface="+mj-lt"/>
                <a:cs typeface="Times New Roman" panose="02020603050405020304" pitchFamily="18" charset="0"/>
              </a:rPr>
              <a:t>Monday		11AM – 5PM</a:t>
            </a:r>
          </a:p>
          <a:p>
            <a:pPr lvl="2"/>
            <a:r>
              <a:rPr lang="en-US" sz="1600" dirty="0">
                <a:latin typeface="+mj-lt"/>
                <a:cs typeface="Times New Roman" panose="02020603050405020304" pitchFamily="18" charset="0"/>
              </a:rPr>
              <a:t>Tuesday		11AM – 5PM</a:t>
            </a:r>
          </a:p>
          <a:p>
            <a:pPr lvl="2"/>
            <a:r>
              <a:rPr lang="en-US" sz="1600" dirty="0">
                <a:latin typeface="+mj-lt"/>
                <a:cs typeface="Times New Roman" panose="02020603050405020304" pitchFamily="18" charset="0"/>
              </a:rPr>
              <a:t>Wednesday	11AM – 5PM</a:t>
            </a:r>
          </a:p>
          <a:p>
            <a:pPr lvl="2"/>
            <a:r>
              <a:rPr lang="en-US" sz="1600" dirty="0">
                <a:latin typeface="+mj-lt"/>
                <a:cs typeface="Times New Roman" panose="02020603050405020304" pitchFamily="18" charset="0"/>
              </a:rPr>
              <a:t>Thursday	11AM – 5PM</a:t>
            </a:r>
          </a:p>
          <a:p>
            <a:pPr lvl="2"/>
            <a:r>
              <a:rPr lang="en-US" sz="1600" dirty="0">
                <a:latin typeface="+mj-lt"/>
                <a:cs typeface="Times New Roman" panose="02020603050405020304" pitchFamily="18" charset="0"/>
              </a:rPr>
              <a:t>Friday		11AM – 5PM</a:t>
            </a:r>
          </a:p>
          <a:p>
            <a:pPr marL="457200" lvl="1" indent="0">
              <a:buNone/>
            </a:pPr>
            <a:endParaRPr lang="en-US" sz="1400" b="1" dirty="0">
              <a:latin typeface="+mj-lt"/>
              <a:cs typeface="Times New Roman" panose="02020603050405020304" pitchFamily="18" charset="0"/>
            </a:endParaRPr>
          </a:p>
          <a:p>
            <a:r>
              <a:rPr lang="en-US" sz="2200" b="1" dirty="0">
                <a:latin typeface="+mj-lt"/>
                <a:cs typeface="Times New Roman" panose="02020603050405020304" pitchFamily="18" charset="0"/>
              </a:rPr>
              <a:t>Don’t forget to check out our website: </a:t>
            </a:r>
            <a:r>
              <a:rPr lang="en-US" sz="2200" b="1" dirty="0">
                <a:latin typeface="+mj-lt"/>
                <a:cs typeface="Times New Roman" panose="02020603050405020304" pitchFamily="18" charset="0"/>
                <a:hlinkClick r:id="rId5"/>
              </a:rPr>
              <a:t>https://www.uaa.alaska.edu/about/administrative-services/departments/financial-services/accounting-services</a:t>
            </a:r>
            <a:r>
              <a:rPr lang="en-US" sz="2200" b="1" dirty="0">
                <a:latin typeface="+mj-lt"/>
                <a:cs typeface="Times New Roman" panose="02020603050405020304" pitchFamily="18" charset="0"/>
              </a:rPr>
              <a:t> </a:t>
            </a:r>
          </a:p>
          <a:p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223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accent6">
                <a:lumMod val="20000"/>
                <a:lumOff val="80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433250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sz="8000" dirty="0">
                <a:latin typeface="Rockwell Condensed" panose="02060603050405020104" pitchFamily="18" charset="0"/>
              </a:rPr>
              <a:t>QUESTIONS</a:t>
            </a:r>
            <a:r>
              <a:rPr lang="en-US" sz="8000" dirty="0">
                <a:latin typeface="Bernard MT Condensed" panose="02050806060905020404" pitchFamily="18" charset="0"/>
              </a:rPr>
              <a:t>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Charlene Robertson</a:t>
            </a:r>
          </a:p>
          <a:p>
            <a:r>
              <a:rPr lang="en-US" dirty="0"/>
              <a:t>UAA Accounting Services Manager</a:t>
            </a:r>
          </a:p>
          <a:p>
            <a:r>
              <a:rPr lang="en-US" dirty="0">
                <a:hlinkClick r:id="rId2"/>
              </a:rPr>
              <a:t>cerobertson3@alaska.edu</a:t>
            </a:r>
            <a:endParaRPr lang="en-US" dirty="0"/>
          </a:p>
          <a:p>
            <a:r>
              <a:rPr lang="en-US" dirty="0"/>
              <a:t>907-786-1089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805" y="5943666"/>
            <a:ext cx="3317965" cy="7315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192042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  <a:latin typeface="Rockwell Condensed" panose="02060603050405020104" pitchFamily="18" charset="0"/>
              </a:rPr>
              <a:t>UNIVERSITY OF ALASKA CASH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+mj-lt"/>
                <a:cs typeface="Times New Roman" panose="02020603050405020304" pitchFamily="18" charset="0"/>
              </a:rPr>
              <a:t>Timely Deposits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Funds in excess of $200 of currency or $500 in checks must be deposited daily.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Funds must be stored in a locked container in a secure facility.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Lesser amounts must be deposited weekly.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No funds should be held over one week in ANY circumstance.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Exceptions to these restrictions may be authorized by the MAU Chief Financial Officer. </a:t>
            </a:r>
          </a:p>
          <a:p>
            <a:endParaRPr lang="en-US" sz="2000" dirty="0">
              <a:latin typeface="+mj-lt"/>
            </a:endParaRP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pPr marL="0" indent="0">
              <a:buNone/>
            </a:pPr>
            <a:r>
              <a:rPr lang="en-US" sz="2000" b="1" i="1" dirty="0">
                <a:latin typeface="+mj-lt"/>
                <a:cs typeface="Times New Roman" panose="02020603050405020304" pitchFamily="18" charset="0"/>
              </a:rPr>
              <a:t>BOR section 100: Accounting and Finance</a:t>
            </a:r>
          </a:p>
          <a:p>
            <a:pPr marL="0" indent="0">
              <a:buNone/>
            </a:pP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425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latin typeface="Rockwell Condensed" panose="02060603050405020104" pitchFamily="18" charset="0"/>
              </a:rPr>
              <a:t>UNIVERSITY OF ALASKA CASH POLICIES CONT’D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+mj-lt"/>
                <a:cs typeface="Times New Roman" panose="02020603050405020304" pitchFamily="18" charset="0"/>
              </a:rPr>
              <a:t>Other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Pre-Numbered receipts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Checks must be for amount of purchase only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Checks may not be cashed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Credit Card refunds will be processed in accordance with current credit card regulations.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Under no circumstances may any member of the faculty, staff or student body realize personal gain through the handling of University funds. </a:t>
            </a:r>
          </a:p>
          <a:p>
            <a:pPr marL="0" indent="0">
              <a:buNone/>
            </a:pPr>
            <a:r>
              <a:rPr lang="en-US" sz="2000" b="1" i="1" dirty="0">
                <a:latin typeface="+mj-lt"/>
                <a:cs typeface="Times New Roman" panose="02020603050405020304" pitchFamily="18" charset="0"/>
              </a:rPr>
              <a:t>BOR section 100: Accounting and Finance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252" y="5946140"/>
            <a:ext cx="3317965" cy="7315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830007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397A7-2CD1-4096-AF6A-CA6AD55DE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Rockwell Condensed" panose="02060603050405020104" pitchFamily="18" charset="0"/>
              </a:rPr>
              <a:t>Paper Checks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B5462-AE4C-460C-A80A-CE9DA93CC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+mj-lt"/>
              </a:rPr>
              <a:t>What does a completed check look like?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ADB915F9-A71D-401F-8DFB-0A02F3F105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03198"/>
            <a:ext cx="5486400" cy="25176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18B4FD-CE44-4381-BE32-03C13B088227}"/>
              </a:ext>
            </a:extLst>
          </p:cNvPr>
          <p:cNvSpPr txBox="1"/>
          <p:nvPr/>
        </p:nvSpPr>
        <p:spPr>
          <a:xfrm>
            <a:off x="7539135" y="1324947"/>
            <a:ext cx="41987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>
                <a:latin typeface="+mj-lt"/>
              </a:rPr>
              <a:t>No post dated checks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+mj-lt"/>
              </a:rPr>
              <a:t>No cashed checks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+mj-lt"/>
              </a:rPr>
              <a:t>No 3</a:t>
            </a:r>
            <a:r>
              <a:rPr lang="en-US" baseline="30000" dirty="0">
                <a:latin typeface="+mj-lt"/>
              </a:rPr>
              <a:t>rd</a:t>
            </a:r>
            <a:r>
              <a:rPr lang="en-US" dirty="0">
                <a:latin typeface="+mj-lt"/>
              </a:rPr>
              <a:t> party checks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+mj-lt"/>
              </a:rPr>
              <a:t>No International checks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+mj-lt"/>
              </a:rPr>
              <a:t>Make sure the spelled out dollar amount to the numerical dollar amount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+mj-lt"/>
              </a:rPr>
              <a:t>Get a phone number if it’s not printed on the check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+mj-lt"/>
              </a:rPr>
              <a:t>All routing numbers are a total of 9 digits, anything more or less should draw a red flag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+mj-lt"/>
              </a:rPr>
              <a:t>All checks need to be signed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D89ED5-8A3D-4DEA-9766-39C90AEC70F8}"/>
              </a:ext>
            </a:extLst>
          </p:cNvPr>
          <p:cNvSpPr txBox="1"/>
          <p:nvPr/>
        </p:nvSpPr>
        <p:spPr>
          <a:xfrm>
            <a:off x="5126893" y="3126154"/>
            <a:ext cx="961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Bradley Hand ITC" panose="03070402050302030203" pitchFamily="66" charset="0"/>
              </a:rPr>
              <a:t>10.00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70D1EB-1164-4D15-B0D3-BADE1BAA0B42}"/>
              </a:ext>
            </a:extLst>
          </p:cNvPr>
          <p:cNvSpPr txBox="1"/>
          <p:nvPr/>
        </p:nvSpPr>
        <p:spPr>
          <a:xfrm>
            <a:off x="1020885" y="3344704"/>
            <a:ext cx="3923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70C0"/>
                </a:solidFill>
                <a:latin typeface="Bradley Hand ITC" panose="03070402050302030203" pitchFamily="66" charset="0"/>
              </a:rPr>
              <a:t>Ten dollars and no/100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1FC359-C868-41BD-8AF3-600FA22EF946}"/>
              </a:ext>
            </a:extLst>
          </p:cNvPr>
          <p:cNvSpPr txBox="1"/>
          <p:nvPr/>
        </p:nvSpPr>
        <p:spPr>
          <a:xfrm>
            <a:off x="4165600" y="276664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rgbClr val="0070C0"/>
                </a:solidFill>
                <a:latin typeface="Bradley Hand ITC" panose="03070402050302030203" pitchFamily="66" charset="0"/>
              </a:rPr>
              <a:t>10/10/17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9AFDC2-034F-4B99-8596-3DB2171BBBC5}"/>
              </a:ext>
            </a:extLst>
          </p:cNvPr>
          <p:cNvSpPr txBox="1"/>
          <p:nvPr/>
        </p:nvSpPr>
        <p:spPr>
          <a:xfrm>
            <a:off x="3712308" y="4173059"/>
            <a:ext cx="1742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Bradley Hand ITC" panose="03070402050302030203" pitchFamily="66" charset="0"/>
              </a:rPr>
              <a:t>Suzie Seawolf</a:t>
            </a:r>
          </a:p>
        </p:txBody>
      </p:sp>
    </p:spTree>
    <p:extLst>
      <p:ext uri="{BB962C8B-B14F-4D97-AF65-F5344CB8AC3E}">
        <p14:creationId xmlns:p14="http://schemas.microsoft.com/office/powerpoint/2010/main" val="215301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Rockwell Condensed" panose="02060603050405020104" pitchFamily="18" charset="0"/>
              </a:rPr>
              <a:t>PHYSICAL SECURITY OF CASH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+mj-lt"/>
                <a:cs typeface="Times New Roman" panose="02020603050405020304" pitchFamily="18" charset="0"/>
              </a:rPr>
              <a:t>Cash and checks need to be protected at all times.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+mj-lt"/>
                <a:cs typeface="Times New Roman" panose="02020603050405020304" pitchFamily="18" charset="0"/>
              </a:rPr>
              <a:t>Lock the cash and checks in a safe or locking fire-proof cabinet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+mj-lt"/>
                <a:cs typeface="Times New Roman" panose="02020603050405020304" pitchFamily="18" charset="0"/>
              </a:rPr>
              <a:t>Ensure the safety of those transporting the cash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>
                <a:latin typeface="+mj-lt"/>
                <a:cs typeface="Times New Roman" panose="02020603050405020304" pitchFamily="18" charset="0"/>
              </a:rPr>
              <a:t>Make sure the security bag is locked/sealed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>
                <a:latin typeface="+mj-lt"/>
                <a:cs typeface="Times New Roman" panose="02020603050405020304" pitchFamily="18" charset="0"/>
              </a:rPr>
              <a:t>Utilize armored courier service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>
                <a:latin typeface="+mj-lt"/>
                <a:cs typeface="Times New Roman" panose="02020603050405020304" pitchFamily="18" charset="0"/>
              </a:rPr>
              <a:t>Travel in 2’s which will ensure dual custody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>
                <a:latin typeface="+mj-lt"/>
                <a:cs typeface="Times New Roman" panose="02020603050405020304" pitchFamily="18" charset="0"/>
              </a:rPr>
              <a:t>Use the drop box at the University Center (next to Cashiering window 1)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+mj-lt"/>
                <a:cs typeface="Times New Roman" panose="02020603050405020304" pitchFamily="18" charset="0"/>
              </a:rPr>
              <a:t>Keep minimum cash on hand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+mj-lt"/>
                <a:cs typeface="Times New Roman" panose="02020603050405020304" pitchFamily="18" charset="0"/>
              </a:rPr>
              <a:t>Mail which may contain cash/check payments should be opened under dual control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>
                <a:latin typeface="+mj-lt"/>
                <a:cs typeface="Times New Roman" panose="02020603050405020304" pitchFamily="18" charset="0"/>
              </a:rPr>
              <a:t>Log checks upon receiving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+mj-lt"/>
                <a:cs typeface="Times New Roman" panose="02020603050405020304" pitchFamily="18" charset="0"/>
              </a:rPr>
              <a:t>Document custody of cash/checks start to finish (mail to UC drop box)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252" y="5946140"/>
            <a:ext cx="3317965" cy="7315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963099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D3FC4-59CF-4A53-B0BC-0DCF2E231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358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Rockwell Condensed" panose="02060603050405020104" pitchFamily="18" charset="0"/>
              </a:rPr>
              <a:t>Fraud Controls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64D51-4C0F-42AB-90A4-4A13C223C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0399"/>
            <a:ext cx="10515600" cy="4246563"/>
          </a:xfrm>
        </p:spPr>
        <p:txBody>
          <a:bodyPr/>
          <a:lstStyle/>
          <a:p>
            <a:r>
              <a:rPr lang="en-US" dirty="0">
                <a:latin typeface="+mj-lt"/>
              </a:rPr>
              <a:t>Know your bills!</a:t>
            </a:r>
          </a:p>
          <a:p>
            <a:r>
              <a:rPr lang="en-US" dirty="0">
                <a:latin typeface="+mj-lt"/>
              </a:rPr>
              <a:t>Feel the paper for texture, if they are too smooth– they could be counterfeit</a:t>
            </a:r>
          </a:p>
          <a:p>
            <a:r>
              <a:rPr lang="en-US" dirty="0">
                <a:latin typeface="+mj-lt"/>
              </a:rPr>
              <a:t>Use the Fraud pen</a:t>
            </a:r>
          </a:p>
          <a:p>
            <a:r>
              <a:rPr lang="en-US" dirty="0">
                <a:latin typeface="+mj-lt"/>
              </a:rPr>
              <a:t>Paper checks should be written by the account holders, verify ID if needed</a:t>
            </a:r>
          </a:p>
          <a:p>
            <a:r>
              <a:rPr lang="en-US" dirty="0">
                <a:latin typeface="+mj-lt"/>
              </a:rPr>
              <a:t>When processing credit card payments, verify ID to ensure they are the card holder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125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ckwell Condensed" panose="02060603050405020104" pitchFamily="18" charset="0"/>
              </a:rPr>
              <a:t>TIPS ON CASH CONTRILS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When in doubt, dual control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Segregation duties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Management or Supervisor review. When you sign the bottom of the cash transmittal…you are validating the form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Lock your drawer, use your safe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Issue receipts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Train, retrain, and provide refresher-training for your staff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Remember that controls are in place to protect the employees and the University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Verify the controls you put in place are used</a:t>
            </a:r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242" y="5946140"/>
            <a:ext cx="3317965" cy="7315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368026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A4239-843A-4E72-9DDF-DDB257B4E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ckwell Condensed" panose="02060603050405020104" pitchFamily="18" charset="0"/>
              </a:rPr>
              <a:t>Cash Handling Resources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F4A00-ED04-426A-8102-E835973BF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You Tube- </a:t>
            </a:r>
            <a:r>
              <a:rPr lang="en-US" dirty="0">
                <a:latin typeface="+mj-lt"/>
                <a:hlinkClick r:id="rId2"/>
              </a:rPr>
              <a:t>https://www.youtube.com/watch?v=CtnVYZpClZE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UA Cash Management Policy: </a:t>
            </a:r>
            <a:r>
              <a:rPr lang="en-US" dirty="0">
                <a:latin typeface="+mj-lt"/>
                <a:hlinkClick r:id="rId3"/>
              </a:rPr>
              <a:t>http://www.alaska.edu/controller/acct-admin-manual/acct-and-finance/C-07.pdf</a:t>
            </a:r>
            <a:r>
              <a:rPr lang="en-US" dirty="0">
                <a:latin typeface="+mj-lt"/>
              </a:rPr>
              <a:t> </a:t>
            </a:r>
          </a:p>
          <a:p>
            <a:r>
              <a:rPr lang="en-US" dirty="0">
                <a:latin typeface="+mj-lt"/>
              </a:rPr>
              <a:t>US Currency Education Program- bill identification and security features (images): </a:t>
            </a:r>
            <a:r>
              <a:rPr lang="en-US" dirty="0">
                <a:latin typeface="+mj-lt"/>
                <a:hlinkClick r:id="rId4"/>
              </a:rPr>
              <a:t>https://www.uscurrency.gov/seven-denominations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US Dept of Treasury instructions on what to do when you suspect Counterfeit currency: </a:t>
            </a:r>
            <a:r>
              <a:rPr lang="en-US" dirty="0">
                <a:latin typeface="+mj-lt"/>
                <a:hlinkClick r:id="rId5"/>
              </a:rPr>
              <a:t>https://www.treasury.gov/about/organizational-structure/offices/Treasurer-US/Pages/if-you-suspect.aspx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773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E02F3C71-C981-4614-98EA-D6C494F8091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3" y="321176"/>
            <a:ext cx="717424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301E65E5-2DA8-42F8-92FE-B4AFBA8D01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9551" y="2992359"/>
            <a:ext cx="4042410" cy="3062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551" y="1005244"/>
            <a:ext cx="4042409" cy="8893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516" y="640263"/>
            <a:ext cx="6204984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latin typeface="Rockwell Condensed" panose="02060603050405020104" pitchFamily="18" charset="0"/>
              </a:rPr>
              <a:t>PCI COMPLIANCE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ECAA73-B7B9-4A64-9F24-993EECB7ED9A}"/>
              </a:ext>
            </a:extLst>
          </p:cNvPr>
          <p:cNvSpPr txBox="1"/>
          <p:nvPr/>
        </p:nvSpPr>
        <p:spPr>
          <a:xfrm>
            <a:off x="821515" y="2121762"/>
            <a:ext cx="6204984" cy="3626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The Payment Card Industry Data Security Standard (PCI DSS) is a set of security standards designed to ensure that ALL companies that accept, process, store or transmit credit card information maintain a secure environment.</a:t>
            </a:r>
          </a:p>
        </p:txBody>
      </p:sp>
    </p:spTree>
    <p:extLst>
      <p:ext uri="{BB962C8B-B14F-4D97-AF65-F5344CB8AC3E}">
        <p14:creationId xmlns:p14="http://schemas.microsoft.com/office/powerpoint/2010/main" val="1386844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1094</Words>
  <Application>Microsoft Office PowerPoint</Application>
  <PresentationFormat>Widescreen</PresentationFormat>
  <Paragraphs>144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Bernard MT Condensed</vt:lpstr>
      <vt:lpstr>Bradley Hand ITC</vt:lpstr>
      <vt:lpstr>Calibri</vt:lpstr>
      <vt:lpstr>Calibri Light</vt:lpstr>
      <vt:lpstr>Rockwell Condensed</vt:lpstr>
      <vt:lpstr>Times New Roman</vt:lpstr>
      <vt:lpstr>Wingdings</vt:lpstr>
      <vt:lpstr>Office Theme</vt:lpstr>
      <vt:lpstr>Cash Handling,  PCI Compliance, AR Billing</vt:lpstr>
      <vt:lpstr>UNIVERSITY OF ALASKA CASH POLICIES</vt:lpstr>
      <vt:lpstr>UNIVERSITY OF ALASKA CASH POLICIES CONT’D</vt:lpstr>
      <vt:lpstr>Paper Checks</vt:lpstr>
      <vt:lpstr>PHYSICAL SECURITY OF CASH</vt:lpstr>
      <vt:lpstr>Fraud Controls</vt:lpstr>
      <vt:lpstr>TIPS ON CASH CONTRILS</vt:lpstr>
      <vt:lpstr>Cash Handling Resources </vt:lpstr>
      <vt:lpstr>PCI COMPLIANCE</vt:lpstr>
      <vt:lpstr>TIPS FOR MERCHANTS </vt:lpstr>
      <vt:lpstr>Ecommerce and credit card machines</vt:lpstr>
      <vt:lpstr>AR Billing</vt:lpstr>
      <vt:lpstr>AR Billing</vt:lpstr>
      <vt:lpstr>AR Billing</vt:lpstr>
      <vt:lpstr>UAA Student Accounts</vt:lpstr>
      <vt:lpstr>UAA Collections Department</vt:lpstr>
      <vt:lpstr>AR &amp; CASHIERING DEPARTMENT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Cash Handling Policies &amp; Procedures, PCI Compliance</dc:title>
  <dc:creator>New Year Solomona</dc:creator>
  <cp:lastModifiedBy>Charlene E Robertson</cp:lastModifiedBy>
  <cp:revision>28</cp:revision>
  <cp:lastPrinted>2017-11-17T01:39:22Z</cp:lastPrinted>
  <dcterms:created xsi:type="dcterms:W3CDTF">2017-10-03T17:41:48Z</dcterms:created>
  <dcterms:modified xsi:type="dcterms:W3CDTF">2017-11-17T01:50:53Z</dcterms:modified>
</cp:coreProperties>
</file>