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72" r:id="rId3"/>
    <p:sldId id="274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FF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324" autoAdjust="0"/>
  </p:normalViewPr>
  <p:slideViewPr>
    <p:cSldViewPr snapToGrid="0" snapToObjects="1">
      <p:cViewPr varScale="1">
        <p:scale>
          <a:sx n="80" d="100"/>
          <a:sy n="80" d="100"/>
        </p:scale>
        <p:origin x="-1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510AE-23A4-424D-B3BA-02850CC3D6D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E5E8D-4B91-D24F-B6DA-9C3A77C9D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7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2685685-FFDB-F344-AB02-6DDA3CE7BC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4018B92-96A6-5E4C-85AD-E0B57CDB81E8}" type="datetimeFigureOut">
              <a:rPr lang="en-US" smtClean="0"/>
              <a:t>8/10/15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Faculty Senate Retreat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Fall 2015</a:t>
            </a:r>
            <a:endParaRPr lang="en-US" dirty="0" smtClean="0">
              <a:solidFill>
                <a:srgbClr val="008000"/>
              </a:solidFill>
            </a:endParaRPr>
          </a:p>
        </p:txBody>
      </p:sp>
      <p:pic>
        <p:nvPicPr>
          <p:cNvPr id="4" name="Picture 3" descr="uaa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615801"/>
            <a:ext cx="6121400" cy="151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1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73442"/>
          </a:xfrm>
        </p:spPr>
        <p:txBody>
          <a:bodyPr/>
          <a:lstStyle/>
          <a:p>
            <a:r>
              <a:rPr lang="en-US" dirty="0" smtClean="0"/>
              <a:t>Welcome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840"/>
            <a:ext cx="7620000" cy="51409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A moment of gratitude</a:t>
            </a:r>
          </a:p>
          <a:p>
            <a:r>
              <a:rPr lang="en-US" dirty="0" smtClean="0"/>
              <a:t>Schedule of Events:</a:t>
            </a:r>
          </a:p>
          <a:p>
            <a:pPr marL="114300" indent="0">
              <a:buNone/>
            </a:pPr>
            <a:r>
              <a:rPr lang="en-US" dirty="0"/>
              <a:t>9:00 am - 9:15 am                  </a:t>
            </a:r>
            <a:r>
              <a:rPr lang="en-US" dirty="0" smtClean="0"/>
              <a:t>Welcome &amp; Continuing Topics</a:t>
            </a:r>
          </a:p>
          <a:p>
            <a:pPr marL="114300" indent="0">
              <a:buNone/>
            </a:pPr>
            <a:r>
              <a:rPr lang="en-US" dirty="0" smtClean="0"/>
              <a:t>9</a:t>
            </a:r>
            <a:r>
              <a:rPr lang="en-US" dirty="0"/>
              <a:t>:15 am - 10:00 am                </a:t>
            </a:r>
            <a:r>
              <a:rPr lang="en-US" dirty="0" smtClean="0"/>
              <a:t>Institutional </a:t>
            </a:r>
            <a:r>
              <a:rPr lang="en-US" dirty="0"/>
              <a:t>History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10</a:t>
            </a:r>
            <a:r>
              <a:rPr lang="en-US" dirty="0"/>
              <a:t>:00 am - 10:15 am              </a:t>
            </a:r>
            <a:r>
              <a:rPr lang="en-US" dirty="0" smtClean="0"/>
              <a:t>Board </a:t>
            </a:r>
            <a:r>
              <a:rPr lang="en-US" dirty="0"/>
              <a:t>and </a:t>
            </a:r>
            <a:r>
              <a:rPr lang="en-US" dirty="0" smtClean="0"/>
              <a:t>committee assignments </a:t>
            </a:r>
          </a:p>
          <a:p>
            <a:pPr marL="114300" indent="0">
              <a:buNone/>
            </a:pPr>
            <a:r>
              <a:rPr lang="en-US" dirty="0" smtClean="0"/>
              <a:t>10</a:t>
            </a:r>
            <a:r>
              <a:rPr lang="en-US" dirty="0"/>
              <a:t>:15 am – 11:00 am             </a:t>
            </a:r>
            <a:r>
              <a:rPr lang="en-US" dirty="0" smtClean="0"/>
              <a:t>Discussion </a:t>
            </a:r>
            <a:r>
              <a:rPr lang="en-US" dirty="0"/>
              <a:t>of </a:t>
            </a:r>
            <a:r>
              <a:rPr lang="en-US" i="1" dirty="0"/>
              <a:t>Guidance for Academic Decisions in a Climate of Declining Budgets, AY2016-2017 </a:t>
            </a:r>
            <a:endParaRPr lang="en-US" i="1" dirty="0" smtClean="0"/>
          </a:p>
          <a:p>
            <a:pPr marL="114300" indent="0">
              <a:buNone/>
            </a:pPr>
            <a:r>
              <a:rPr lang="en-US" dirty="0" smtClean="0"/>
              <a:t>11</a:t>
            </a:r>
            <a:r>
              <a:rPr lang="en-US" dirty="0"/>
              <a:t>:00 am – 11:45 am             </a:t>
            </a:r>
            <a:r>
              <a:rPr lang="en-US" dirty="0" smtClean="0"/>
              <a:t>Conversation</a:t>
            </a:r>
            <a:r>
              <a:rPr lang="en-US" dirty="0"/>
              <a:t>/Q&amp;A with the Provost</a:t>
            </a:r>
          </a:p>
          <a:p>
            <a:pPr marL="114300" indent="0">
              <a:buNone/>
            </a:pPr>
            <a:r>
              <a:rPr lang="en-US" dirty="0"/>
              <a:t>11:45 am – 12:00 noon         </a:t>
            </a:r>
            <a:r>
              <a:rPr lang="en-US" dirty="0" smtClean="0"/>
              <a:t> Words from </a:t>
            </a:r>
            <a:r>
              <a:rPr lang="en-US" dirty="0"/>
              <a:t>the Chancellor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92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73275"/>
          </a:xfrm>
        </p:spPr>
        <p:txBody>
          <a:bodyPr/>
          <a:lstStyle/>
          <a:p>
            <a:r>
              <a:rPr lang="en-US" sz="4800" dirty="0" smtClean="0"/>
              <a:t>Continuing Topics</a:t>
            </a:r>
            <a:endParaRPr lang="en-US" sz="32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8922" y="1253275"/>
            <a:ext cx="753827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>
              <a:buNone/>
            </a:pPr>
            <a:r>
              <a:rPr lang="en-US" sz="2000" b="1" dirty="0" smtClean="0"/>
              <a:t>Board of Regents </a:t>
            </a:r>
            <a:r>
              <a:rPr lang="en-US" sz="2000" b="1" dirty="0"/>
              <a:t>P10.04.100. Academic Calendar. </a:t>
            </a:r>
            <a:endParaRPr lang="en-US" sz="2000" dirty="0"/>
          </a:p>
          <a:p>
            <a:r>
              <a:rPr lang="en-US" sz="2000" dirty="0"/>
              <a:t>A common academic calendar for all university campuses will provide for a fall and spring semester of not less than fifteen weeks of instruction, which may include examination days; start and end dates, recesses, and daily schedules, i.e., course blocks, will be common among all campuses. Class schedules must provide for a minimum of 800 minutes of instruction per credit hour. </a:t>
            </a:r>
            <a:endParaRPr lang="en-US" sz="2000" dirty="0"/>
          </a:p>
          <a:p>
            <a:pPr marL="114300" indent="0">
              <a:buNone/>
            </a:pPr>
            <a:r>
              <a:rPr lang="en-US" sz="2000" dirty="0"/>
              <a:t>(04-04-14) </a:t>
            </a:r>
            <a:endParaRPr lang="en-US" sz="2000" dirty="0" smtClean="0"/>
          </a:p>
          <a:p>
            <a:pPr marL="114300" indent="0">
              <a:buNone/>
            </a:pPr>
            <a:endParaRPr lang="en-US" sz="2000" dirty="0" smtClean="0"/>
          </a:p>
          <a:p>
            <a:pPr marL="114300" indent="0">
              <a:buNone/>
            </a:pPr>
            <a:r>
              <a:rPr lang="en-US" sz="2000" i="1" dirty="0" smtClean="0"/>
              <a:t>SAC PROPOSED REVISION</a:t>
            </a:r>
          </a:p>
          <a:p>
            <a:pPr marL="114300" indent="0">
              <a:buNone/>
            </a:pPr>
            <a:r>
              <a:rPr lang="en-US" sz="2000" b="1" dirty="0" smtClean="0"/>
              <a:t>P10.04.100</a:t>
            </a:r>
            <a:r>
              <a:rPr lang="en-US" sz="2000" b="1" dirty="0"/>
              <a:t>. Academic Calendar. </a:t>
            </a:r>
            <a:endParaRPr lang="en-US" sz="2000" dirty="0"/>
          </a:p>
          <a:p>
            <a:r>
              <a:rPr lang="en-US" sz="2000" dirty="0"/>
              <a:t>A common academic calendar for all university campuses will provide for a fall and spring semester of not less than fifteen weeks of instruction, which may include examination days; start and end dates, recesses, and daily </a:t>
            </a:r>
            <a:r>
              <a:rPr lang="en-US" sz="2000" dirty="0" smtClean="0"/>
              <a:t>schedules.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743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73275"/>
          </a:xfrm>
        </p:spPr>
        <p:txBody>
          <a:bodyPr/>
          <a:lstStyle/>
          <a:p>
            <a:r>
              <a:rPr lang="en-US" sz="4800" dirty="0" smtClean="0"/>
              <a:t>Continuing Topics</a:t>
            </a:r>
            <a:endParaRPr lang="en-US" sz="32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8922" y="1253275"/>
            <a:ext cx="7538278" cy="532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b="1" dirty="0" smtClean="0"/>
              <a:t>BOR Approval </a:t>
            </a:r>
            <a:r>
              <a:rPr lang="en-US" sz="2000" b="1" dirty="0"/>
              <a:t>of a Resolution regarding Revisions to Regents’ Policy 10.04.040 – General Education Requirements  </a:t>
            </a:r>
            <a:r>
              <a:rPr lang="en-US" sz="2000" b="1" dirty="0" smtClean="0"/>
              <a:t>and Faculty Alliance Resolution </a:t>
            </a:r>
            <a:r>
              <a:rPr lang="en-US" sz="2000" b="1" dirty="0"/>
              <a:t>2014-</a:t>
            </a:r>
            <a:r>
              <a:rPr lang="en-US" sz="2000" b="1" dirty="0" smtClean="0"/>
              <a:t>03 General </a:t>
            </a:r>
            <a:r>
              <a:rPr lang="en-US" sz="2000" b="1" dirty="0"/>
              <a:t>Education Requirements Coordination Task Force </a:t>
            </a:r>
            <a:endParaRPr lang="en-US" sz="2000" b="1" dirty="0"/>
          </a:p>
          <a:p>
            <a:pPr marL="114300" indent="0">
              <a:buNone/>
            </a:pPr>
            <a:r>
              <a:rPr lang="en-US" sz="2000" dirty="0"/>
              <a:t>The UA Faculty Alliance constitutes a UA GER Coordination Task Force consisting of three faculty representatives appointed by the Faculty Senates of UAS, UAA, and UAF (nine members total), and charges it with the following tasks: </a:t>
            </a:r>
            <a:endParaRPr lang="en-US" sz="2000" dirty="0"/>
          </a:p>
          <a:p>
            <a:r>
              <a:rPr lang="en-US" sz="2000" dirty="0"/>
              <a:t>To propose a shared structure for GERs at the three universities and explain how this articulates with each university’s baccalaureate requirements and program, </a:t>
            </a:r>
          </a:p>
          <a:p>
            <a:r>
              <a:rPr lang="en-US" sz="2000" dirty="0"/>
              <a:t>To propose new language for university regulation, if necessary, to accommodate the proposed common structure, and </a:t>
            </a:r>
          </a:p>
          <a:p>
            <a:r>
              <a:rPr lang="en-US" sz="2000" dirty="0"/>
              <a:t>To recommend new policy for the BOR to consider for GERs. </a:t>
            </a:r>
          </a:p>
          <a:p>
            <a:r>
              <a:rPr lang="en-US" sz="2000" dirty="0"/>
              <a:t>Deadlines: Interim report to the Faculty Alliance in April 2015. Final report November 2015.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9402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73275"/>
          </a:xfrm>
        </p:spPr>
        <p:txBody>
          <a:bodyPr/>
          <a:lstStyle/>
          <a:p>
            <a:r>
              <a:rPr lang="en-US" sz="4800" dirty="0" smtClean="0"/>
              <a:t>Continuing Topics</a:t>
            </a:r>
            <a:endParaRPr lang="en-US" sz="32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8922" y="1253275"/>
            <a:ext cx="7538278" cy="4376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400" b="1" dirty="0" smtClean="0"/>
              <a:t>Student Success Focus</a:t>
            </a:r>
            <a:endParaRPr lang="en-US" sz="2400" dirty="0"/>
          </a:p>
          <a:p>
            <a:r>
              <a:rPr lang="en-US" sz="2400" dirty="0" smtClean="0"/>
              <a:t>Retention, persistence &amp; completion </a:t>
            </a:r>
            <a:endParaRPr lang="en-US" sz="2400" dirty="0"/>
          </a:p>
          <a:p>
            <a:r>
              <a:rPr lang="en-US" sz="2400" dirty="0" smtClean="0"/>
              <a:t>“University College”?  “Arctic Entry”?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Office of Academic Affairs</a:t>
            </a:r>
            <a:endParaRPr lang="en-US" sz="2400" dirty="0"/>
          </a:p>
          <a:p>
            <a:r>
              <a:rPr lang="en-US" sz="2400" dirty="0" smtClean="0"/>
              <a:t>Changes to positions: Dean of Graduate School </a:t>
            </a:r>
            <a:endParaRPr lang="en-US" sz="2400" dirty="0"/>
          </a:p>
          <a:p>
            <a:r>
              <a:rPr lang="en-US" sz="2400" dirty="0" smtClean="0"/>
              <a:t>Organization  </a:t>
            </a:r>
          </a:p>
          <a:p>
            <a:endParaRPr lang="en-US" sz="2400" dirty="0"/>
          </a:p>
          <a:p>
            <a:pPr marL="114300" indent="0">
              <a:buNone/>
            </a:pPr>
            <a:r>
              <a:rPr lang="en-US" sz="2400" b="1" dirty="0" smtClean="0"/>
              <a:t>Other topics?  Questions?</a:t>
            </a:r>
            <a:endParaRPr lang="en-US" sz="2400" b="1" dirty="0"/>
          </a:p>
          <a:p>
            <a:pPr marL="11430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8424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73275"/>
          </a:xfrm>
        </p:spPr>
        <p:txBody>
          <a:bodyPr/>
          <a:lstStyle/>
          <a:p>
            <a:r>
              <a:rPr lang="en-US" sz="4800" dirty="0" smtClean="0"/>
              <a:t>Institutional History</a:t>
            </a:r>
            <a:endParaRPr lang="en-US" sz="32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8922" y="1253275"/>
            <a:ext cx="753827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Purpose:</a:t>
            </a:r>
          </a:p>
          <a:p>
            <a:r>
              <a:rPr lang="en-US" sz="2000" dirty="0" smtClean="0"/>
              <a:t>To demonstrate the range of institutional knowledge and experience comprised in the Faculty Senate</a:t>
            </a:r>
          </a:p>
          <a:p>
            <a:r>
              <a:rPr lang="en-US" sz="2000" dirty="0" smtClean="0"/>
              <a:t>To share important lessons from our times and perspectives as faculty at UAA</a:t>
            </a:r>
          </a:p>
          <a:p>
            <a:r>
              <a:rPr lang="en-US" sz="2000" dirty="0" smtClean="0"/>
              <a:t>To enhance our discussions of future directions for UAA.</a:t>
            </a:r>
          </a:p>
          <a:p>
            <a:endParaRPr lang="en-US" sz="2000" dirty="0"/>
          </a:p>
          <a:p>
            <a:r>
              <a:rPr lang="en-US" sz="2000" dirty="0" smtClean="0"/>
              <a:t>Process:</a:t>
            </a:r>
          </a:p>
          <a:p>
            <a:r>
              <a:rPr lang="en-US" sz="2000" dirty="0" smtClean="0"/>
              <a:t>1. Form a “timeline” of when we joined UAA.</a:t>
            </a:r>
          </a:p>
          <a:p>
            <a:r>
              <a:rPr lang="en-US" sz="2000" dirty="0" smtClean="0"/>
              <a:t>2. Group by “eras”</a:t>
            </a:r>
          </a:p>
          <a:p>
            <a:r>
              <a:rPr lang="en-US" sz="2000" dirty="0" smtClean="0"/>
              <a:t>3. Recall important, formative, wonderful, and/or disastrous events from that era—choose 2 to share </a:t>
            </a:r>
          </a:p>
          <a:p>
            <a:r>
              <a:rPr lang="en-US" sz="2000" dirty="0" smtClean="0"/>
              <a:t>4. Each group shares one example.  Then each group shares another.</a:t>
            </a:r>
            <a:endParaRPr lang="en-US" sz="2000" dirty="0"/>
          </a:p>
          <a:p>
            <a:pPr marL="11430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1256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2407</TotalTime>
  <Words>444</Words>
  <Application>Microsoft Macintosh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Faculty Senate Retreat</vt:lpstr>
      <vt:lpstr>Welcome Back</vt:lpstr>
      <vt:lpstr>Continuing Topics</vt:lpstr>
      <vt:lpstr>Continuing Topics</vt:lpstr>
      <vt:lpstr>Continuing Topics</vt:lpstr>
      <vt:lpstr>Institutional History</vt:lpstr>
    </vt:vector>
  </TitlesOfParts>
  <Company>University of Alaska Anchorage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&amp; Training</dc:title>
  <dc:creator>Maria Williams</dc:creator>
  <cp:lastModifiedBy>Tara Smith</cp:lastModifiedBy>
  <cp:revision>45</cp:revision>
  <dcterms:created xsi:type="dcterms:W3CDTF">2013-11-27T20:43:35Z</dcterms:created>
  <dcterms:modified xsi:type="dcterms:W3CDTF">2015-08-11T06:03:38Z</dcterms:modified>
</cp:coreProperties>
</file>