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0" r:id="rId1"/>
  </p:sldMasterIdLst>
  <p:notesMasterIdLst>
    <p:notesMasterId r:id="rId52"/>
  </p:notesMasterIdLst>
  <p:handoutMasterIdLst>
    <p:handoutMasterId r:id="rId53"/>
  </p:handoutMasterIdLst>
  <p:sldIdLst>
    <p:sldId id="256" r:id="rId2"/>
    <p:sldId id="299" r:id="rId3"/>
    <p:sldId id="300" r:id="rId4"/>
    <p:sldId id="301" r:id="rId5"/>
    <p:sldId id="302" r:id="rId6"/>
    <p:sldId id="335" r:id="rId7"/>
    <p:sldId id="336" r:id="rId8"/>
    <p:sldId id="341" r:id="rId9"/>
    <p:sldId id="303" r:id="rId10"/>
    <p:sldId id="304" r:id="rId11"/>
    <p:sldId id="290" r:id="rId12"/>
    <p:sldId id="306" r:id="rId13"/>
    <p:sldId id="337" r:id="rId14"/>
    <p:sldId id="307" r:id="rId15"/>
    <p:sldId id="342" r:id="rId16"/>
    <p:sldId id="308" r:id="rId17"/>
    <p:sldId id="340" r:id="rId18"/>
    <p:sldId id="281" r:id="rId19"/>
    <p:sldId id="305" r:id="rId20"/>
    <p:sldId id="292" r:id="rId21"/>
    <p:sldId id="264" r:id="rId22"/>
    <p:sldId id="274" r:id="rId23"/>
    <p:sldId id="275" r:id="rId24"/>
    <p:sldId id="276" r:id="rId25"/>
    <p:sldId id="285" r:id="rId26"/>
    <p:sldId id="311" r:id="rId27"/>
    <p:sldId id="312" r:id="rId28"/>
    <p:sldId id="313" r:id="rId29"/>
    <p:sldId id="314" r:id="rId30"/>
    <p:sldId id="315" r:id="rId31"/>
    <p:sldId id="338" r:id="rId32"/>
    <p:sldId id="339" r:id="rId33"/>
    <p:sldId id="316" r:id="rId34"/>
    <p:sldId id="318" r:id="rId35"/>
    <p:sldId id="320" r:id="rId36"/>
    <p:sldId id="321" r:id="rId37"/>
    <p:sldId id="322" r:id="rId38"/>
    <p:sldId id="323" r:id="rId39"/>
    <p:sldId id="324" r:id="rId40"/>
    <p:sldId id="328" r:id="rId41"/>
    <p:sldId id="329" r:id="rId42"/>
    <p:sldId id="330" r:id="rId43"/>
    <p:sldId id="282" r:id="rId44"/>
    <p:sldId id="278" r:id="rId45"/>
    <p:sldId id="283" r:id="rId46"/>
    <p:sldId id="317" r:id="rId47"/>
    <p:sldId id="288" r:id="rId48"/>
    <p:sldId id="277" r:id="rId49"/>
    <p:sldId id="291" r:id="rId50"/>
    <p:sldId id="284" r:id="rId5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34C9"/>
    <a:srgbClr val="70B759"/>
    <a:srgbClr val="94A95F"/>
    <a:srgbClr val="E0B415"/>
    <a:srgbClr val="3493C9"/>
    <a:srgbClr val="B1E090"/>
    <a:srgbClr val="BF9EED"/>
    <a:srgbClr val="B77BD5"/>
    <a:srgbClr val="937CD3"/>
    <a:srgbClr val="B4E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3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20874DAC-8616-460F-86E1-197C8F922FB1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7FD41CB4-5B32-48A1-ABA5-1B0B50394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24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6726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6726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7126980D-D1AA-4648-9C00-C3F495E4EC08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8475" cy="3138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7"/>
            <a:ext cx="3038475" cy="466726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7"/>
            <a:ext cx="3038475" cy="466726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3454F85E-2D6B-43C0-9B1F-20BBDC976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19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71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95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33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40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1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53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09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67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73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54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6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862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01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850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844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617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538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865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22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075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12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43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872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917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492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129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950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548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17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744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91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639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48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078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263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122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674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649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040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480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171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112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620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97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1163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96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0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3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7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F85E-2D6B-43C0-9B1F-20BBDC976B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42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D2D2286-223D-430B-9EC3-4B2DD5CEC88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329E65A-7394-45CF-8159-4BDBF7D9249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830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2286-223D-430B-9EC3-4B2DD5CEC88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E65A-7394-45CF-8159-4BDBF7D9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1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2286-223D-430B-9EC3-4B2DD5CEC88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E65A-7394-45CF-8159-4BDBF7D9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5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2286-223D-430B-9EC3-4B2DD5CEC88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E65A-7394-45CF-8159-4BDBF7D9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02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D2D2286-223D-430B-9EC3-4B2DD5CEC88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329E65A-7394-45CF-8159-4BDBF7D9249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05702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2286-223D-430B-9EC3-4B2DD5CEC88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E65A-7394-45CF-8159-4BDBF7D9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5256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2286-223D-430B-9EC3-4B2DD5CEC88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E65A-7394-45CF-8159-4BDBF7D9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433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2286-223D-430B-9EC3-4B2DD5CEC88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E65A-7394-45CF-8159-4BDBF7D9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6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2286-223D-430B-9EC3-4B2DD5CEC88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E65A-7394-45CF-8159-4BDBF7D9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0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3D2D2286-223D-430B-9EC3-4B2DD5CEC88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329E65A-7394-45CF-8159-4BDBF7D924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76460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D2D2286-223D-430B-9EC3-4B2DD5CEC88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329E65A-7394-45CF-8159-4BDBF7D9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4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D2D2286-223D-430B-9EC3-4B2DD5CEC88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329E65A-7394-45CF-8159-4BDBF7D924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956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pos="1056" userDrawn="1">
          <p15:clr>
            <a:srgbClr val="F26B43"/>
          </p15:clr>
        </p15:guide>
        <p15:guide id="1" pos="9600" userDrawn="1">
          <p15:clr>
            <a:srgbClr val="F26B43"/>
          </p15:clr>
        </p15:guide>
        <p15:guide id="2" pos="792" userDrawn="1">
          <p15:clr>
            <a:srgbClr val="F26B43"/>
          </p15:clr>
        </p15:guide>
        <p15:guide id="3" pos="7200" userDrawn="1">
          <p15:clr>
            <a:srgbClr val="F26B43"/>
          </p15:clr>
        </p15:guide>
        <p15:guide id="4" orient="horz" pos="4008" userDrawn="1">
          <p15:clr>
            <a:srgbClr val="F26B43"/>
          </p15:clr>
        </p15:guide>
        <p15:guide id="5" orient="horz" pos="1440" userDrawn="1">
          <p15:clr>
            <a:srgbClr val="F26B43"/>
          </p15:clr>
        </p15:guide>
        <p15:guide id="6" orient="horz" pos="3720" userDrawn="1">
          <p15:clr>
            <a:srgbClr val="F26B43"/>
          </p15:clr>
        </p15:guide>
        <p15:guide id="7" orient="horz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mdufseth@alaska.edu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ska.edu/governance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alaska.edu/governance/saa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ua-sygov-staff@lists.alaska.edu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uasw-l@lists.alaska.edu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ua-bor@alaska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Governance Basics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System Governance at the </a:t>
            </a:r>
          </a:p>
          <a:p>
            <a:r>
              <a:rPr lang="en-US" dirty="0" smtClean="0"/>
              <a:t>University of Alaska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6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summit team&amp; System-wide councils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System-wide groups for system-wide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538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SUMMIT TEAM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44073" y="1551703"/>
            <a:ext cx="9150702" cy="4678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RE-ORGANIZATION</a:t>
            </a:r>
          </a:p>
          <a:p>
            <a:pPr lvl="1"/>
            <a:r>
              <a:rPr lang="en-US" sz="2400" dirty="0" smtClean="0"/>
              <a:t>Originally created by President Gamble and made up of the president, chancellors, provosts, and vice presidents</a:t>
            </a:r>
          </a:p>
          <a:p>
            <a:pPr lvl="1"/>
            <a:r>
              <a:rPr lang="en-US" sz="2400" dirty="0" smtClean="0"/>
              <a:t>President </a:t>
            </a:r>
            <a:r>
              <a:rPr lang="en-US" sz="2400" dirty="0"/>
              <a:t>Johnsen re-organized the Summit Team in summer 2017 </a:t>
            </a:r>
            <a:endParaRPr lang="en-US" sz="2400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group now consists of over 30 key decision makers across the University </a:t>
            </a:r>
            <a:endParaRPr lang="en-US" sz="2400" dirty="0" smtClean="0"/>
          </a:p>
          <a:p>
            <a:pPr lvl="1"/>
            <a:r>
              <a:rPr lang="en-US" sz="2400" dirty="0" smtClean="0"/>
              <a:t>Now includes chairs of the system governance groups</a:t>
            </a:r>
          </a:p>
        </p:txBody>
      </p:sp>
    </p:spTree>
    <p:extLst>
      <p:ext uri="{BB962C8B-B14F-4D97-AF65-F5344CB8AC3E}">
        <p14:creationId xmlns:p14="http://schemas.microsoft.com/office/powerpoint/2010/main" val="337364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SUMMIT TEAM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44073" y="1551703"/>
            <a:ext cx="8452427" cy="4678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MEETINGS &amp; MEMBERSHIP</a:t>
            </a:r>
          </a:p>
          <a:p>
            <a:pPr lvl="1"/>
            <a:r>
              <a:rPr lang="en-US" sz="2400" dirty="0" smtClean="0"/>
              <a:t>4-hour monthly meetings via video</a:t>
            </a:r>
          </a:p>
          <a:p>
            <a:pPr lvl="1"/>
            <a:r>
              <a:rPr lang="en-US" sz="2400" dirty="0" smtClean="0"/>
              <a:t>Twice yearly in-person meetings</a:t>
            </a:r>
            <a:endParaRPr lang="en-US" sz="2400" dirty="0"/>
          </a:p>
          <a:p>
            <a:pPr lvl="1"/>
            <a:r>
              <a:rPr lang="en-US" sz="2400" dirty="0" smtClean="0"/>
              <a:t>Direct line of communication from system-wide councils to Summit Team</a:t>
            </a:r>
          </a:p>
          <a:p>
            <a:pPr lvl="1"/>
            <a:r>
              <a:rPr lang="en-US" sz="2400" dirty="0" smtClean="0"/>
              <a:t>Includes chancellors, provosts, vice chancellors, vice presidents, associate vice presidents, and chief officers</a:t>
            </a:r>
          </a:p>
          <a:p>
            <a:pPr lvl="1"/>
            <a:r>
              <a:rPr lang="en-US" sz="2400" dirty="0" smtClean="0"/>
              <a:t>Chairs of the four system governance groups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825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SUMMIT TEAM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44074" y="1551704"/>
            <a:ext cx="3510554" cy="4226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MEETINGS in FY19</a:t>
            </a:r>
          </a:p>
          <a:p>
            <a:pPr lvl="1"/>
            <a:r>
              <a:rPr lang="en-US" sz="2400" dirty="0" smtClean="0"/>
              <a:t> </a:t>
            </a:r>
            <a:r>
              <a:rPr lang="en-US" sz="2800" dirty="0" smtClean="0"/>
              <a:t>July 19</a:t>
            </a:r>
          </a:p>
          <a:p>
            <a:pPr lvl="1"/>
            <a:r>
              <a:rPr lang="en-US" sz="2800" dirty="0" smtClean="0"/>
              <a:t> August 16</a:t>
            </a:r>
          </a:p>
          <a:p>
            <a:pPr lvl="1"/>
            <a:r>
              <a:rPr lang="en-US" sz="2800" dirty="0" smtClean="0"/>
              <a:t> September 20</a:t>
            </a:r>
          </a:p>
          <a:p>
            <a:pPr lvl="1"/>
            <a:r>
              <a:rPr lang="en-US" sz="2800" dirty="0" smtClean="0"/>
              <a:t> October 18</a:t>
            </a:r>
          </a:p>
          <a:p>
            <a:pPr lvl="1"/>
            <a:r>
              <a:rPr lang="en-US" sz="2800" dirty="0" smtClean="0"/>
              <a:t> November 15</a:t>
            </a:r>
          </a:p>
          <a:p>
            <a:pPr lvl="1"/>
            <a:r>
              <a:rPr lang="en-US" sz="2800" dirty="0" smtClean="0"/>
              <a:t> December 13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47024" y="1551704"/>
            <a:ext cx="3510554" cy="4226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 smtClean="0"/>
          </a:p>
          <a:p>
            <a:pPr lvl="1"/>
            <a:r>
              <a:rPr lang="en-US" sz="2400" dirty="0" smtClean="0"/>
              <a:t> </a:t>
            </a:r>
            <a:r>
              <a:rPr lang="en-US" sz="2800" dirty="0" smtClean="0"/>
              <a:t>January 10</a:t>
            </a:r>
          </a:p>
          <a:p>
            <a:pPr lvl="1"/>
            <a:r>
              <a:rPr lang="en-US" sz="2800" dirty="0"/>
              <a:t> </a:t>
            </a:r>
            <a:r>
              <a:rPr lang="en-US" sz="2800" dirty="0" smtClean="0"/>
              <a:t>February 7</a:t>
            </a:r>
          </a:p>
          <a:p>
            <a:pPr lvl="1"/>
            <a:r>
              <a:rPr lang="en-US" sz="2800" dirty="0"/>
              <a:t> </a:t>
            </a:r>
            <a:r>
              <a:rPr lang="en-US" sz="2800" dirty="0" smtClean="0"/>
              <a:t>March 7</a:t>
            </a:r>
          </a:p>
          <a:p>
            <a:pPr lvl="1"/>
            <a:r>
              <a:rPr lang="en-US" sz="2800" dirty="0"/>
              <a:t> </a:t>
            </a:r>
            <a:r>
              <a:rPr lang="en-US" sz="2800" dirty="0" smtClean="0"/>
              <a:t>April 4 </a:t>
            </a:r>
          </a:p>
          <a:p>
            <a:pPr lvl="1"/>
            <a:r>
              <a:rPr lang="en-US" sz="2800" dirty="0" smtClean="0"/>
              <a:t> May 2</a:t>
            </a:r>
          </a:p>
          <a:p>
            <a:pPr lvl="1"/>
            <a:r>
              <a:rPr lang="en-US" sz="2800" dirty="0"/>
              <a:t> </a:t>
            </a:r>
            <a:r>
              <a:rPr lang="en-US" sz="2800" dirty="0" smtClean="0"/>
              <a:t>June 13</a:t>
            </a:r>
          </a:p>
        </p:txBody>
      </p:sp>
    </p:spTree>
    <p:extLst>
      <p:ext uri="{BB962C8B-B14F-4D97-AF65-F5344CB8AC3E}">
        <p14:creationId xmlns:p14="http://schemas.microsoft.com/office/powerpoint/2010/main" val="320730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SYSTEM-WIDE COUNCILS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44074" y="1884210"/>
            <a:ext cx="8146471" cy="4678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NEW COUNCILS</a:t>
            </a:r>
          </a:p>
          <a:p>
            <a:pPr lvl="1"/>
            <a:r>
              <a:rPr lang="en-US" sz="2400" dirty="0" smtClean="0"/>
              <a:t>Academic </a:t>
            </a:r>
          </a:p>
          <a:p>
            <a:pPr lvl="1"/>
            <a:r>
              <a:rPr lang="en-US" sz="2400" dirty="0" smtClean="0"/>
              <a:t>Research</a:t>
            </a:r>
          </a:p>
          <a:p>
            <a:pPr lvl="1"/>
            <a:r>
              <a:rPr lang="en-US" sz="2400" dirty="0" smtClean="0"/>
              <a:t>Student Services</a:t>
            </a:r>
          </a:p>
          <a:p>
            <a:pPr lvl="1"/>
            <a:r>
              <a:rPr lang="en-US" sz="2400" dirty="0" smtClean="0"/>
              <a:t>Human Resources</a:t>
            </a:r>
          </a:p>
          <a:p>
            <a:pPr lvl="1"/>
            <a:r>
              <a:rPr lang="en-US" sz="2400" dirty="0" smtClean="0"/>
              <a:t>Information Technology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51053" y="1884210"/>
            <a:ext cx="4692072" cy="4678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 smtClean="0"/>
          </a:p>
          <a:p>
            <a:pPr lvl="1"/>
            <a:r>
              <a:rPr lang="en-US" sz="2400" dirty="0" smtClean="0"/>
              <a:t>Business (formerly Finance)</a:t>
            </a:r>
            <a:endParaRPr lang="en-US" sz="2400" dirty="0"/>
          </a:p>
          <a:p>
            <a:pPr lvl="1"/>
            <a:r>
              <a:rPr lang="en-US" sz="2400" dirty="0" smtClean="0"/>
              <a:t>Development &amp; Alumni</a:t>
            </a:r>
          </a:p>
          <a:p>
            <a:pPr lvl="1"/>
            <a:r>
              <a:rPr lang="en-US" sz="2400" dirty="0" smtClean="0"/>
              <a:t>University Relations</a:t>
            </a:r>
          </a:p>
          <a:p>
            <a:pPr lvl="1"/>
            <a:r>
              <a:rPr lang="en-US" sz="2400" dirty="0" smtClean="0"/>
              <a:t>Institutional Research</a:t>
            </a:r>
          </a:p>
          <a:p>
            <a:pPr lvl="1"/>
            <a:r>
              <a:rPr lang="en-US" sz="2400" dirty="0" smtClean="0"/>
              <a:t>Community Campus Directors</a:t>
            </a:r>
          </a:p>
        </p:txBody>
      </p:sp>
    </p:spTree>
    <p:extLst>
      <p:ext uri="{BB962C8B-B14F-4D97-AF65-F5344CB8AC3E}">
        <p14:creationId xmlns:p14="http://schemas.microsoft.com/office/powerpoint/2010/main" val="119050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SYSTEM-WIDE COUNCILS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44074" y="1432290"/>
            <a:ext cx="8146471" cy="5130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/>
              <a:t>COUNCIL OBJECTIVES</a:t>
            </a:r>
          </a:p>
          <a:p>
            <a:pPr lvl="1"/>
            <a:r>
              <a:rPr lang="en-US" sz="2800" dirty="0" smtClean="0"/>
              <a:t>Tasked with supporting collaboration and aligned development of policies, programs and processes</a:t>
            </a:r>
          </a:p>
          <a:p>
            <a:pPr lvl="1"/>
            <a:r>
              <a:rPr lang="en-US" sz="2800" dirty="0"/>
              <a:t> </a:t>
            </a:r>
            <a:r>
              <a:rPr lang="en-US" sz="2800" dirty="0" smtClean="0"/>
              <a:t>Councils review proposals made by Staff Alliance</a:t>
            </a:r>
          </a:p>
          <a:p>
            <a:pPr lvl="1"/>
            <a:r>
              <a:rPr lang="en-US" sz="2800" dirty="0"/>
              <a:t> </a:t>
            </a:r>
            <a:r>
              <a:rPr lang="en-US" sz="2800" dirty="0" smtClean="0"/>
              <a:t>Academic Council and HR Council are working on the proposed revisions to the emeritus regulations</a:t>
            </a:r>
          </a:p>
          <a:p>
            <a:pPr lvl="1"/>
            <a:r>
              <a:rPr lang="en-US" sz="2800" dirty="0" smtClean="0"/>
              <a:t> Business Council is working on automating processes</a:t>
            </a:r>
          </a:p>
          <a:p>
            <a:pPr marL="4572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486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SYSTEM-WIDE COUNCILS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44074" y="1884210"/>
            <a:ext cx="8146471" cy="4678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/>
              <a:t>MEMBERSHIP</a:t>
            </a:r>
          </a:p>
          <a:p>
            <a:pPr lvl="1"/>
            <a:r>
              <a:rPr lang="en-US" sz="3200" dirty="0" smtClean="0"/>
              <a:t>Chair of each council serves on the Summit Team</a:t>
            </a:r>
          </a:p>
          <a:p>
            <a:pPr lvl="1"/>
            <a:r>
              <a:rPr lang="en-US" sz="3200" dirty="0" smtClean="0"/>
              <a:t>Several members serve on multiple teams</a:t>
            </a:r>
          </a:p>
          <a:p>
            <a:pPr lvl="1"/>
            <a:r>
              <a:rPr lang="en-US" sz="3200" dirty="0" smtClean="0"/>
              <a:t>The one member of governance (system or campus) can serve on each of the system-wide councils</a:t>
            </a:r>
          </a:p>
        </p:txBody>
      </p:sp>
    </p:spTree>
    <p:extLst>
      <p:ext uri="{BB962C8B-B14F-4D97-AF65-F5344CB8AC3E}">
        <p14:creationId xmlns:p14="http://schemas.microsoft.com/office/powerpoint/2010/main" val="182262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SYSTEM-WIDE COUNCILS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44074" y="1884210"/>
            <a:ext cx="8146471" cy="4678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/>
              <a:t>MEMBERSHIP</a:t>
            </a:r>
          </a:p>
          <a:p>
            <a:pPr lvl="1"/>
            <a:r>
              <a:rPr lang="en-US" sz="3200" dirty="0" smtClean="0"/>
              <a:t> Governance representatives will </a:t>
            </a:r>
            <a:r>
              <a:rPr lang="en-US" sz="3200" dirty="0"/>
              <a:t>need to be approved by the Alliance, the UA president and the council </a:t>
            </a:r>
            <a:r>
              <a:rPr lang="en-US" sz="3200" dirty="0" smtClean="0"/>
              <a:t>chair</a:t>
            </a:r>
          </a:p>
          <a:p>
            <a:pPr lvl="1"/>
            <a:r>
              <a:rPr lang="en-US" sz="3200" dirty="0"/>
              <a:t> </a:t>
            </a:r>
            <a:r>
              <a:rPr lang="en-US" sz="3200" dirty="0" smtClean="0"/>
              <a:t>Provide Staff Alliance with regular written updates </a:t>
            </a:r>
            <a:endParaRPr lang="en-US" sz="3200" dirty="0"/>
          </a:p>
          <a:p>
            <a:pPr marL="457200" lvl="1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2361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governance </a:t>
            </a:r>
            <a:br>
              <a:rPr lang="en-US" dirty="0" smtClean="0"/>
            </a:br>
            <a:r>
              <a:rPr lang="en-US" dirty="0" smtClean="0"/>
              <a:t>at </a:t>
            </a:r>
            <a:r>
              <a:rPr lang="en-US" dirty="0" err="1" smtClean="0"/>
              <a:t>ua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System-wide groups for system-wide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428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governance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633929"/>
            <a:ext cx="10362806" cy="47989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Chapter 03.01 – Faculty, Staff, and Student Governance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3600" dirty="0" smtClean="0"/>
              <a:t>REGENTS’ POLICY</a:t>
            </a:r>
          </a:p>
          <a:p>
            <a:pPr lvl="1"/>
            <a:r>
              <a:rPr lang="en-US" sz="3000" dirty="0" smtClean="0"/>
              <a:t> Establishes authority of groups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3400" dirty="0" smtClean="0"/>
              <a:t>UNIVERSITY REGULATION</a:t>
            </a:r>
          </a:p>
          <a:p>
            <a:pPr lvl="1"/>
            <a:r>
              <a:rPr lang="en-US" sz="3200" dirty="0" smtClean="0"/>
              <a:t> Details specific rules for system and MAU governance</a:t>
            </a:r>
          </a:p>
          <a:p>
            <a:pPr lvl="1"/>
            <a:endParaRPr lang="en-US" sz="32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6836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 </a:t>
            </a:r>
            <a:br>
              <a:rPr lang="en-US" dirty="0" smtClean="0"/>
            </a:br>
            <a:r>
              <a:rPr lang="en-US" dirty="0" smtClean="0"/>
              <a:t>Board </a:t>
            </a:r>
            <a:br>
              <a:rPr lang="en-US" dirty="0" smtClean="0"/>
            </a:br>
            <a:r>
              <a:rPr lang="en-US" dirty="0" smtClean="0"/>
              <a:t>of Regents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Decision-making authority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70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governance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2758" y="1633929"/>
            <a:ext cx="8967242" cy="47989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UA System Governance is comprised of:</a:t>
            </a:r>
          </a:p>
          <a:p>
            <a:pPr lvl="1"/>
            <a:r>
              <a:rPr lang="en-US" sz="3200" dirty="0" smtClean="0"/>
              <a:t> Staff </a:t>
            </a:r>
            <a:r>
              <a:rPr lang="en-US" sz="3200" dirty="0"/>
              <a:t>Alliance</a:t>
            </a:r>
          </a:p>
          <a:p>
            <a:pPr lvl="1"/>
            <a:r>
              <a:rPr lang="en-US" sz="3200" dirty="0" smtClean="0"/>
              <a:t> Faculty </a:t>
            </a:r>
            <a:r>
              <a:rPr lang="en-US" sz="3200" dirty="0"/>
              <a:t>Alliance</a:t>
            </a:r>
          </a:p>
          <a:p>
            <a:pPr lvl="1"/>
            <a:r>
              <a:rPr lang="en-US" sz="3200" dirty="0" smtClean="0"/>
              <a:t> Coalition </a:t>
            </a:r>
            <a:r>
              <a:rPr lang="en-US" sz="3200" dirty="0"/>
              <a:t>of Student Leaders</a:t>
            </a:r>
          </a:p>
          <a:p>
            <a:pPr lvl="1"/>
            <a:r>
              <a:rPr lang="en-US" sz="3200" dirty="0" smtClean="0"/>
              <a:t> System </a:t>
            </a:r>
            <a:r>
              <a:rPr lang="en-US" sz="3200" dirty="0"/>
              <a:t>Governance Council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200" dirty="0"/>
              <a:t>These groups take up matters that affect the university system as a whole. </a:t>
            </a:r>
          </a:p>
        </p:txBody>
      </p:sp>
    </p:spTree>
    <p:extLst>
      <p:ext uri="{BB962C8B-B14F-4D97-AF65-F5344CB8AC3E}">
        <p14:creationId xmlns:p14="http://schemas.microsoft.com/office/powerpoint/2010/main" val="274851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governance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2757" y="1676401"/>
            <a:ext cx="8702547" cy="4612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STAFF ALLIANCE</a:t>
            </a:r>
          </a:p>
          <a:p>
            <a:pPr lvl="1"/>
            <a:r>
              <a:rPr lang="en-US" sz="3600" dirty="0" smtClean="0"/>
              <a:t> Eight (8) </a:t>
            </a:r>
            <a:r>
              <a:rPr lang="en-US" sz="3600" dirty="0"/>
              <a:t>staff representatives</a:t>
            </a:r>
          </a:p>
          <a:p>
            <a:pPr lvl="1"/>
            <a:r>
              <a:rPr lang="en-US" sz="3600" dirty="0" smtClean="0"/>
              <a:t> Two </a:t>
            </a:r>
            <a:r>
              <a:rPr lang="en-US" sz="3600" dirty="0"/>
              <a:t>from UAA, UAF, </a:t>
            </a:r>
            <a:r>
              <a:rPr lang="en-US" sz="3600" dirty="0" smtClean="0"/>
              <a:t>UAS, and SW</a:t>
            </a:r>
            <a:endParaRPr lang="en-US" sz="3600" dirty="0"/>
          </a:p>
          <a:p>
            <a:pPr lvl="1"/>
            <a:r>
              <a:rPr lang="en-US" sz="3600" dirty="0" smtClean="0"/>
              <a:t>Works </a:t>
            </a:r>
            <a:r>
              <a:rPr lang="en-US" sz="3600" dirty="0"/>
              <a:t>on system-wide staff initiatives </a:t>
            </a:r>
          </a:p>
          <a:p>
            <a:pPr lvl="1"/>
            <a:r>
              <a:rPr lang="en-US" sz="3600" dirty="0" smtClean="0"/>
              <a:t> Reviews </a:t>
            </a:r>
            <a:r>
              <a:rPr lang="en-US" sz="3600" dirty="0"/>
              <a:t>policy/regulation changes</a:t>
            </a:r>
          </a:p>
        </p:txBody>
      </p:sp>
    </p:spTree>
    <p:extLst>
      <p:ext uri="{BB962C8B-B14F-4D97-AF65-F5344CB8AC3E}">
        <p14:creationId xmlns:p14="http://schemas.microsoft.com/office/powerpoint/2010/main" val="394259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governance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2757" y="1700463"/>
            <a:ext cx="8630359" cy="44597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FACULTY ALLIANCE</a:t>
            </a:r>
          </a:p>
          <a:p>
            <a:pPr lvl="1"/>
            <a:r>
              <a:rPr lang="en-US" sz="3600" dirty="0" smtClean="0"/>
              <a:t> Nine (9) faculty </a:t>
            </a:r>
            <a:r>
              <a:rPr lang="en-US" sz="3600" dirty="0"/>
              <a:t>representatives</a:t>
            </a:r>
          </a:p>
          <a:p>
            <a:pPr lvl="1"/>
            <a:r>
              <a:rPr lang="en-US" sz="3600" dirty="0" smtClean="0"/>
              <a:t> Three </a:t>
            </a:r>
            <a:r>
              <a:rPr lang="en-US" sz="3600" dirty="0"/>
              <a:t>from UAA, UAF, and UAS</a:t>
            </a:r>
          </a:p>
          <a:p>
            <a:pPr lvl="1"/>
            <a:r>
              <a:rPr lang="en-US" sz="3600" dirty="0" smtClean="0"/>
              <a:t> Works </a:t>
            </a:r>
            <a:r>
              <a:rPr lang="en-US" sz="3600" dirty="0"/>
              <a:t>on system-wide faculty or academic related initiatives </a:t>
            </a:r>
          </a:p>
          <a:p>
            <a:pPr lvl="1"/>
            <a:r>
              <a:rPr lang="en-US" sz="3600" dirty="0" smtClean="0"/>
              <a:t> Reviews </a:t>
            </a:r>
            <a:r>
              <a:rPr lang="en-US" sz="3600" dirty="0"/>
              <a:t>policy/regulation changes</a:t>
            </a:r>
          </a:p>
        </p:txBody>
      </p:sp>
    </p:spTree>
    <p:extLst>
      <p:ext uri="{BB962C8B-B14F-4D97-AF65-F5344CB8AC3E}">
        <p14:creationId xmlns:p14="http://schemas.microsoft.com/office/powerpoint/2010/main" val="353100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758" y="382385"/>
            <a:ext cx="7633742" cy="1079156"/>
          </a:xfrm>
        </p:spPr>
        <p:txBody>
          <a:bodyPr/>
          <a:lstStyle/>
          <a:p>
            <a:r>
              <a:rPr lang="en-US" dirty="0" smtClean="0"/>
              <a:t>System governance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2758" y="1611444"/>
            <a:ext cx="7633742" cy="4759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COALITION of STUDENT LEADERS</a:t>
            </a:r>
          </a:p>
          <a:p>
            <a:pPr lvl="1"/>
            <a:r>
              <a:rPr lang="en-US" sz="2800" dirty="0" smtClean="0"/>
              <a:t>Ten (10) student </a:t>
            </a:r>
            <a:r>
              <a:rPr lang="en-US" sz="2800" dirty="0"/>
              <a:t>representatives</a:t>
            </a:r>
          </a:p>
          <a:p>
            <a:pPr lvl="1"/>
            <a:r>
              <a:rPr lang="en-US" sz="2800" dirty="0" smtClean="0"/>
              <a:t> One </a:t>
            </a:r>
            <a:r>
              <a:rPr lang="en-US" sz="2800" dirty="0"/>
              <a:t>from each campus: Anchorage, Fairbanks, Juneau, Kachemak Bay, Kenai, Ketchikan, Kodiak, </a:t>
            </a:r>
            <a:r>
              <a:rPr lang="en-US" sz="2800" dirty="0" err="1"/>
              <a:t>MatSu</a:t>
            </a:r>
            <a:r>
              <a:rPr lang="en-US" sz="2800" dirty="0"/>
              <a:t>, Prince William Sound, Sitka </a:t>
            </a:r>
          </a:p>
          <a:p>
            <a:pPr lvl="1"/>
            <a:r>
              <a:rPr lang="en-US" sz="2800" dirty="0" smtClean="0"/>
              <a:t> Works </a:t>
            </a:r>
            <a:r>
              <a:rPr lang="en-US" sz="2800" dirty="0"/>
              <a:t>on system-wide student initiatives </a:t>
            </a:r>
          </a:p>
          <a:p>
            <a:pPr lvl="1"/>
            <a:r>
              <a:rPr lang="en-US" sz="2800" dirty="0" smtClean="0"/>
              <a:t> Reviews </a:t>
            </a:r>
            <a:r>
              <a:rPr lang="en-US" sz="2800" dirty="0"/>
              <a:t>policy/regulation changes</a:t>
            </a:r>
          </a:p>
          <a:p>
            <a:pPr lvl="1"/>
            <a:r>
              <a:rPr lang="en-US" sz="2800" dirty="0" smtClean="0"/>
              <a:t> Advocates </a:t>
            </a:r>
            <a:r>
              <a:rPr lang="en-US" sz="2800" dirty="0"/>
              <a:t>with the legislature</a:t>
            </a:r>
          </a:p>
        </p:txBody>
      </p:sp>
    </p:spTree>
    <p:extLst>
      <p:ext uri="{BB962C8B-B14F-4D97-AF65-F5344CB8AC3E}">
        <p14:creationId xmlns:p14="http://schemas.microsoft.com/office/powerpoint/2010/main" val="141505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governance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2758" y="1874518"/>
            <a:ext cx="7633742" cy="4005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SYSTEM GOVERNANCE COUNCIL</a:t>
            </a:r>
          </a:p>
          <a:p>
            <a:pPr lvl="1"/>
            <a:r>
              <a:rPr lang="en-US" sz="2800" dirty="0" smtClean="0"/>
              <a:t> Nine system </a:t>
            </a:r>
            <a:r>
              <a:rPr lang="en-US" sz="2800" dirty="0"/>
              <a:t>representatives</a:t>
            </a:r>
          </a:p>
          <a:p>
            <a:pPr lvl="1"/>
            <a:r>
              <a:rPr lang="en-US" sz="2800" dirty="0" smtClean="0"/>
              <a:t> Two </a:t>
            </a:r>
            <a:r>
              <a:rPr lang="en-US" sz="2800" dirty="0"/>
              <a:t>staff, faculty, and student representatives</a:t>
            </a:r>
          </a:p>
          <a:p>
            <a:pPr lvl="1"/>
            <a:r>
              <a:rPr lang="en-US" sz="2800" dirty="0" smtClean="0"/>
              <a:t> Three </a:t>
            </a:r>
            <a:r>
              <a:rPr lang="en-US" sz="2800" dirty="0"/>
              <a:t>alumni representatives</a:t>
            </a:r>
          </a:p>
          <a:p>
            <a:pPr lvl="1"/>
            <a:r>
              <a:rPr lang="en-US" sz="2800" dirty="0" smtClean="0"/>
              <a:t> Works </a:t>
            </a:r>
            <a:r>
              <a:rPr lang="en-US" sz="2800" dirty="0"/>
              <a:t>on system-wide initiatives that affect multiple groups</a:t>
            </a:r>
          </a:p>
          <a:p>
            <a:pPr lvl="1"/>
            <a:r>
              <a:rPr lang="en-US" sz="2800" dirty="0" smtClean="0"/>
              <a:t> Reviews </a:t>
            </a:r>
            <a:r>
              <a:rPr lang="en-US" sz="2800" dirty="0"/>
              <a:t>policy/regulation changes</a:t>
            </a:r>
          </a:p>
        </p:txBody>
      </p:sp>
    </p:spTree>
    <p:extLst>
      <p:ext uri="{BB962C8B-B14F-4D97-AF65-F5344CB8AC3E}">
        <p14:creationId xmlns:p14="http://schemas.microsoft.com/office/powerpoint/2010/main" val="195428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" t="5353" r="5900" b="13535"/>
          <a:stretch/>
        </p:blipFill>
        <p:spPr>
          <a:xfrm>
            <a:off x="1510926" y="179614"/>
            <a:ext cx="9185683" cy="649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7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</a:t>
            </a:r>
            <a:br>
              <a:rPr lang="en-US" dirty="0" smtClean="0"/>
            </a:br>
            <a:r>
              <a:rPr lang="en-US" dirty="0" smtClean="0"/>
              <a:t>Alliance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Providing input and representation on issues that impact staff at UA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383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Alliance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12232" y="1416106"/>
            <a:ext cx="8484268" cy="4936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/>
              <a:t>COMMITTEES</a:t>
            </a:r>
          </a:p>
          <a:p>
            <a:pPr lvl="1"/>
            <a:r>
              <a:rPr lang="en-US" sz="3200" dirty="0" smtClean="0"/>
              <a:t> Staff Health Care: provide input on the staff health care and benefits package; communicate to UA staff</a:t>
            </a:r>
          </a:p>
          <a:p>
            <a:pPr lvl="1"/>
            <a:r>
              <a:rPr lang="en-US" sz="3200" dirty="0"/>
              <a:t> </a:t>
            </a:r>
            <a:r>
              <a:rPr lang="en-US" sz="3200" dirty="0" smtClean="0"/>
              <a:t>Compensation: provide recommendation on compensation increase to UA president</a:t>
            </a:r>
          </a:p>
          <a:p>
            <a:pPr lvl="1"/>
            <a:r>
              <a:rPr lang="en-US" sz="3200" dirty="0"/>
              <a:t> </a:t>
            </a:r>
            <a:r>
              <a:rPr lang="en-US" sz="3200" dirty="0" smtClean="0"/>
              <a:t>Morale: help assess and boost morale across UA</a:t>
            </a:r>
          </a:p>
          <a:p>
            <a:pPr lvl="1"/>
            <a:endParaRPr lang="en-US" sz="3600" dirty="0" smtClean="0"/>
          </a:p>
          <a:p>
            <a:pPr marL="457200" lvl="1" indent="0">
              <a:buFont typeface="Gill Sans MT" panose="020B0502020104020203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691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Alliance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12232" y="1874516"/>
            <a:ext cx="8484268" cy="40050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POLICY &amp; REGULATION REVIEWS</a:t>
            </a:r>
          </a:p>
          <a:p>
            <a:pPr lvl="1"/>
            <a:r>
              <a:rPr lang="en-US" sz="3200" dirty="0" smtClean="0"/>
              <a:t> Review proposed changes or new drafts</a:t>
            </a:r>
          </a:p>
          <a:p>
            <a:pPr lvl="1"/>
            <a:r>
              <a:rPr lang="en-US" sz="3200" dirty="0" smtClean="0"/>
              <a:t> Respond within thirty (30) days</a:t>
            </a:r>
          </a:p>
          <a:p>
            <a:pPr lvl="1"/>
            <a:r>
              <a:rPr lang="en-US" sz="3200" dirty="0"/>
              <a:t> </a:t>
            </a:r>
            <a:r>
              <a:rPr lang="en-US" sz="3200" dirty="0" smtClean="0"/>
              <a:t>Can request an additional thirty (30) days</a:t>
            </a:r>
          </a:p>
          <a:p>
            <a:pPr lvl="1"/>
            <a:endParaRPr lang="en-US" sz="3600" dirty="0"/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708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Alliance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12232" y="1874516"/>
            <a:ext cx="8484268" cy="40050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ALLIANCE LEGISLATION – PRESIDENT </a:t>
            </a:r>
          </a:p>
          <a:p>
            <a:pPr lvl="1"/>
            <a:r>
              <a:rPr lang="en-US" sz="3200" dirty="0" smtClean="0"/>
              <a:t> Sent to the president for approval</a:t>
            </a:r>
          </a:p>
          <a:p>
            <a:pPr lvl="1"/>
            <a:r>
              <a:rPr lang="en-US" sz="3200" dirty="0" smtClean="0"/>
              <a:t> President has forty-five (45) days to respond</a:t>
            </a:r>
          </a:p>
          <a:p>
            <a:pPr lvl="1"/>
            <a:r>
              <a:rPr lang="en-US" sz="3200" dirty="0"/>
              <a:t> </a:t>
            </a:r>
            <a:r>
              <a:rPr lang="en-US" sz="3200" dirty="0" smtClean="0"/>
              <a:t>Generally consists of approval, rejection, or modification of the Alliance proposal</a:t>
            </a:r>
          </a:p>
          <a:p>
            <a:pPr lvl="1"/>
            <a:endParaRPr lang="en-US" sz="3600" dirty="0"/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630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 Board of Regents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073" y="1551703"/>
            <a:ext cx="8452427" cy="46788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AUTHORITY</a:t>
            </a:r>
          </a:p>
          <a:p>
            <a:pPr lvl="1"/>
            <a:r>
              <a:rPr lang="en-US" sz="2400" dirty="0" smtClean="0"/>
              <a:t>The University of Alaska is established by the Constitution of the State of Alaska</a:t>
            </a:r>
          </a:p>
          <a:p>
            <a:pPr lvl="1"/>
            <a:r>
              <a:rPr lang="en-US" sz="2400" dirty="0" smtClean="0"/>
              <a:t>The Constitution states the University of Alaska will be governed by a Board of Regents</a:t>
            </a:r>
          </a:p>
          <a:p>
            <a:pPr lvl="1"/>
            <a:r>
              <a:rPr lang="en-US" sz="2400" dirty="0" smtClean="0"/>
              <a:t>The Board of Regents sets policy for the University</a:t>
            </a:r>
          </a:p>
          <a:p>
            <a:pPr lvl="1"/>
            <a:r>
              <a:rPr lang="en-US" sz="2400" dirty="0" smtClean="0"/>
              <a:t>The Board of Regents appoints the President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892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Alliance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12232" y="1874516"/>
            <a:ext cx="8484268" cy="40050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ALLIANCE LEGISLATION – BOR</a:t>
            </a:r>
          </a:p>
          <a:p>
            <a:pPr lvl="1"/>
            <a:r>
              <a:rPr lang="en-US" sz="3200" dirty="0" smtClean="0"/>
              <a:t> Sent to the BOR for approval</a:t>
            </a:r>
          </a:p>
          <a:p>
            <a:pPr lvl="1"/>
            <a:r>
              <a:rPr lang="en-US" sz="3200" dirty="0" smtClean="0"/>
              <a:t> Regents have ninety (90) days to respond</a:t>
            </a:r>
          </a:p>
          <a:p>
            <a:pPr lvl="1"/>
            <a:r>
              <a:rPr lang="en-US" sz="3200" dirty="0"/>
              <a:t> </a:t>
            </a:r>
            <a:r>
              <a:rPr lang="en-US" sz="3200" dirty="0" smtClean="0"/>
              <a:t>Generally consists of approval, rejection, or modification of the Alliance proposal</a:t>
            </a:r>
          </a:p>
          <a:p>
            <a:pPr lvl="1"/>
            <a:endParaRPr lang="en-US" sz="3600" dirty="0"/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501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Process – best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24199"/>
            <a:ext cx="10178322" cy="445539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New items are brought to Staff Alliance by members, administration, or staff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Alliance members review and discuss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Items are shared with local staff councils for review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Staff council feedback is sent back to Staff Alliance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If proposal is initiated by governance, Staff Alliance works with other governance (Faculty Alliance and Coalition of Student Leaders) as well as system councils on vetting (HRC, AC, ITC, BC, etc.)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Once feedback has been received from governance and system councils, Staff Alliance can pass a resolution and share with the president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4350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Process – best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24199"/>
            <a:ext cx="10178322" cy="44553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If Staff Alliance just passes a resolution without seeking feedback from other governance groups and the system councils, it may delay the outcome.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Working with other groups encourages collaboration and increases the chances the proposal will be approved.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3991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alliance	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12232" y="1874516"/>
            <a:ext cx="8484268" cy="40050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STAFF MAKE STUDENTS COUNT</a:t>
            </a:r>
          </a:p>
          <a:p>
            <a:pPr lvl="1"/>
            <a:r>
              <a:rPr lang="en-US" sz="3200" dirty="0" smtClean="0"/>
              <a:t> UA President’s Staff Award</a:t>
            </a:r>
          </a:p>
          <a:p>
            <a:pPr lvl="1"/>
            <a:r>
              <a:rPr lang="en-US" sz="3200" dirty="0" smtClean="0"/>
              <a:t> Staff members who have made a contribution to the student experience</a:t>
            </a:r>
          </a:p>
          <a:p>
            <a:pPr lvl="1"/>
            <a:r>
              <a:rPr lang="en-US" sz="3200" dirty="0"/>
              <a:t> </a:t>
            </a:r>
            <a:r>
              <a:rPr lang="en-US" sz="3200" dirty="0" smtClean="0"/>
              <a:t>Solicitations made by Staff Alliance</a:t>
            </a:r>
          </a:p>
          <a:p>
            <a:pPr lvl="1"/>
            <a:r>
              <a:rPr lang="en-US" sz="3200" dirty="0" smtClean="0"/>
              <a:t> Local groups make award recommendations</a:t>
            </a:r>
            <a:endParaRPr lang="en-US" sz="3600" dirty="0"/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89932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alliance constitution &amp; bylaws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 rules relating to 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035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043" y="1663909"/>
            <a:ext cx="9545052" cy="42156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PURPOSES</a:t>
            </a:r>
            <a:endParaRPr lang="en-US" sz="3200" dirty="0"/>
          </a:p>
          <a:p>
            <a:pPr lvl="1"/>
            <a:r>
              <a:rPr lang="en-US" sz="2800" dirty="0" smtClean="0"/>
              <a:t>Opportunity for UA staff to play a meaningful role in matters affecting their welfare</a:t>
            </a:r>
            <a:endParaRPr lang="en-US" sz="2800" dirty="0"/>
          </a:p>
          <a:p>
            <a:pPr lvl="1"/>
            <a:r>
              <a:rPr lang="en-US" sz="2800" dirty="0" smtClean="0"/>
              <a:t>Provide consultation to the UA president and BOR</a:t>
            </a:r>
            <a:endParaRPr lang="en-US" sz="2800" dirty="0"/>
          </a:p>
          <a:p>
            <a:pPr lvl="1"/>
            <a:r>
              <a:rPr lang="en-US" sz="2800" dirty="0"/>
              <a:t>Address matters through legislative action</a:t>
            </a:r>
          </a:p>
          <a:p>
            <a:pPr lvl="1"/>
            <a:r>
              <a:rPr lang="en-US" sz="2800" dirty="0"/>
              <a:t>Advise the UA president and VPAAR</a:t>
            </a:r>
          </a:p>
          <a:p>
            <a:pPr lvl="1"/>
            <a:r>
              <a:rPr lang="en-US" sz="2800" dirty="0"/>
              <a:t>Communication to </a:t>
            </a:r>
            <a:r>
              <a:rPr lang="en-US" sz="2800" dirty="0" smtClean="0"/>
              <a:t>UA staff </a:t>
            </a:r>
            <a:r>
              <a:rPr lang="en-US" sz="2800" dirty="0"/>
              <a:t>information of interest</a:t>
            </a:r>
          </a:p>
          <a:p>
            <a:pPr lvl="1"/>
            <a:r>
              <a:rPr lang="en-US" sz="2800" dirty="0"/>
              <a:t>Provide representatives to </a:t>
            </a:r>
            <a:r>
              <a:rPr lang="en-US" sz="2800" dirty="0" smtClean="0"/>
              <a:t>UA System Governance Council</a:t>
            </a:r>
            <a:endParaRPr lang="en-US" sz="32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63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043" y="1663909"/>
            <a:ext cx="9545052" cy="42156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RESPONSIBILITIES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Include but not limited to:</a:t>
            </a:r>
          </a:p>
          <a:p>
            <a:pPr lvl="1"/>
            <a:r>
              <a:rPr lang="en-US" sz="2800" dirty="0" smtClean="0"/>
              <a:t>Staff affairs personnel policies and regulations</a:t>
            </a:r>
            <a:endParaRPr lang="en-US" sz="2800" dirty="0"/>
          </a:p>
          <a:p>
            <a:pPr lvl="1"/>
            <a:r>
              <a:rPr lang="en-US" sz="2800" dirty="0" smtClean="0"/>
              <a:t>Compensation</a:t>
            </a:r>
          </a:p>
          <a:p>
            <a:pPr lvl="1"/>
            <a:r>
              <a:rPr lang="en-US" sz="2800" dirty="0" smtClean="0"/>
              <a:t>Benefits</a:t>
            </a:r>
          </a:p>
          <a:p>
            <a:pPr lvl="1"/>
            <a:r>
              <a:rPr lang="en-US" sz="2800" dirty="0" smtClean="0"/>
              <a:t>Any other issues affecting the work environment and general welfare of university staff</a:t>
            </a:r>
            <a:endParaRPr lang="en-US" sz="32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5396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043" y="1663909"/>
            <a:ext cx="9545052" cy="42156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MEMBERSHIP</a:t>
            </a:r>
            <a:endParaRPr lang="en-US" sz="3200" dirty="0"/>
          </a:p>
          <a:p>
            <a:pPr lvl="1"/>
            <a:r>
              <a:rPr lang="en-US" sz="2800" dirty="0" smtClean="0"/>
              <a:t>Two representatives from UAA, UAF, UAS, and SW</a:t>
            </a:r>
          </a:p>
          <a:p>
            <a:pPr lvl="1"/>
            <a:r>
              <a:rPr lang="en-US" sz="2800" dirty="0" smtClean="0"/>
              <a:t>Local groups decide on representative selection</a:t>
            </a:r>
          </a:p>
          <a:p>
            <a:pPr lvl="1"/>
            <a:r>
              <a:rPr lang="en-US" sz="2800" dirty="0" smtClean="0"/>
              <a:t>Representatives serve a 1-year term (minimum)</a:t>
            </a:r>
          </a:p>
          <a:p>
            <a:pPr lvl="1"/>
            <a:r>
              <a:rPr lang="en-US" sz="2800" dirty="0" smtClean="0"/>
              <a:t>Any other issues affecting the work environment and general welfare of university staff</a:t>
            </a:r>
            <a:endParaRPr lang="en-US" sz="32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190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043" y="1663909"/>
            <a:ext cx="9545052" cy="42156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OFFICERS</a:t>
            </a:r>
            <a:endParaRPr lang="en-US" sz="4000" dirty="0"/>
          </a:p>
          <a:p>
            <a:pPr marL="457200" lvl="1" indent="0">
              <a:buNone/>
            </a:pPr>
            <a:r>
              <a:rPr lang="en-US" sz="3600" dirty="0" smtClean="0"/>
              <a:t>The chair and vice chair are elected annually from current Alliance members. Officers serve a term of one year or until a successor is elected. </a:t>
            </a:r>
            <a:endParaRPr lang="en-US" sz="4000" dirty="0" smtClean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7308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043" y="1663909"/>
            <a:ext cx="9545052" cy="42156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MEETINGS</a:t>
            </a:r>
            <a:endParaRPr lang="en-US" sz="4000" dirty="0"/>
          </a:p>
          <a:p>
            <a:pPr marL="457200" lvl="1" indent="0">
              <a:buNone/>
            </a:pPr>
            <a:r>
              <a:rPr lang="en-US" sz="3600" dirty="0" smtClean="0"/>
              <a:t>The Staff Alliance is required to meet at least six (6) times per year. </a:t>
            </a:r>
          </a:p>
          <a:p>
            <a:pPr marL="457200" lvl="1" indent="0">
              <a:buNone/>
            </a:pPr>
            <a:endParaRPr lang="en-US" sz="3600" dirty="0"/>
          </a:p>
          <a:p>
            <a:pPr marL="457200" lvl="1" indent="0">
              <a:buNone/>
            </a:pPr>
            <a:r>
              <a:rPr lang="en-US" sz="3600" dirty="0" smtClean="0"/>
              <a:t>All meetings are open to the public. </a:t>
            </a:r>
            <a:endParaRPr lang="en-US" sz="4000" dirty="0" smtClean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0976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 Board of Regents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074" y="1551703"/>
            <a:ext cx="8294254" cy="46788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MEMBERSHIP</a:t>
            </a:r>
            <a:endParaRPr lang="en-US" sz="2800" dirty="0"/>
          </a:p>
          <a:p>
            <a:pPr lvl="1"/>
            <a:r>
              <a:rPr lang="en-US" sz="2400" dirty="0" smtClean="0"/>
              <a:t>UA Regents are appointed by the Governor and confirmed by the Legislature</a:t>
            </a:r>
          </a:p>
          <a:p>
            <a:pPr lvl="1"/>
            <a:r>
              <a:rPr lang="en-US" sz="2400" dirty="0" smtClean="0"/>
              <a:t>11-member Board, including Student Regent</a:t>
            </a:r>
          </a:p>
          <a:p>
            <a:pPr lvl="1"/>
            <a:r>
              <a:rPr lang="en-US" sz="2400" dirty="0" smtClean="0"/>
              <a:t>Serve 8-year terms</a:t>
            </a:r>
          </a:p>
          <a:p>
            <a:pPr lvl="1"/>
            <a:r>
              <a:rPr lang="en-US" sz="2400" dirty="0" smtClean="0"/>
              <a:t>Student Regents serve 2-year terms</a:t>
            </a:r>
          </a:p>
          <a:p>
            <a:pPr lvl="1"/>
            <a:r>
              <a:rPr lang="en-US" sz="2400" dirty="0" smtClean="0"/>
              <a:t>Members are not nominated to the position but rather apply to serve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80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 BYLAWS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2758" y="1874516"/>
            <a:ext cx="7633742" cy="40050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IN the BYLAWS</a:t>
            </a:r>
          </a:p>
          <a:p>
            <a:pPr lvl="1"/>
            <a:r>
              <a:rPr lang="en-US" sz="3600" dirty="0" smtClean="0"/>
              <a:t>Section1</a:t>
            </a:r>
            <a:r>
              <a:rPr lang="en-US" sz="3600" dirty="0"/>
              <a:t>. </a:t>
            </a:r>
            <a:r>
              <a:rPr lang="en-US" sz="3600" dirty="0" smtClean="0"/>
              <a:t>Officer Duties</a:t>
            </a:r>
            <a:endParaRPr lang="en-US" sz="3600" dirty="0"/>
          </a:p>
          <a:p>
            <a:pPr lvl="1"/>
            <a:r>
              <a:rPr lang="en-US" sz="3600" dirty="0" smtClean="0"/>
              <a:t>Section 2</a:t>
            </a:r>
            <a:r>
              <a:rPr lang="en-US" sz="3600" dirty="0"/>
              <a:t>. </a:t>
            </a:r>
            <a:r>
              <a:rPr lang="en-US" sz="3600" dirty="0" smtClean="0"/>
              <a:t>Meetings</a:t>
            </a:r>
            <a:endParaRPr lang="en-US" sz="3600" dirty="0"/>
          </a:p>
          <a:p>
            <a:pPr lvl="1"/>
            <a:r>
              <a:rPr lang="en-US" sz="3600" dirty="0" smtClean="0"/>
              <a:t>Section </a:t>
            </a:r>
            <a:r>
              <a:rPr lang="en-US" sz="3600" dirty="0"/>
              <a:t>3. </a:t>
            </a:r>
            <a:r>
              <a:rPr lang="en-US" sz="3600" dirty="0" smtClean="0"/>
              <a:t>Quorum</a:t>
            </a:r>
            <a:endParaRPr lang="en-US" sz="3600" dirty="0"/>
          </a:p>
          <a:p>
            <a:pPr lvl="1"/>
            <a:r>
              <a:rPr lang="en-US" sz="3600" dirty="0" smtClean="0"/>
              <a:t>Section </a:t>
            </a:r>
            <a:r>
              <a:rPr lang="en-US" sz="3600" dirty="0"/>
              <a:t>4. </a:t>
            </a:r>
            <a:r>
              <a:rPr lang="en-US" sz="3600" dirty="0" smtClean="0"/>
              <a:t>Parliamentary Authority</a:t>
            </a:r>
            <a:endParaRPr lang="en-US" sz="3600" dirty="0"/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294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 BYLAWS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2758" y="1874516"/>
            <a:ext cx="7633742" cy="40050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 smtClean="0"/>
              <a:t>Section1</a:t>
            </a:r>
            <a:r>
              <a:rPr lang="en-US" sz="3800" dirty="0"/>
              <a:t>. </a:t>
            </a:r>
            <a:r>
              <a:rPr lang="en-US" sz="3800" dirty="0" smtClean="0"/>
              <a:t>Officer Duties</a:t>
            </a:r>
            <a:endParaRPr lang="en-US" sz="3800" dirty="0"/>
          </a:p>
          <a:p>
            <a:pPr lvl="1"/>
            <a:r>
              <a:rPr lang="en-US" sz="3600" dirty="0"/>
              <a:t> </a:t>
            </a:r>
            <a:r>
              <a:rPr lang="en-US" sz="3600" dirty="0" smtClean="0"/>
              <a:t>Chair: preside over meetings, represent the Alliance, and serve as primary contact to the UA president and Board of Regents</a:t>
            </a:r>
            <a:endParaRPr lang="en-US" sz="3600" dirty="0"/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58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 BYLAWS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8340" y="1874516"/>
            <a:ext cx="8308160" cy="47124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Additional chair duties not in bylaws</a:t>
            </a:r>
            <a:endParaRPr lang="en-US" sz="3200" dirty="0"/>
          </a:p>
          <a:p>
            <a:pPr lvl="1"/>
            <a:r>
              <a:rPr lang="en-US" sz="2800" dirty="0" smtClean="0"/>
              <a:t> </a:t>
            </a:r>
            <a:r>
              <a:rPr lang="en-US" sz="3200" dirty="0" smtClean="0"/>
              <a:t>Write the staff portion of the governance report for the Board of Regents agenda </a:t>
            </a:r>
          </a:p>
          <a:p>
            <a:pPr lvl="1"/>
            <a:r>
              <a:rPr lang="en-US" sz="3200" dirty="0" smtClean="0"/>
              <a:t> Attend both days of the Board meeting</a:t>
            </a:r>
          </a:p>
          <a:p>
            <a:pPr lvl="1"/>
            <a:r>
              <a:rPr lang="en-US" sz="3200" dirty="0" smtClean="0"/>
              <a:t> Meet monthly with UA president</a:t>
            </a:r>
          </a:p>
          <a:p>
            <a:pPr lvl="1"/>
            <a:r>
              <a:rPr lang="en-US" sz="3200" dirty="0"/>
              <a:t> </a:t>
            </a:r>
            <a:r>
              <a:rPr lang="en-US" sz="3200" dirty="0" smtClean="0"/>
              <a:t>Serve on System Governance Council</a:t>
            </a:r>
          </a:p>
          <a:p>
            <a:pPr lvl="1"/>
            <a:r>
              <a:rPr lang="en-US" sz="3200" dirty="0"/>
              <a:t> </a:t>
            </a:r>
            <a:r>
              <a:rPr lang="en-US" sz="3200" dirty="0" smtClean="0"/>
              <a:t>Attend monthly Summit Team meetings</a:t>
            </a:r>
            <a:endParaRPr lang="en-US" sz="32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59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 resources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Staff support &amp; 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5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1" y="1557339"/>
            <a:ext cx="7200899" cy="4322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Morgan Dufseth</a:t>
            </a:r>
          </a:p>
          <a:p>
            <a:pPr marL="0" indent="0">
              <a:buNone/>
            </a:pPr>
            <a:r>
              <a:rPr lang="en-US" sz="3600" dirty="0"/>
              <a:t>Executive Officer</a:t>
            </a:r>
          </a:p>
          <a:p>
            <a:pPr marL="0" indent="0">
              <a:buNone/>
            </a:pPr>
            <a:r>
              <a:rPr lang="en-US" sz="3600" dirty="0">
                <a:hlinkClick r:id="rId3"/>
              </a:rPr>
              <a:t>mdufseth@alaska.edu</a:t>
            </a:r>
            <a:r>
              <a:rPr lang="en-US" sz="3600" dirty="0"/>
              <a:t> </a:t>
            </a:r>
          </a:p>
          <a:p>
            <a:pPr marL="0" indent="0">
              <a:buNone/>
            </a:pPr>
            <a:r>
              <a:rPr lang="en-US" sz="3600" dirty="0" smtClean="0"/>
              <a:t>Butrovich 208D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907-450-8042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727" y="2632363"/>
            <a:ext cx="3786909" cy="3786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453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 website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>
          <a:xfrm>
            <a:off x="2625795" y="1424066"/>
            <a:ext cx="4864290" cy="1446551"/>
          </a:xfrm>
        </p:spPr>
        <p:txBody>
          <a:bodyPr>
            <a:normAutofit/>
          </a:bodyPr>
          <a:lstStyle/>
          <a:p>
            <a:r>
              <a:rPr lang="en-US" dirty="0" smtClean="0"/>
              <a:t>Upcoming meeting information &amp; materials</a:t>
            </a:r>
          </a:p>
          <a:p>
            <a:r>
              <a:rPr lang="en-US" dirty="0"/>
              <a:t>System group information</a:t>
            </a:r>
          </a:p>
          <a:p>
            <a:r>
              <a:rPr lang="en-US" dirty="0" smtClean="0"/>
              <a:t>Items under review </a:t>
            </a:r>
          </a:p>
          <a:p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7" b="12225"/>
          <a:stretch/>
        </p:blipFill>
        <p:spPr>
          <a:xfrm>
            <a:off x="2462758" y="2788782"/>
            <a:ext cx="7674653" cy="376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341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 website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>
          <a:xfrm>
            <a:off x="1251678" y="1618237"/>
            <a:ext cx="2539762" cy="3041995"/>
          </a:xfrm>
        </p:spPr>
        <p:txBody>
          <a:bodyPr>
            <a:normAutofit/>
          </a:bodyPr>
          <a:lstStyle/>
          <a:p>
            <a:r>
              <a:rPr lang="en-US" dirty="0" smtClean="0"/>
              <a:t>Past Agendas &amp; Minutes</a:t>
            </a:r>
          </a:p>
          <a:p>
            <a:r>
              <a:rPr lang="en-US" dirty="0" smtClean="0"/>
              <a:t>Alliance-specific information</a:t>
            </a:r>
            <a:endParaRPr lang="en-US" dirty="0"/>
          </a:p>
          <a:p>
            <a:r>
              <a:rPr lang="en-US" dirty="0" smtClean="0"/>
              <a:t>Alliance Resolutions &amp; Motions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831" y="1618237"/>
            <a:ext cx="7586695" cy="463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182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>
          <a:xfrm>
            <a:off x="1251678" y="1882759"/>
            <a:ext cx="10178322" cy="34087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>
                <a:hlinkClick r:id="rId3"/>
              </a:rPr>
              <a:t>alaska.edu/governance/</a:t>
            </a:r>
            <a:endParaRPr lang="en-US" sz="6600" dirty="0"/>
          </a:p>
          <a:p>
            <a:pPr marL="0" indent="0" algn="ctr">
              <a:buNone/>
            </a:pPr>
            <a:endParaRPr lang="en-US" sz="6600" dirty="0"/>
          </a:p>
          <a:p>
            <a:pPr marL="0" indent="0" algn="ctr">
              <a:buNone/>
            </a:pPr>
            <a:r>
              <a:rPr lang="en-US" sz="5400" dirty="0" smtClean="0">
                <a:hlinkClick r:id="rId4"/>
              </a:rPr>
              <a:t>alaska.edu/governance/staff-alliance/</a:t>
            </a:r>
            <a:r>
              <a:rPr lang="en-US" sz="6600" dirty="0" smtClean="0"/>
              <a:t>  </a:t>
            </a:r>
            <a:endParaRPr lang="en-US" sz="6600" dirty="0"/>
          </a:p>
          <a:p>
            <a:pPr marL="0" indent="0" algn="ctr">
              <a:buNone/>
            </a:pPr>
            <a:r>
              <a:rPr lang="en-US" sz="6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4011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7414" y="1603829"/>
            <a:ext cx="2319086" cy="2692400"/>
          </a:xfrm>
        </p:spPr>
        <p:txBody>
          <a:bodyPr/>
          <a:lstStyle/>
          <a:p>
            <a:r>
              <a:rPr lang="en-US" dirty="0" smtClean="0"/>
              <a:t>Sender beware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804" y="299804"/>
            <a:ext cx="5463915" cy="6166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tx1"/>
                </a:solidFill>
                <a:latin typeface="+mj-lt"/>
              </a:rPr>
              <a:t>COMMUNICATIONS</a:t>
            </a:r>
          </a:p>
          <a:p>
            <a:pPr marL="457200" lvl="1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200" dirty="0"/>
              <a:t>Staff Alliance* List </a:t>
            </a:r>
            <a:r>
              <a:rPr lang="en-US" sz="3200" dirty="0" err="1"/>
              <a:t>Serv</a:t>
            </a:r>
            <a:r>
              <a:rPr lang="en-US" sz="3200" dirty="0"/>
              <a:t>:</a:t>
            </a:r>
          </a:p>
          <a:p>
            <a:pPr marL="0" indent="0">
              <a:buNone/>
            </a:pPr>
            <a:r>
              <a:rPr lang="en-US" sz="3200" dirty="0">
                <a:hlinkClick r:id="rId3"/>
              </a:rPr>
              <a:t>ua-sygov-staff@lists.alaska.edu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3200" dirty="0"/>
              <a:t>All SW Staff* List </a:t>
            </a:r>
            <a:r>
              <a:rPr lang="en-US" sz="3200" dirty="0" err="1"/>
              <a:t>Serv</a:t>
            </a:r>
            <a:r>
              <a:rPr lang="en-US" sz="3200" dirty="0"/>
              <a:t>:</a:t>
            </a:r>
          </a:p>
          <a:p>
            <a:pPr marL="0" indent="0">
              <a:buNone/>
            </a:pPr>
            <a:r>
              <a:rPr lang="en-US" sz="3200" dirty="0">
                <a:hlinkClick r:id="rId4"/>
              </a:rPr>
              <a:t>uasw-l@lists.alaska.edu</a:t>
            </a:r>
            <a:r>
              <a:rPr lang="en-US" sz="3200" dirty="0"/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777414" y="4390571"/>
            <a:ext cx="2319086" cy="1872343"/>
          </a:xfrm>
        </p:spPr>
        <p:txBody>
          <a:bodyPr>
            <a:normAutofit/>
          </a:bodyPr>
          <a:lstStyle/>
          <a:p>
            <a:r>
              <a:rPr lang="en-US" sz="2400" dirty="0"/>
              <a:t>*</a:t>
            </a:r>
            <a:r>
              <a:rPr lang="en-US" sz="1600" dirty="0"/>
              <a:t> Moderated list </a:t>
            </a:r>
            <a:r>
              <a:rPr lang="en-US" sz="1600" dirty="0" err="1"/>
              <a:t>serv</a:t>
            </a:r>
            <a:r>
              <a:rPr lang="en-US" sz="1600" dirty="0"/>
              <a:t>        All messages will be reviewed by a moderator prior to being released to the list</a:t>
            </a:r>
          </a:p>
        </p:txBody>
      </p:sp>
    </p:spTree>
    <p:extLst>
      <p:ext uri="{BB962C8B-B14F-4D97-AF65-F5344CB8AC3E}">
        <p14:creationId xmlns:p14="http://schemas.microsoft.com/office/powerpoint/2010/main" val="104886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7414" y="1603829"/>
            <a:ext cx="2319086" cy="2692400"/>
          </a:xfrm>
        </p:spPr>
        <p:txBody>
          <a:bodyPr/>
          <a:lstStyle/>
          <a:p>
            <a:r>
              <a:rPr lang="en-US" dirty="0" smtClean="0"/>
              <a:t>Want </a:t>
            </a:r>
            <a:br>
              <a:rPr lang="en-US" dirty="0" smtClean="0"/>
            </a:br>
            <a:r>
              <a:rPr lang="en-US" dirty="0" smtClean="0"/>
              <a:t>More?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804" y="299804"/>
            <a:ext cx="5463915" cy="6166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tx1"/>
                </a:solidFill>
                <a:latin typeface="+mj-lt"/>
              </a:rPr>
              <a:t>OTHER RESOURCES</a:t>
            </a:r>
            <a:endParaRPr lang="en-US" sz="4800" dirty="0">
              <a:solidFill>
                <a:schemeClr val="tx1"/>
              </a:solidFill>
              <a:latin typeface="+mj-lt"/>
            </a:endParaRPr>
          </a:p>
          <a:p>
            <a:pPr marL="457200" lvl="1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3200" dirty="0" smtClean="0"/>
              <a:t>Google Forms</a:t>
            </a:r>
          </a:p>
          <a:p>
            <a:pPr marL="0" indent="0">
              <a:buNone/>
            </a:pPr>
            <a:r>
              <a:rPr lang="en-US" sz="3200" i="1" dirty="0" smtClean="0">
                <a:solidFill>
                  <a:schemeClr val="accent1"/>
                </a:solidFill>
              </a:rPr>
              <a:t>Free to all UA-employees  </a:t>
            </a:r>
            <a:endParaRPr lang="en-US" sz="3200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200" dirty="0" smtClean="0"/>
              <a:t>Survey Monkey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accent1"/>
                </a:solidFill>
              </a:rPr>
              <a:t>System Governance has a paid account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777414" y="4390571"/>
            <a:ext cx="2319086" cy="187234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Let me know if there are other resources SA could utilize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01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 Board of Regents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073" y="1551703"/>
            <a:ext cx="8452427" cy="46788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MEETINGS</a:t>
            </a:r>
            <a:endParaRPr lang="en-US" sz="2800" dirty="0"/>
          </a:p>
          <a:p>
            <a:pPr lvl="1"/>
            <a:r>
              <a:rPr lang="en-US" sz="2400" dirty="0" smtClean="0"/>
              <a:t>UA Board of Regents meets five times each year</a:t>
            </a:r>
          </a:p>
          <a:p>
            <a:pPr lvl="1"/>
            <a:r>
              <a:rPr lang="en-US" sz="2400" dirty="0" smtClean="0"/>
              <a:t>January, March, June, September and November </a:t>
            </a:r>
          </a:p>
          <a:p>
            <a:pPr lvl="1"/>
            <a:r>
              <a:rPr lang="en-US" sz="2400" dirty="0" smtClean="0"/>
              <a:t>Four business meetings and one retreat</a:t>
            </a:r>
          </a:p>
          <a:p>
            <a:pPr lvl="1"/>
            <a:r>
              <a:rPr lang="en-US" sz="2400" dirty="0" smtClean="0"/>
              <a:t>Committee meeting are held by video the week before business meetings</a:t>
            </a:r>
          </a:p>
          <a:p>
            <a:pPr lvl="1"/>
            <a:r>
              <a:rPr lang="en-US" sz="2400" dirty="0" smtClean="0"/>
              <a:t>Actions approved by committee are added to a consent agenda for approval by the full board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704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332892" y="1064420"/>
            <a:ext cx="7738814" cy="4428957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97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 Board of Regents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073" y="1551703"/>
            <a:ext cx="8452427" cy="46788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MEETINGS in FY19</a:t>
            </a:r>
            <a:endParaRPr lang="en-US" sz="2800" dirty="0"/>
          </a:p>
          <a:p>
            <a:pPr lvl="1"/>
            <a:r>
              <a:rPr lang="en-US" sz="2800" dirty="0" smtClean="0"/>
              <a:t> September 13-14, 2018 – Juneau</a:t>
            </a:r>
          </a:p>
          <a:p>
            <a:pPr lvl="1"/>
            <a:r>
              <a:rPr lang="en-US" sz="2800" dirty="0" smtClean="0"/>
              <a:t> November 8-9, 2018 – Fairbanks (budget)</a:t>
            </a:r>
          </a:p>
          <a:p>
            <a:pPr lvl="1"/>
            <a:r>
              <a:rPr lang="en-US" sz="2800" dirty="0" smtClean="0"/>
              <a:t> January 17-18, 2019 – Anchorage (retreat)</a:t>
            </a:r>
          </a:p>
          <a:p>
            <a:pPr lvl="1"/>
            <a:r>
              <a:rPr lang="en-US" sz="2800" dirty="0" smtClean="0"/>
              <a:t> February 28 – March 1, 2019 – Anchorage </a:t>
            </a:r>
          </a:p>
          <a:p>
            <a:pPr lvl="1"/>
            <a:r>
              <a:rPr lang="en-US" sz="2800" dirty="0" smtClean="0"/>
              <a:t> June 6-7, 2019 – Fairbanks </a:t>
            </a:r>
          </a:p>
        </p:txBody>
      </p:sp>
    </p:spTree>
    <p:extLst>
      <p:ext uri="{BB962C8B-B14F-4D97-AF65-F5344CB8AC3E}">
        <p14:creationId xmlns:p14="http://schemas.microsoft.com/office/powerpoint/2010/main" val="300981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 Board of Regents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073" y="1551703"/>
            <a:ext cx="8452427" cy="46788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COMMITTEE MEETINGS in FY19 (by audio)</a:t>
            </a:r>
            <a:endParaRPr lang="en-US" sz="2800" dirty="0"/>
          </a:p>
          <a:p>
            <a:pPr lvl="1"/>
            <a:r>
              <a:rPr lang="en-US" sz="2800" dirty="0" smtClean="0"/>
              <a:t> September 6-7, 2018 </a:t>
            </a:r>
          </a:p>
          <a:p>
            <a:pPr lvl="1"/>
            <a:r>
              <a:rPr lang="en-US" sz="2800" dirty="0" smtClean="0"/>
              <a:t> November 1-2, 2018</a:t>
            </a:r>
          </a:p>
          <a:p>
            <a:pPr lvl="1"/>
            <a:r>
              <a:rPr lang="en-US" sz="2800" dirty="0" smtClean="0"/>
              <a:t> February 21-22, 2019</a:t>
            </a:r>
          </a:p>
          <a:p>
            <a:pPr lvl="1"/>
            <a:r>
              <a:rPr lang="en-US" sz="2800" dirty="0" smtClean="0"/>
              <a:t> June 1-2, 2019</a:t>
            </a:r>
          </a:p>
        </p:txBody>
      </p:sp>
    </p:spTree>
    <p:extLst>
      <p:ext uri="{BB962C8B-B14F-4D97-AF65-F5344CB8AC3E}">
        <p14:creationId xmlns:p14="http://schemas.microsoft.com/office/powerpoint/2010/main" val="43083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 Board of Regents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073" y="1551703"/>
            <a:ext cx="8452427" cy="46788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AGENDA PREP – MATERIALS ARE DUE EARLY</a:t>
            </a:r>
          </a:p>
          <a:p>
            <a:pPr lvl="1"/>
            <a:r>
              <a:rPr lang="en-US" sz="2800" dirty="0" smtClean="0"/>
              <a:t> Materials are typically due to the president’s office for review a month before the BOR meeting</a:t>
            </a:r>
          </a:p>
          <a:p>
            <a:pPr lvl="1"/>
            <a:r>
              <a:rPr lang="en-US" sz="2800" dirty="0" smtClean="0"/>
              <a:t>After president’s review, passed to the Board Office to be added to the agenda</a:t>
            </a:r>
          </a:p>
          <a:p>
            <a:pPr lvl="1"/>
            <a:r>
              <a:rPr lang="en-US" sz="2800" dirty="0" smtClean="0"/>
              <a:t> Agendas are distributed to regents and published online two weeks in advance of regular meetings</a:t>
            </a:r>
          </a:p>
        </p:txBody>
      </p:sp>
    </p:spTree>
    <p:extLst>
      <p:ext uri="{BB962C8B-B14F-4D97-AF65-F5344CB8AC3E}">
        <p14:creationId xmlns:p14="http://schemas.microsoft.com/office/powerpoint/2010/main" val="104793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 Board of Regents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073" y="1551703"/>
            <a:ext cx="8405091" cy="46788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COMMUNICATION</a:t>
            </a:r>
            <a:endParaRPr lang="en-US" sz="2800" dirty="0"/>
          </a:p>
          <a:p>
            <a:pPr lvl="1"/>
            <a:r>
              <a:rPr lang="en-US" sz="2400" dirty="0" smtClean="0"/>
              <a:t>UA Board accepts comments and questions at any time</a:t>
            </a:r>
          </a:p>
          <a:p>
            <a:pPr lvl="1"/>
            <a:r>
              <a:rPr lang="en-US" sz="2400" dirty="0" smtClean="0"/>
              <a:t>Public testimony is now held by audio the week before business meetings</a:t>
            </a:r>
          </a:p>
          <a:p>
            <a:pPr lvl="1"/>
            <a:r>
              <a:rPr lang="en-US" sz="2400" dirty="0" smtClean="0"/>
              <a:t>Community forums are held for in-person interaction the evening of the first day of business meetings</a:t>
            </a:r>
          </a:p>
          <a:p>
            <a:pPr lvl="1"/>
            <a:r>
              <a:rPr lang="en-US" sz="2400" dirty="0" smtClean="0"/>
              <a:t>Email contact available for the Board Office and for individual regents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>
                <a:hlinkClick r:id="rId3"/>
              </a:rPr>
              <a:t>ua-bor@alaska.edu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581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5660</TotalTime>
  <Words>1681</Words>
  <Application>Microsoft Office PowerPoint</Application>
  <PresentationFormat>Widescreen</PresentationFormat>
  <Paragraphs>329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Gill Sans MT</vt:lpstr>
      <vt:lpstr>Impact</vt:lpstr>
      <vt:lpstr>Badge</vt:lpstr>
      <vt:lpstr>Governance Basics</vt:lpstr>
      <vt:lpstr>UA  Board  of Regents</vt:lpstr>
      <vt:lpstr>UA Board of Regents</vt:lpstr>
      <vt:lpstr>UA Board of Regents</vt:lpstr>
      <vt:lpstr>UA Board of Regents</vt:lpstr>
      <vt:lpstr>UA Board of Regents</vt:lpstr>
      <vt:lpstr>UA Board of Regents</vt:lpstr>
      <vt:lpstr>UA Board of Regents</vt:lpstr>
      <vt:lpstr>UA Board of Regents</vt:lpstr>
      <vt:lpstr>summit team&amp; System-wide councils</vt:lpstr>
      <vt:lpstr>SUMMIT TEAM</vt:lpstr>
      <vt:lpstr>SUMMIT TEAM</vt:lpstr>
      <vt:lpstr>SUMMIT TEAM</vt:lpstr>
      <vt:lpstr>SYSTEM-WIDE COUNCILS</vt:lpstr>
      <vt:lpstr>SYSTEM-WIDE COUNCILS</vt:lpstr>
      <vt:lpstr>SYSTEM-WIDE COUNCILS</vt:lpstr>
      <vt:lpstr>SYSTEM-WIDE COUNCILS</vt:lpstr>
      <vt:lpstr>System governance  at ua</vt:lpstr>
      <vt:lpstr>System governance </vt:lpstr>
      <vt:lpstr>System governance </vt:lpstr>
      <vt:lpstr>System governance </vt:lpstr>
      <vt:lpstr>System governance </vt:lpstr>
      <vt:lpstr>System governance </vt:lpstr>
      <vt:lpstr>System governance </vt:lpstr>
      <vt:lpstr>PowerPoint Presentation</vt:lpstr>
      <vt:lpstr>Staff Alliance</vt:lpstr>
      <vt:lpstr>Staff Alliance</vt:lpstr>
      <vt:lpstr>Staff Alliance</vt:lpstr>
      <vt:lpstr>Staff Alliance</vt:lpstr>
      <vt:lpstr>Staff Alliance</vt:lpstr>
      <vt:lpstr>Review Process – best practice</vt:lpstr>
      <vt:lpstr>Review Process – best practice</vt:lpstr>
      <vt:lpstr>Staff alliance </vt:lpstr>
      <vt:lpstr>Staff alliance constitution &amp; bylaws</vt:lpstr>
      <vt:lpstr>SA Constitution</vt:lpstr>
      <vt:lpstr>SA Constitution</vt:lpstr>
      <vt:lpstr>SA Constitution</vt:lpstr>
      <vt:lpstr>SA Constitution</vt:lpstr>
      <vt:lpstr>SA Constitution</vt:lpstr>
      <vt:lpstr>SA BYLAWS</vt:lpstr>
      <vt:lpstr>SA BYLAWS</vt:lpstr>
      <vt:lpstr>SA BYLAWS</vt:lpstr>
      <vt:lpstr>governance resources</vt:lpstr>
      <vt:lpstr>SW Office</vt:lpstr>
      <vt:lpstr>Governance website</vt:lpstr>
      <vt:lpstr>SA website</vt:lpstr>
      <vt:lpstr>URLs</vt:lpstr>
      <vt:lpstr>Sender beware</vt:lpstr>
      <vt:lpstr>Want  More?</vt:lpstr>
      <vt:lpstr>Questions</vt:lpstr>
    </vt:vector>
  </TitlesOfParts>
  <Company>University of Alaska Fairbanks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 Dufseth</dc:creator>
  <cp:lastModifiedBy>Brenda L Levesque</cp:lastModifiedBy>
  <cp:revision>74</cp:revision>
  <cp:lastPrinted>2018-07-23T23:34:02Z</cp:lastPrinted>
  <dcterms:created xsi:type="dcterms:W3CDTF">2016-06-07T22:39:42Z</dcterms:created>
  <dcterms:modified xsi:type="dcterms:W3CDTF">2018-08-04T01:19:58Z</dcterms:modified>
</cp:coreProperties>
</file>