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8" r:id="rId4"/>
    <p:sldId id="258" r:id="rId5"/>
    <p:sldId id="259" r:id="rId6"/>
    <p:sldId id="272" r:id="rId7"/>
    <p:sldId id="274" r:id="rId8"/>
    <p:sldId id="275" r:id="rId9"/>
    <p:sldId id="276" r:id="rId10"/>
    <p:sldId id="280" r:id="rId11"/>
    <p:sldId id="289" r:id="rId12"/>
    <p:sldId id="290" r:id="rId13"/>
    <p:sldId id="287" r:id="rId14"/>
    <p:sldId id="288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barChart>
        <c:barDir val="col"/>
        <c:grouping val="clustered"/>
        <c:ser>
          <c:idx val="0"/>
          <c:order val="0"/>
          <c:spPr>
            <a:solidFill>
              <a:schemeClr val="accent2"/>
            </a:solidFill>
          </c:spPr>
          <c:cat>
            <c:strRef>
              <c:f>Sheet1!$A$1:$M$1</c:f>
              <c:strCache>
                <c:ptCount val="13"/>
                <c:pt idx="0">
                  <c:v>Communication</c:v>
                </c:pt>
                <c:pt idx="1">
                  <c:v>Health Care</c:v>
                </c:pt>
                <c:pt idx="2">
                  <c:v>Professional Development</c:v>
                </c:pt>
                <c:pt idx="3">
                  <c:v>Facilities</c:v>
                </c:pt>
                <c:pt idx="4">
                  <c:v>Tuition Waiver</c:v>
                </c:pt>
                <c:pt idx="5">
                  <c:v>Governance &amp; I. Decision-Making</c:v>
                </c:pt>
                <c:pt idx="6">
                  <c:v>Diversity</c:v>
                </c:pt>
                <c:pt idx="7">
                  <c:v>Leave Benefits</c:v>
                </c:pt>
                <c:pt idx="8">
                  <c:v>Retirement</c:v>
                </c:pt>
                <c:pt idx="9">
                  <c:v>Safety</c:v>
                </c:pt>
                <c:pt idx="10">
                  <c:v>Compensation</c:v>
                </c:pt>
                <c:pt idx="11">
                  <c:v>Workplace Culture</c:v>
                </c:pt>
                <c:pt idx="12">
                  <c:v>Parking</c:v>
                </c:pt>
              </c:strCache>
            </c:strRef>
          </c:cat>
          <c:val>
            <c:numRef>
              <c:f>Sheet1!$A$2:$M$2</c:f>
              <c:numCache>
                <c:formatCode>0.00</c:formatCode>
                <c:ptCount val="13"/>
                <c:pt idx="0">
                  <c:v>3.1379310344827598</c:v>
                </c:pt>
                <c:pt idx="1">
                  <c:v>2.5029069767441845</c:v>
                </c:pt>
                <c:pt idx="2">
                  <c:v>3.2939481268011526</c:v>
                </c:pt>
                <c:pt idx="3">
                  <c:v>3.4542857142857137</c:v>
                </c:pt>
                <c:pt idx="4">
                  <c:v>4.1498559077809771</c:v>
                </c:pt>
                <c:pt idx="5">
                  <c:v>2.9287833827893195</c:v>
                </c:pt>
                <c:pt idx="6">
                  <c:v>3.5425219941348973</c:v>
                </c:pt>
                <c:pt idx="7">
                  <c:v>3.822857142857143</c:v>
                </c:pt>
                <c:pt idx="8">
                  <c:v>3.6279761904761911</c:v>
                </c:pt>
                <c:pt idx="9">
                  <c:v>3.8685714285714292</c:v>
                </c:pt>
                <c:pt idx="10">
                  <c:v>3.1210374639769451</c:v>
                </c:pt>
                <c:pt idx="11">
                  <c:v>3.4942857142857138</c:v>
                </c:pt>
                <c:pt idx="12">
                  <c:v>2.8823529411764706</c:v>
                </c:pt>
              </c:numCache>
            </c:numRef>
          </c:val>
        </c:ser>
        <c:axId val="57851904"/>
        <c:axId val="57853440"/>
      </c:barChart>
      <c:catAx>
        <c:axId val="57851904"/>
        <c:scaling>
          <c:orientation val="minMax"/>
        </c:scaling>
        <c:axPos val="b"/>
        <c:numFmt formatCode="0.00" sourceLinked="1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57853440"/>
        <c:crosses val="autoZero"/>
        <c:auto val="1"/>
        <c:lblAlgn val="ctr"/>
        <c:lblOffset val="100"/>
      </c:catAx>
      <c:valAx>
        <c:axId val="57853440"/>
        <c:scaling>
          <c:orientation val="minMax"/>
          <c:max val="5"/>
        </c:scaling>
        <c:axPos val="l"/>
        <c:majorGridlines/>
        <c:numFmt formatCode="0.00" sourceLinked="1"/>
        <c:tickLblPos val="nextTo"/>
        <c:crossAx val="57851904"/>
        <c:crosses val="autoZero"/>
        <c:crossBetween val="between"/>
        <c:majorUnit val="1"/>
        <c:minorUnit val="0.5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Sheet1!$A$2</c:f>
              <c:strCache>
                <c:ptCount val="1"/>
                <c:pt idx="0">
                  <c:v>Classified</c:v>
                </c:pt>
              </c:strCache>
            </c:strRef>
          </c:tx>
          <c:spPr>
            <a:solidFill>
              <a:srgbClr val="00B050"/>
            </a:solidFill>
          </c:spPr>
          <c:cat>
            <c:strRef>
              <c:f>Sheet1!$B$1:$N$1</c:f>
              <c:strCache>
                <c:ptCount val="13"/>
                <c:pt idx="0">
                  <c:v>Communication</c:v>
                </c:pt>
                <c:pt idx="1">
                  <c:v>Health Care</c:v>
                </c:pt>
                <c:pt idx="2">
                  <c:v>Professional Development</c:v>
                </c:pt>
                <c:pt idx="3">
                  <c:v>Facilities</c:v>
                </c:pt>
                <c:pt idx="4">
                  <c:v>Tuition Waiver</c:v>
                </c:pt>
                <c:pt idx="5">
                  <c:v>Governance &amp; I. Decision-Making</c:v>
                </c:pt>
                <c:pt idx="6">
                  <c:v>Diversity</c:v>
                </c:pt>
                <c:pt idx="7">
                  <c:v>Leave Benefits</c:v>
                </c:pt>
                <c:pt idx="8">
                  <c:v>Retirement</c:v>
                </c:pt>
                <c:pt idx="9">
                  <c:v>Safety</c:v>
                </c:pt>
                <c:pt idx="10">
                  <c:v>Compensation</c:v>
                </c:pt>
                <c:pt idx="11">
                  <c:v>Workplace Culture</c:v>
                </c:pt>
                <c:pt idx="12">
                  <c:v>Parking</c:v>
                </c:pt>
              </c:strCache>
            </c:strRef>
          </c:cat>
          <c:val>
            <c:numRef>
              <c:f>Sheet1!$B$2:$N$2</c:f>
              <c:numCache>
                <c:formatCode>0.00</c:formatCode>
                <c:ptCount val="13"/>
                <c:pt idx="0">
                  <c:v>3.0714285714285707</c:v>
                </c:pt>
                <c:pt idx="1">
                  <c:v>2.3715846994535505</c:v>
                </c:pt>
                <c:pt idx="2">
                  <c:v>3.1912568306010929</c:v>
                </c:pt>
                <c:pt idx="3">
                  <c:v>3.4408602150537622</c:v>
                </c:pt>
                <c:pt idx="4">
                  <c:v>4.1366120218579239</c:v>
                </c:pt>
                <c:pt idx="5">
                  <c:v>2.8611111111111112</c:v>
                </c:pt>
                <c:pt idx="6">
                  <c:v>3.5388888888888874</c:v>
                </c:pt>
                <c:pt idx="7">
                  <c:v>3.8702702702702703</c:v>
                </c:pt>
                <c:pt idx="8">
                  <c:v>3.5674157303370801</c:v>
                </c:pt>
                <c:pt idx="9">
                  <c:v>3.8858695652173911</c:v>
                </c:pt>
                <c:pt idx="10">
                  <c:v>2.9945355191256833</c:v>
                </c:pt>
                <c:pt idx="11">
                  <c:v>3.4139784946236542</c:v>
                </c:pt>
                <c:pt idx="12">
                  <c:v>2.6971428571428584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Exempt</c:v>
                </c:pt>
              </c:strCache>
            </c:strRef>
          </c:tx>
          <c:spPr>
            <a:solidFill>
              <a:srgbClr val="FFC000"/>
            </a:solidFill>
          </c:spPr>
          <c:cat>
            <c:strRef>
              <c:f>Sheet1!$B$1:$N$1</c:f>
              <c:strCache>
                <c:ptCount val="13"/>
                <c:pt idx="0">
                  <c:v>Communication</c:v>
                </c:pt>
                <c:pt idx="1">
                  <c:v>Health Care</c:v>
                </c:pt>
                <c:pt idx="2">
                  <c:v>Professional Development</c:v>
                </c:pt>
                <c:pt idx="3">
                  <c:v>Facilities</c:v>
                </c:pt>
                <c:pt idx="4">
                  <c:v>Tuition Waiver</c:v>
                </c:pt>
                <c:pt idx="5">
                  <c:v>Governance &amp; I. Decision-Making</c:v>
                </c:pt>
                <c:pt idx="6">
                  <c:v>Diversity</c:v>
                </c:pt>
                <c:pt idx="7">
                  <c:v>Leave Benefits</c:v>
                </c:pt>
                <c:pt idx="8">
                  <c:v>Retirement</c:v>
                </c:pt>
                <c:pt idx="9">
                  <c:v>Safety</c:v>
                </c:pt>
                <c:pt idx="10">
                  <c:v>Compensation</c:v>
                </c:pt>
                <c:pt idx="11">
                  <c:v>Workplace Culture</c:v>
                </c:pt>
                <c:pt idx="12">
                  <c:v>Parking</c:v>
                </c:pt>
              </c:strCache>
            </c:strRef>
          </c:cat>
          <c:val>
            <c:numRef>
              <c:f>Sheet1!$B$3:$N$3</c:f>
              <c:numCache>
                <c:formatCode>0.00</c:formatCode>
                <c:ptCount val="13"/>
                <c:pt idx="0">
                  <c:v>3.1914893617021276</c:v>
                </c:pt>
                <c:pt idx="1">
                  <c:v>2.6187050359712227</c:v>
                </c:pt>
                <c:pt idx="2">
                  <c:v>3.4100719424460442</c:v>
                </c:pt>
                <c:pt idx="3">
                  <c:v>3.4539007092198584</c:v>
                </c:pt>
                <c:pt idx="4">
                  <c:v>4.1642857142857101</c:v>
                </c:pt>
                <c:pt idx="5">
                  <c:v>2.9850746268656718</c:v>
                </c:pt>
                <c:pt idx="6">
                  <c:v>3.5073529411764719</c:v>
                </c:pt>
                <c:pt idx="7">
                  <c:v>3.8085106382978737</c:v>
                </c:pt>
                <c:pt idx="8">
                  <c:v>3.7445255474452583</c:v>
                </c:pt>
                <c:pt idx="9">
                  <c:v>3.8865248226950366</c:v>
                </c:pt>
                <c:pt idx="10">
                  <c:v>3.2733812949640302</c:v>
                </c:pt>
                <c:pt idx="11">
                  <c:v>3.5785714285714292</c:v>
                </c:pt>
                <c:pt idx="12">
                  <c:v>3.0992907801418439</c:v>
                </c:pt>
              </c:numCache>
            </c:numRef>
          </c:val>
        </c:ser>
        <c:axId val="57693696"/>
        <c:axId val="57695232"/>
      </c:barChart>
      <c:catAx>
        <c:axId val="57693696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57695232"/>
        <c:crosses val="autoZero"/>
        <c:auto val="1"/>
        <c:lblAlgn val="ctr"/>
        <c:lblOffset val="100"/>
      </c:catAx>
      <c:valAx>
        <c:axId val="57695232"/>
        <c:scaling>
          <c:orientation val="minMax"/>
        </c:scaling>
        <c:axPos val="l"/>
        <c:majorGridlines/>
        <c:numFmt formatCode="0.00" sourceLinked="1"/>
        <c:tickLblPos val="nextTo"/>
        <c:crossAx val="57693696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2"/>
            </a:solidFill>
          </c:spPr>
          <c:cat>
            <c:strRef>
              <c:f>Sheet1!$A$2:$A$14</c:f>
              <c:strCache>
                <c:ptCount val="13"/>
                <c:pt idx="0">
                  <c:v>Communication</c:v>
                </c:pt>
                <c:pt idx="1">
                  <c:v>Health care</c:v>
                </c:pt>
                <c:pt idx="2">
                  <c:v>Professional development</c:v>
                </c:pt>
                <c:pt idx="3">
                  <c:v>Facilities</c:v>
                </c:pt>
                <c:pt idx="4">
                  <c:v>Tuition waiver</c:v>
                </c:pt>
                <c:pt idx="5">
                  <c:v>Gov. &amp; Inst. decision-making</c:v>
                </c:pt>
                <c:pt idx="6">
                  <c:v>Diversity</c:v>
                </c:pt>
                <c:pt idx="7">
                  <c:v>Leave benefits</c:v>
                </c:pt>
                <c:pt idx="8">
                  <c:v>Retirement</c:v>
                </c:pt>
                <c:pt idx="9">
                  <c:v>Safety</c:v>
                </c:pt>
                <c:pt idx="10">
                  <c:v>Compensation</c:v>
                </c:pt>
                <c:pt idx="11">
                  <c:v>Workplace culture</c:v>
                </c:pt>
                <c:pt idx="12">
                  <c:v>Parking</c:v>
                </c:pt>
              </c:strCache>
            </c:str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197</c:v>
                </c:pt>
                <c:pt idx="1">
                  <c:v>565</c:v>
                </c:pt>
                <c:pt idx="2">
                  <c:v>120</c:v>
                </c:pt>
                <c:pt idx="3">
                  <c:v>42</c:v>
                </c:pt>
                <c:pt idx="4">
                  <c:v>64</c:v>
                </c:pt>
                <c:pt idx="5">
                  <c:v>121</c:v>
                </c:pt>
                <c:pt idx="6">
                  <c:v>47</c:v>
                </c:pt>
                <c:pt idx="7">
                  <c:v>72</c:v>
                </c:pt>
                <c:pt idx="8">
                  <c:v>101</c:v>
                </c:pt>
                <c:pt idx="9">
                  <c:v>60</c:v>
                </c:pt>
                <c:pt idx="10">
                  <c:v>418</c:v>
                </c:pt>
                <c:pt idx="11">
                  <c:v>235</c:v>
                </c:pt>
                <c:pt idx="12">
                  <c:v>53</c:v>
                </c:pt>
              </c:numCache>
            </c:numRef>
          </c:val>
        </c:ser>
        <c:axId val="67037824"/>
        <c:axId val="67309952"/>
      </c:barChart>
      <c:catAx>
        <c:axId val="67037824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67309952"/>
        <c:crosses val="autoZero"/>
        <c:auto val="1"/>
        <c:lblAlgn val="ctr"/>
        <c:lblOffset val="100"/>
      </c:catAx>
      <c:valAx>
        <c:axId val="67309952"/>
        <c:scaling>
          <c:orientation val="minMax"/>
        </c:scaling>
        <c:axPos val="l"/>
        <c:majorGridlines/>
        <c:numFmt formatCode="General" sourceLinked="1"/>
        <c:tickLblPos val="nextTo"/>
        <c:crossAx val="67037824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Classified</c:v>
                </c:pt>
              </c:strCache>
            </c:strRef>
          </c:tx>
          <c:spPr>
            <a:solidFill>
              <a:srgbClr val="00B050"/>
            </a:solidFill>
          </c:spPr>
          <c:dLbls>
            <c:delete val="1"/>
          </c:dLbls>
          <c:cat>
            <c:strRef>
              <c:f>Sheet1!$A$2:$A$14</c:f>
              <c:strCache>
                <c:ptCount val="13"/>
                <c:pt idx="0">
                  <c:v>Communication</c:v>
                </c:pt>
                <c:pt idx="1">
                  <c:v>Health care</c:v>
                </c:pt>
                <c:pt idx="2">
                  <c:v>Professional development</c:v>
                </c:pt>
                <c:pt idx="3">
                  <c:v>Facilities</c:v>
                </c:pt>
                <c:pt idx="4">
                  <c:v>Tuition Waiver</c:v>
                </c:pt>
                <c:pt idx="5">
                  <c:v>Governance &amp; I. Decision-Making</c:v>
                </c:pt>
                <c:pt idx="6">
                  <c:v>Diversity</c:v>
                </c:pt>
                <c:pt idx="7">
                  <c:v>Leave benefits</c:v>
                </c:pt>
                <c:pt idx="8">
                  <c:v>Retirement</c:v>
                </c:pt>
                <c:pt idx="9">
                  <c:v>Safety</c:v>
                </c:pt>
                <c:pt idx="10">
                  <c:v>Compensation</c:v>
                </c:pt>
                <c:pt idx="11">
                  <c:v>Workplace culture</c:v>
                </c:pt>
                <c:pt idx="12">
                  <c:v>Parking</c:v>
                </c:pt>
              </c:strCache>
            </c:strRef>
          </c:cat>
          <c:val>
            <c:numRef>
              <c:f>Sheet1!$B$2:$B$14</c:f>
              <c:numCache>
                <c:formatCode>0.00%</c:formatCode>
                <c:ptCount val="13"/>
                <c:pt idx="0">
                  <c:v>0.10690000000000001</c:v>
                </c:pt>
                <c:pt idx="1">
                  <c:v>0.27940000000000004</c:v>
                </c:pt>
                <c:pt idx="2">
                  <c:v>5.3000000000000005E-2</c:v>
                </c:pt>
                <c:pt idx="3">
                  <c:v>1.5299999999999998E-2</c:v>
                </c:pt>
                <c:pt idx="4">
                  <c:v>3.500000000000001E-2</c:v>
                </c:pt>
                <c:pt idx="5">
                  <c:v>4.4900000000000009E-2</c:v>
                </c:pt>
                <c:pt idx="6">
                  <c:v>1.7999999999999999E-2</c:v>
                </c:pt>
                <c:pt idx="7">
                  <c:v>3.0500000000000003E-2</c:v>
                </c:pt>
                <c:pt idx="8">
                  <c:v>3.8600000000000002E-2</c:v>
                </c:pt>
                <c:pt idx="9">
                  <c:v>2.4299999999999999E-2</c:v>
                </c:pt>
                <c:pt idx="10">
                  <c:v>0.21290000000000003</c:v>
                </c:pt>
                <c:pt idx="11">
                  <c:v>0.1114</c:v>
                </c:pt>
                <c:pt idx="12">
                  <c:v>3.0500000000000003E-2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Exempt</c:v>
                </c:pt>
              </c:strCache>
            </c:strRef>
          </c:tx>
          <c:spPr>
            <a:solidFill>
              <a:srgbClr val="FFC000"/>
            </a:solidFill>
          </c:spPr>
          <c:dLbls>
            <c:delete val="1"/>
          </c:dLbls>
          <c:cat>
            <c:strRef>
              <c:f>Sheet1!$A$2:$A$14</c:f>
              <c:strCache>
                <c:ptCount val="13"/>
                <c:pt idx="0">
                  <c:v>Communication</c:v>
                </c:pt>
                <c:pt idx="1">
                  <c:v>Health care</c:v>
                </c:pt>
                <c:pt idx="2">
                  <c:v>Professional development</c:v>
                </c:pt>
                <c:pt idx="3">
                  <c:v>Facilities</c:v>
                </c:pt>
                <c:pt idx="4">
                  <c:v>Tuition Waiver</c:v>
                </c:pt>
                <c:pt idx="5">
                  <c:v>Governance &amp; I. Decision-Making</c:v>
                </c:pt>
                <c:pt idx="6">
                  <c:v>Diversity</c:v>
                </c:pt>
                <c:pt idx="7">
                  <c:v>Leave benefits</c:v>
                </c:pt>
                <c:pt idx="8">
                  <c:v>Retirement</c:v>
                </c:pt>
                <c:pt idx="9">
                  <c:v>Safety</c:v>
                </c:pt>
                <c:pt idx="10">
                  <c:v>Compensation</c:v>
                </c:pt>
                <c:pt idx="11">
                  <c:v>Workplace culture</c:v>
                </c:pt>
                <c:pt idx="12">
                  <c:v>Parking</c:v>
                </c:pt>
              </c:strCache>
            </c:strRef>
          </c:cat>
          <c:val>
            <c:numRef>
              <c:f>Sheet1!$C$2:$C$14</c:f>
              <c:numCache>
                <c:formatCode>0.00%</c:formatCode>
                <c:ptCount val="13"/>
                <c:pt idx="0">
                  <c:v>7.0400000000000004E-2</c:v>
                </c:pt>
                <c:pt idx="1">
                  <c:v>0.25660000000000005</c:v>
                </c:pt>
                <c:pt idx="2">
                  <c:v>6.5600000000000006E-2</c:v>
                </c:pt>
                <c:pt idx="3">
                  <c:v>2.9800000000000004E-2</c:v>
                </c:pt>
                <c:pt idx="4">
                  <c:v>2.3900000000000001E-2</c:v>
                </c:pt>
                <c:pt idx="5">
                  <c:v>8.2300000000000012E-2</c:v>
                </c:pt>
                <c:pt idx="6">
                  <c:v>2.7400000000000004E-2</c:v>
                </c:pt>
                <c:pt idx="7">
                  <c:v>3.8199999999999998E-2</c:v>
                </c:pt>
                <c:pt idx="8">
                  <c:v>5.8500000000000003E-2</c:v>
                </c:pt>
                <c:pt idx="9">
                  <c:v>3.5799999999999998E-2</c:v>
                </c:pt>
                <c:pt idx="10">
                  <c:v>0.18740000000000004</c:v>
                </c:pt>
                <c:pt idx="11">
                  <c:v>0.10979999999999999</c:v>
                </c:pt>
                <c:pt idx="12">
                  <c:v>1.43E-2</c:v>
                </c:pt>
              </c:numCache>
            </c:numRef>
          </c:val>
        </c:ser>
        <c:dLbls>
          <c:showVal val="1"/>
        </c:dLbls>
        <c:axId val="67405312"/>
        <c:axId val="67406848"/>
      </c:barChart>
      <c:catAx>
        <c:axId val="67405312"/>
        <c:scaling>
          <c:orientation val="minMax"/>
        </c:scaling>
        <c:axPos val="b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67406848"/>
        <c:crosses val="autoZero"/>
        <c:auto val="1"/>
        <c:lblAlgn val="ctr"/>
        <c:lblOffset val="100"/>
      </c:catAx>
      <c:valAx>
        <c:axId val="67406848"/>
        <c:scaling>
          <c:orientation val="minMax"/>
        </c:scaling>
        <c:axPos val="l"/>
        <c:majorGridlines/>
        <c:numFmt formatCode="0.00%" sourceLinked="1"/>
        <c:tickLblPos val="nextTo"/>
        <c:crossAx val="67405312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E152E-84FF-4E47-916E-1C723D0F2DF8}" type="datetimeFigureOut">
              <a:rPr lang="en-US" smtClean="0"/>
              <a:pPr/>
              <a:t>9/5/2012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9BB26-D4FB-4A76-9F64-7E4D935CDD5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E152E-84FF-4E47-916E-1C723D0F2DF8}" type="datetimeFigureOut">
              <a:rPr lang="en-US" smtClean="0"/>
              <a:pPr/>
              <a:t>9/5/2012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9BB26-D4FB-4A76-9F64-7E4D935CDD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E152E-84FF-4E47-916E-1C723D0F2DF8}" type="datetimeFigureOut">
              <a:rPr lang="en-US" smtClean="0"/>
              <a:pPr/>
              <a:t>9/5/2012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9BB26-D4FB-4A76-9F64-7E4D935CDD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E152E-84FF-4E47-916E-1C723D0F2DF8}" type="datetimeFigureOut">
              <a:rPr lang="en-US" smtClean="0"/>
              <a:pPr/>
              <a:t>9/5/2012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9BB26-D4FB-4A76-9F64-7E4D935CDD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E152E-84FF-4E47-916E-1C723D0F2DF8}" type="datetimeFigureOut">
              <a:rPr lang="en-US" smtClean="0"/>
              <a:pPr/>
              <a:t>9/5/2012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9BB26-D4FB-4A76-9F64-7E4D935CDD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E152E-84FF-4E47-916E-1C723D0F2DF8}" type="datetimeFigureOut">
              <a:rPr lang="en-US" smtClean="0"/>
              <a:pPr/>
              <a:t>9/5/2012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9BB26-D4FB-4A76-9F64-7E4D935CDD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E152E-84FF-4E47-916E-1C723D0F2DF8}" type="datetimeFigureOut">
              <a:rPr lang="en-US" smtClean="0"/>
              <a:pPr/>
              <a:t>9/5/2012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9BB26-D4FB-4A76-9F64-7E4D935CDD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E152E-84FF-4E47-916E-1C723D0F2DF8}" type="datetimeFigureOut">
              <a:rPr lang="en-US" smtClean="0"/>
              <a:pPr/>
              <a:t>9/5/2012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9BB26-D4FB-4A76-9F64-7E4D935CDD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E152E-84FF-4E47-916E-1C723D0F2DF8}" type="datetimeFigureOut">
              <a:rPr lang="en-US" smtClean="0"/>
              <a:pPr/>
              <a:t>9/5/2012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9BB26-D4FB-4A76-9F64-7E4D935CDD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E152E-84FF-4E47-916E-1C723D0F2DF8}" type="datetimeFigureOut">
              <a:rPr lang="en-US" smtClean="0"/>
              <a:pPr/>
              <a:t>9/5/2012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9BB26-D4FB-4A76-9F64-7E4D935CDD5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8B5E152E-84FF-4E47-916E-1C723D0F2DF8}" type="datetimeFigureOut">
              <a:rPr lang="en-US" smtClean="0"/>
              <a:pPr/>
              <a:t>9/5/2012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6529BB26-D4FB-4A76-9F64-7E4D935CDD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B5E152E-84FF-4E47-916E-1C723D0F2DF8}" type="datetimeFigureOut">
              <a:rPr lang="en-US" smtClean="0"/>
              <a:pPr/>
              <a:t>9/5/2012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6529BB26-D4FB-4A76-9F64-7E4D935CDD5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Employee Satisfaction Survey Findings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APT &amp; Classified Council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1120377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Comparisons for priority-setting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Satisfaction rating </a:t>
            </a:r>
          </a:p>
          <a:p>
            <a:r>
              <a:rPr lang="en-US" dirty="0" smtClean="0"/>
              <a:t>(low to high)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Healthcare</a:t>
            </a:r>
          </a:p>
          <a:p>
            <a:r>
              <a:rPr lang="en-US" dirty="0" smtClean="0"/>
              <a:t>Parking</a:t>
            </a:r>
          </a:p>
          <a:p>
            <a:r>
              <a:rPr lang="en-US" dirty="0" smtClean="0"/>
              <a:t>Governance &amp; I. Decision-Making</a:t>
            </a:r>
          </a:p>
          <a:p>
            <a:r>
              <a:rPr lang="en-US" dirty="0" smtClean="0"/>
              <a:t>Compensation</a:t>
            </a:r>
          </a:p>
          <a:p>
            <a:r>
              <a:rPr lang="en-US" dirty="0" smtClean="0"/>
              <a:t>Communication</a:t>
            </a:r>
          </a:p>
          <a:p>
            <a:r>
              <a:rPr lang="en-US" dirty="0" smtClean="0"/>
              <a:t>Professional Development</a:t>
            </a:r>
          </a:p>
          <a:p>
            <a:r>
              <a:rPr lang="en-US" dirty="0" smtClean="0"/>
              <a:t>Facilities</a:t>
            </a:r>
          </a:p>
          <a:p>
            <a:r>
              <a:rPr lang="en-US" dirty="0" smtClean="0"/>
              <a:t>Workplace Culture</a:t>
            </a:r>
          </a:p>
          <a:p>
            <a:r>
              <a:rPr lang="en-US" dirty="0" smtClean="0"/>
              <a:t>Diversity</a:t>
            </a:r>
          </a:p>
          <a:p>
            <a:r>
              <a:rPr lang="en-US" dirty="0" smtClean="0"/>
              <a:t>Retirement</a:t>
            </a:r>
          </a:p>
          <a:p>
            <a:r>
              <a:rPr lang="en-US" dirty="0" smtClean="0"/>
              <a:t>Leave Benefits</a:t>
            </a:r>
          </a:p>
          <a:p>
            <a:r>
              <a:rPr lang="en-US" dirty="0" smtClean="0"/>
              <a:t>Safety</a:t>
            </a:r>
          </a:p>
          <a:p>
            <a:r>
              <a:rPr lang="en-US" dirty="0" smtClean="0"/>
              <a:t>Tuition Waiver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Priority ranking </a:t>
            </a:r>
          </a:p>
          <a:p>
            <a:r>
              <a:rPr lang="en-US" dirty="0" smtClean="0"/>
              <a:t>(high to low)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Healthcare</a:t>
            </a:r>
          </a:p>
          <a:p>
            <a:r>
              <a:rPr lang="en-US" dirty="0" smtClean="0"/>
              <a:t>Compensation</a:t>
            </a:r>
          </a:p>
          <a:p>
            <a:r>
              <a:rPr lang="en-US" dirty="0" smtClean="0"/>
              <a:t>Workplace Culture</a:t>
            </a:r>
          </a:p>
          <a:p>
            <a:r>
              <a:rPr lang="en-US" dirty="0" smtClean="0"/>
              <a:t>Communication</a:t>
            </a:r>
          </a:p>
          <a:p>
            <a:r>
              <a:rPr lang="en-US" dirty="0" smtClean="0"/>
              <a:t>Governance &amp; I. Decision-Making</a:t>
            </a:r>
          </a:p>
          <a:p>
            <a:r>
              <a:rPr lang="en-US" dirty="0" smtClean="0"/>
              <a:t>Professional Development</a:t>
            </a:r>
          </a:p>
          <a:p>
            <a:r>
              <a:rPr lang="en-US" dirty="0" smtClean="0"/>
              <a:t>Retirement</a:t>
            </a:r>
          </a:p>
          <a:p>
            <a:r>
              <a:rPr lang="en-US" dirty="0" smtClean="0"/>
              <a:t>Leave Benefits</a:t>
            </a:r>
          </a:p>
          <a:p>
            <a:r>
              <a:rPr lang="en-US" dirty="0" smtClean="0"/>
              <a:t>Tuition Waiver</a:t>
            </a:r>
          </a:p>
          <a:p>
            <a:r>
              <a:rPr lang="en-US" dirty="0" smtClean="0"/>
              <a:t>Safety</a:t>
            </a:r>
          </a:p>
          <a:p>
            <a:r>
              <a:rPr lang="en-US" dirty="0" smtClean="0"/>
              <a:t>Parking</a:t>
            </a:r>
          </a:p>
          <a:p>
            <a:r>
              <a:rPr lang="en-US" dirty="0" smtClean="0"/>
              <a:t>Diversity</a:t>
            </a:r>
          </a:p>
          <a:p>
            <a:r>
              <a:rPr lang="en-US" dirty="0" smtClean="0"/>
              <a:t>Facilities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Insights from free responses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Healthcare</a:t>
            </a:r>
          </a:p>
          <a:p>
            <a:pPr lvl="1"/>
            <a:r>
              <a:rPr lang="en-US" dirty="0" smtClean="0"/>
              <a:t>Satisfied with plan, dissatisfied with cost</a:t>
            </a:r>
          </a:p>
          <a:p>
            <a:pPr lvl="1"/>
            <a:r>
              <a:rPr lang="en-US" dirty="0" smtClean="0"/>
              <a:t>Cost increases disproportionate to salary adjustments</a:t>
            </a:r>
          </a:p>
          <a:p>
            <a:pPr lvl="1"/>
            <a:r>
              <a:rPr lang="en-US" dirty="0" smtClean="0"/>
              <a:t>Ongoing support for wellness programs</a:t>
            </a:r>
          </a:p>
          <a:p>
            <a:r>
              <a:rPr lang="en-US" dirty="0" smtClean="0"/>
              <a:t>Compensation</a:t>
            </a:r>
          </a:p>
          <a:p>
            <a:pPr lvl="1"/>
            <a:r>
              <a:rPr lang="en-US" dirty="0" smtClean="0"/>
              <a:t>Request for merit and step increases</a:t>
            </a:r>
          </a:p>
          <a:p>
            <a:pPr lvl="1"/>
            <a:r>
              <a:rPr lang="en-US" dirty="0" smtClean="0"/>
              <a:t>Clear process to audit jobs to ensure appropriate grade assignments</a:t>
            </a:r>
          </a:p>
          <a:p>
            <a:r>
              <a:rPr lang="en-US" dirty="0" smtClean="0"/>
              <a:t>Professional development</a:t>
            </a:r>
          </a:p>
          <a:p>
            <a:pPr lvl="1"/>
            <a:r>
              <a:rPr lang="en-US" dirty="0" smtClean="0"/>
              <a:t>Mentoring</a:t>
            </a:r>
          </a:p>
          <a:p>
            <a:pPr lvl="1"/>
            <a:r>
              <a:rPr lang="en-US" dirty="0" smtClean="0"/>
              <a:t>Increased opportunities</a:t>
            </a:r>
          </a:p>
          <a:p>
            <a:pPr lvl="1"/>
            <a:r>
              <a:rPr lang="en-US" dirty="0" smtClean="0"/>
              <a:t>Inter-departmental communication and exchanges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More insights from free responses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Communication</a:t>
            </a:r>
          </a:p>
          <a:p>
            <a:pPr lvl="1"/>
            <a:r>
              <a:rPr lang="en-US" dirty="0" smtClean="0"/>
              <a:t>Better communication between MAUs and community campuses</a:t>
            </a:r>
          </a:p>
          <a:p>
            <a:pPr lvl="1"/>
            <a:r>
              <a:rPr lang="en-US" dirty="0" smtClean="0"/>
              <a:t>Transparency from administration and </a:t>
            </a:r>
            <a:r>
              <a:rPr lang="en-US" dirty="0" smtClean="0"/>
              <a:t>governance</a:t>
            </a:r>
          </a:p>
          <a:p>
            <a:pPr lvl="1"/>
            <a:r>
              <a:rPr lang="en-US" dirty="0" smtClean="0"/>
              <a:t>Direct communication from administration rather than “trickling down” through Deans &amp; Directors</a:t>
            </a:r>
          </a:p>
          <a:p>
            <a:pPr lvl="1"/>
            <a:r>
              <a:rPr lang="en-US" dirty="0" smtClean="0"/>
              <a:t>Ongoing opportunities to participate in surveys</a:t>
            </a:r>
            <a:endParaRPr lang="en-US" dirty="0" smtClean="0"/>
          </a:p>
          <a:p>
            <a:r>
              <a:rPr lang="en-US" dirty="0" smtClean="0"/>
              <a:t>Leave benefits</a:t>
            </a:r>
          </a:p>
          <a:p>
            <a:pPr lvl="1"/>
            <a:r>
              <a:rPr lang="en-US" dirty="0" smtClean="0"/>
              <a:t>Request to combine annual and sick leave</a:t>
            </a:r>
          </a:p>
          <a:p>
            <a:pPr lvl="1"/>
            <a:r>
              <a:rPr lang="en-US" dirty="0" smtClean="0"/>
              <a:t>Additional cash-in options</a:t>
            </a:r>
          </a:p>
          <a:p>
            <a:r>
              <a:rPr lang="en-US" dirty="0" smtClean="0"/>
              <a:t>Parking</a:t>
            </a:r>
            <a:endParaRPr lang="en-US" dirty="0" smtClean="0"/>
          </a:p>
          <a:p>
            <a:pPr lvl="1"/>
            <a:r>
              <a:rPr lang="en-US" dirty="0" smtClean="0"/>
              <a:t>Cost</a:t>
            </a:r>
          </a:p>
          <a:p>
            <a:pPr lvl="1"/>
            <a:r>
              <a:rPr lang="en-US" dirty="0" smtClean="0"/>
              <a:t>Space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themes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Unbiased /external grievance process</a:t>
            </a:r>
          </a:p>
          <a:p>
            <a:r>
              <a:rPr lang="en-US" dirty="0" smtClean="0"/>
              <a:t>Supervisor evaluations</a:t>
            </a:r>
          </a:p>
          <a:p>
            <a:r>
              <a:rPr lang="en-US" dirty="0" smtClean="0"/>
              <a:t>Changes to leave accrual and cash-out options</a:t>
            </a:r>
          </a:p>
          <a:p>
            <a:r>
              <a:rPr lang="en-US" dirty="0" smtClean="0"/>
              <a:t>Workload &amp; staffing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Agenda development &amp; planning</a:t>
            </a:r>
          </a:p>
          <a:p>
            <a:r>
              <a:rPr lang="en-US" dirty="0" smtClean="0"/>
              <a:t>Ongoing communication</a:t>
            </a:r>
          </a:p>
          <a:p>
            <a:pPr lvl="1"/>
            <a:r>
              <a:rPr lang="en-US" dirty="0" smtClean="0"/>
              <a:t>With staff</a:t>
            </a:r>
          </a:p>
          <a:p>
            <a:pPr lvl="1"/>
            <a:r>
              <a:rPr lang="en-US" dirty="0" smtClean="0"/>
              <a:t>With administration</a:t>
            </a:r>
          </a:p>
          <a:p>
            <a:pPr lvl="1"/>
            <a:r>
              <a:rPr lang="en-US" dirty="0" smtClean="0"/>
              <a:t>Between campuses &amp; departments</a:t>
            </a:r>
          </a:p>
          <a:p>
            <a:r>
              <a:rPr lang="en-US" dirty="0" smtClean="0"/>
              <a:t>Continued assessment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Assessing employee satisfaction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Survey objectives and conception:</a:t>
            </a:r>
          </a:p>
          <a:p>
            <a:pPr lvl="1"/>
            <a:r>
              <a:rPr lang="en-US" dirty="0" smtClean="0"/>
              <a:t>Solicit employee feedback to generate agendas</a:t>
            </a:r>
          </a:p>
          <a:p>
            <a:pPr lvl="1"/>
            <a:r>
              <a:rPr lang="en-US" dirty="0" smtClean="0"/>
              <a:t>Use data to inform the governance process</a:t>
            </a:r>
          </a:p>
          <a:p>
            <a:r>
              <a:rPr lang="en-US" dirty="0" smtClean="0"/>
              <a:t>Approvals:</a:t>
            </a:r>
          </a:p>
          <a:p>
            <a:pPr lvl="1"/>
            <a:r>
              <a:rPr lang="en-US" dirty="0" smtClean="0"/>
              <a:t>Office of Research &amp; Graduate Studies (exempt from IRB)</a:t>
            </a:r>
          </a:p>
          <a:p>
            <a:pPr lvl="1"/>
            <a:r>
              <a:rPr lang="en-US" dirty="0" smtClean="0"/>
              <a:t>Executive leadership at UAA</a:t>
            </a:r>
          </a:p>
          <a:p>
            <a:r>
              <a:rPr lang="en-US" dirty="0" smtClean="0"/>
              <a:t>Administration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2185144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Instrument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Criteria:</a:t>
            </a:r>
          </a:p>
          <a:p>
            <a:pPr lvl="1"/>
            <a:r>
              <a:rPr lang="en-US" dirty="0" smtClean="0"/>
              <a:t>Brief</a:t>
            </a:r>
          </a:p>
          <a:p>
            <a:pPr lvl="1"/>
            <a:r>
              <a:rPr lang="en-US" dirty="0" smtClean="0"/>
              <a:t>Qualitative and quantitative components</a:t>
            </a:r>
          </a:p>
          <a:p>
            <a:pPr lvl="1"/>
            <a:r>
              <a:rPr lang="en-US" dirty="0" smtClean="0"/>
              <a:t>Assess satisfaction and ascertain priorities</a:t>
            </a:r>
          </a:p>
          <a:p>
            <a:r>
              <a:rPr lang="en-US" dirty="0" smtClean="0"/>
              <a:t>13 items rated on a 1-5 </a:t>
            </a:r>
            <a:r>
              <a:rPr lang="en-US" dirty="0" err="1" smtClean="0"/>
              <a:t>Lickert</a:t>
            </a:r>
            <a:r>
              <a:rPr lang="en-US" dirty="0" smtClean="0"/>
              <a:t> Scale</a:t>
            </a:r>
          </a:p>
          <a:p>
            <a:r>
              <a:rPr lang="en-US" dirty="0" smtClean="0"/>
              <a:t>Employees select top 3 priorities from the same list</a:t>
            </a:r>
          </a:p>
          <a:p>
            <a:r>
              <a:rPr lang="en-US" dirty="0" smtClean="0"/>
              <a:t>Free responses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Participation &amp; response rate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July &amp; August, 2012 administration</a:t>
            </a:r>
          </a:p>
          <a:p>
            <a:r>
              <a:rPr lang="en-US" dirty="0" smtClean="0"/>
              <a:t>Invitation to participate sent out via dynamic listserv to all classified and exempt employees</a:t>
            </a:r>
          </a:p>
          <a:p>
            <a:pPr lvl="1"/>
            <a:r>
              <a:rPr lang="en-US" dirty="0" smtClean="0"/>
              <a:t>Approximately 1300 </a:t>
            </a:r>
          </a:p>
          <a:p>
            <a:r>
              <a:rPr lang="en-US" dirty="0" smtClean="0"/>
              <a:t>353 responses</a:t>
            </a:r>
          </a:p>
          <a:p>
            <a:r>
              <a:rPr lang="en-US" dirty="0" smtClean="0"/>
              <a:t>27% response rate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1514180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Quantitative analysis:</a:t>
            </a:r>
          </a:p>
          <a:p>
            <a:pPr lvl="1"/>
            <a:r>
              <a:rPr lang="en-US" dirty="0" smtClean="0"/>
              <a:t>Metrics of central tendency</a:t>
            </a:r>
          </a:p>
          <a:p>
            <a:pPr lvl="1"/>
            <a:r>
              <a:rPr lang="en-US" dirty="0" smtClean="0"/>
              <a:t>T-test analyses</a:t>
            </a:r>
          </a:p>
          <a:p>
            <a:r>
              <a:rPr lang="en-US" dirty="0" smtClean="0"/>
              <a:t>Qualitative analysis:</a:t>
            </a:r>
          </a:p>
          <a:p>
            <a:pPr lvl="1"/>
            <a:r>
              <a:rPr lang="en-US" dirty="0" smtClean="0"/>
              <a:t>Categorical identification</a:t>
            </a:r>
          </a:p>
          <a:p>
            <a:pPr lvl="1"/>
            <a:r>
              <a:rPr lang="en-US" dirty="0" smtClean="0"/>
              <a:t>Inform and give meaning to the quantitative findings</a:t>
            </a:r>
          </a:p>
          <a:p>
            <a:pPr lvl="2">
              <a:buNone/>
            </a:pP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6786491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Satisfaction – All Staff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774825"/>
          <a:ext cx="8229600" cy="4625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Satisfaction by employee class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774825"/>
          <a:ext cx="8229600" cy="4625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Priorities - All Staff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774825"/>
          <a:ext cx="8229600" cy="4625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Priorities by employee class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774825"/>
          <a:ext cx="8229600" cy="4625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868</TotalTime>
  <Words>349</Words>
  <Application>Microsoft Office PowerPoint</Application>
  <PresentationFormat>On-screen Show (4:3)</PresentationFormat>
  <Paragraphs>102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Module</vt:lpstr>
      <vt:lpstr>Employee Satisfaction Survey Findings</vt:lpstr>
      <vt:lpstr>Assessing employee satisfaction</vt:lpstr>
      <vt:lpstr>Instrument</vt:lpstr>
      <vt:lpstr>Participation &amp; response rate</vt:lpstr>
      <vt:lpstr>Analysis</vt:lpstr>
      <vt:lpstr>Satisfaction – All Staff</vt:lpstr>
      <vt:lpstr>Satisfaction by employee class</vt:lpstr>
      <vt:lpstr>Priorities - All Staff</vt:lpstr>
      <vt:lpstr>Priorities by employee class</vt:lpstr>
      <vt:lpstr>Comparisons for priority-setting</vt:lpstr>
      <vt:lpstr>Insights from free responses</vt:lpstr>
      <vt:lpstr>More insights from free responses</vt:lpstr>
      <vt:lpstr>Additional themes</vt:lpstr>
      <vt:lpstr>Next steps…</vt:lpstr>
    </vt:vector>
  </TitlesOfParts>
  <Company>University of Alaska Anchorage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itsdesktop</dc:creator>
  <cp:lastModifiedBy> </cp:lastModifiedBy>
  <cp:revision>10</cp:revision>
  <dcterms:created xsi:type="dcterms:W3CDTF">2012-08-17T23:02:23Z</dcterms:created>
  <dcterms:modified xsi:type="dcterms:W3CDTF">2012-09-05T23:45:40Z</dcterms:modified>
</cp:coreProperties>
</file>