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sldIdLst>
    <p:sldId id="256" r:id="rId2"/>
    <p:sldId id="270" r:id="rId3"/>
    <p:sldId id="280" r:id="rId4"/>
    <p:sldId id="260" r:id="rId5"/>
    <p:sldId id="257" r:id="rId6"/>
    <p:sldId id="258" r:id="rId7"/>
    <p:sldId id="259" r:id="rId8"/>
    <p:sldId id="262" r:id="rId9"/>
    <p:sldId id="271" r:id="rId10"/>
    <p:sldId id="263" r:id="rId11"/>
    <p:sldId id="264" r:id="rId12"/>
    <p:sldId id="268" r:id="rId13"/>
    <p:sldId id="269" r:id="rId14"/>
    <p:sldId id="272" r:id="rId15"/>
    <p:sldId id="273" r:id="rId16"/>
    <p:sldId id="274" r:id="rId17"/>
    <p:sldId id="281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3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67B82B-DAF8-2448-8BE7-A2DF7C236E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CDE1C6D-7DDE-C042-8536-1CEBFA6D8F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mc:AlternateContent xmlns:mc="http://schemas.openxmlformats.org/markup-compatibility/2006" xmlns:p14="http://schemas.microsoft.com/office/powerpoint/2010/main">
    <mc:Choice Requires="p14">
      <p:transition p14:dur="2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776" y="3039872"/>
            <a:ext cx="7710424" cy="1760728"/>
          </a:xfrm>
        </p:spPr>
        <p:txBody>
          <a:bodyPr anchor="t"/>
          <a:lstStyle/>
          <a:p>
            <a:pPr>
              <a:lnSpc>
                <a:spcPct val="60000"/>
              </a:lnSpc>
            </a:pPr>
            <a:r>
              <a:rPr lang="en-US" sz="4000" dirty="0" smtClean="0">
                <a:latin typeface="Candara"/>
                <a:cs typeface="Candara"/>
              </a:rPr>
              <a:t>Language as a tool in e-learning</a:t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3600" dirty="0" smtClean="0">
                <a:latin typeface="Candara"/>
                <a:cs typeface="Candara"/>
              </a:rPr>
              <a:t/>
            </a:r>
            <a:br>
              <a:rPr lang="en-US" sz="36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Informed by the field of technical communication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and the science of e-learning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Trish Jenkins</a:t>
            </a:r>
          </a:p>
          <a:p>
            <a:r>
              <a:rPr lang="en-US" sz="2800" dirty="0" smtClean="0">
                <a:latin typeface="Candara"/>
                <a:cs typeface="Candara"/>
              </a:rPr>
              <a:t>Department of English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900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A “before” example 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/>
                <a:cs typeface="Candara"/>
              </a:rPr>
              <a:t>The system could not be shut down during processing. If such a shutdown occurs, the system should be restarted with the recover command.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100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Revised using task-oriented writing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/>
                <a:cs typeface="Candara"/>
              </a:rPr>
              <a:t>If you shut down the system during processing, you might lose data. Use the RECOVER command to restart the system and recover any data.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061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Here’s another example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ndara"/>
                <a:cs typeface="Candara"/>
              </a:rPr>
              <a:t>This section explains how to use the following menu choices under File:</a:t>
            </a:r>
          </a:p>
          <a:p>
            <a:r>
              <a:rPr lang="en-US" b="1" i="1" dirty="0" smtClean="0">
                <a:latin typeface="Candara"/>
                <a:cs typeface="Candara"/>
              </a:rPr>
              <a:t>Open</a:t>
            </a:r>
            <a:r>
              <a:rPr lang="en-US" b="1" dirty="0" smtClean="0">
                <a:latin typeface="Candara"/>
                <a:cs typeface="Candara"/>
              </a:rPr>
              <a:t>: </a:t>
            </a:r>
            <a:r>
              <a:rPr lang="en-US" dirty="0" smtClean="0">
                <a:latin typeface="Candara"/>
                <a:cs typeface="Candara"/>
              </a:rPr>
              <a:t>Opens an existing file</a:t>
            </a:r>
          </a:p>
          <a:p>
            <a:r>
              <a:rPr lang="en-US" b="1" i="1" dirty="0" smtClean="0">
                <a:latin typeface="Candara"/>
                <a:cs typeface="Candara"/>
              </a:rPr>
              <a:t>New: </a:t>
            </a:r>
            <a:r>
              <a:rPr lang="en-US" dirty="0" smtClean="0">
                <a:latin typeface="Candara"/>
                <a:cs typeface="Candara"/>
              </a:rPr>
              <a:t>Creates a file</a:t>
            </a:r>
          </a:p>
          <a:p>
            <a:r>
              <a:rPr lang="en-US" b="1" i="1" dirty="0" smtClean="0">
                <a:latin typeface="Candara"/>
                <a:cs typeface="Candara"/>
              </a:rPr>
              <a:t>Save as</a:t>
            </a:r>
            <a:r>
              <a:rPr lang="en-US" i="1" dirty="0" smtClean="0">
                <a:latin typeface="Candara"/>
                <a:cs typeface="Candara"/>
              </a:rPr>
              <a:t>: </a:t>
            </a:r>
            <a:r>
              <a:rPr lang="en-US" dirty="0" smtClean="0">
                <a:latin typeface="Candara"/>
                <a:cs typeface="Candara"/>
              </a:rPr>
              <a:t>Saves to a new file with a different name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11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Revised using task-oriented writing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ndara"/>
                <a:cs typeface="Candara"/>
              </a:rPr>
              <a:t>This section explains how to work with a document. You can do the following tasks:</a:t>
            </a:r>
          </a:p>
          <a:p>
            <a:r>
              <a:rPr lang="en-US" b="1" i="1" dirty="0" smtClean="0">
                <a:latin typeface="Candara"/>
                <a:cs typeface="Candara"/>
              </a:rPr>
              <a:t>Create a document. </a:t>
            </a:r>
            <a:r>
              <a:rPr lang="en-US" dirty="0" smtClean="0">
                <a:latin typeface="Candara"/>
                <a:cs typeface="Candara"/>
              </a:rPr>
              <a:t>To do this…</a:t>
            </a:r>
          </a:p>
          <a:p>
            <a:r>
              <a:rPr lang="en-US" b="1" i="1" dirty="0" smtClean="0">
                <a:latin typeface="Candara"/>
                <a:cs typeface="Candara"/>
              </a:rPr>
              <a:t>Open an existing document</a:t>
            </a:r>
            <a:r>
              <a:rPr lang="en-US" i="1" dirty="0" smtClean="0">
                <a:latin typeface="Candara"/>
                <a:cs typeface="Candara"/>
              </a:rPr>
              <a:t>. </a:t>
            </a:r>
            <a:r>
              <a:rPr lang="en-US" dirty="0" smtClean="0">
                <a:latin typeface="Candara"/>
                <a:cs typeface="Candara"/>
              </a:rPr>
              <a:t>To do this… </a:t>
            </a:r>
          </a:p>
          <a:p>
            <a:r>
              <a:rPr lang="en-US" b="1" i="1" dirty="0" smtClean="0">
                <a:latin typeface="Candara"/>
                <a:cs typeface="Candara"/>
              </a:rPr>
              <a:t>Rename a document</a:t>
            </a:r>
            <a:r>
              <a:rPr lang="en-US" i="1" dirty="0" smtClean="0">
                <a:latin typeface="Candara"/>
                <a:cs typeface="Candara"/>
              </a:rPr>
              <a:t>. </a:t>
            </a:r>
            <a:r>
              <a:rPr lang="en-US" dirty="0" smtClean="0">
                <a:latin typeface="Candara"/>
                <a:cs typeface="Candara"/>
              </a:rPr>
              <a:t>To do this… 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121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85232" r="-85232"/>
          <a:stretch>
            <a:fillRect/>
          </a:stretch>
        </p:blipFill>
        <p:spPr>
          <a:xfrm>
            <a:off x="-1148102" y="0"/>
            <a:ext cx="11381380" cy="6252881"/>
          </a:xfrm>
        </p:spPr>
      </p:pic>
      <p:sp>
        <p:nvSpPr>
          <p:cNvPr id="6" name="Left Arrow 5"/>
          <p:cNvSpPr/>
          <p:nvPr/>
        </p:nvSpPr>
        <p:spPr>
          <a:xfrm>
            <a:off x="6835827" y="375023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Typical weekly tasks folder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-4804" b="-4804"/>
          <a:stretch>
            <a:fillRect/>
          </a:stretch>
        </p:blipFill>
        <p:spPr>
          <a:xfrm>
            <a:off x="450936" y="1649848"/>
            <a:ext cx="8378359" cy="4603034"/>
          </a:xfrm>
        </p:spPr>
      </p:pic>
    </p:spTree>
    <p:extLst>
      <p:ext uri="{BB962C8B-B14F-4D97-AF65-F5344CB8AC3E}">
        <p14:creationId xmlns:p14="http://schemas.microsoft.com/office/powerpoint/2010/main" val="18545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Excerpt from Task #4 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908" r="1908"/>
          <a:stretch>
            <a:fillRect/>
          </a:stretch>
        </p:blipFill>
        <p:spPr>
          <a:xfrm>
            <a:off x="50168" y="1401063"/>
            <a:ext cx="9069529" cy="4982760"/>
          </a:xfrm>
        </p:spPr>
      </p:pic>
    </p:spTree>
    <p:extLst>
      <p:ext uri="{BB962C8B-B14F-4D97-AF65-F5344CB8AC3E}">
        <p14:creationId xmlns:p14="http://schemas.microsoft.com/office/powerpoint/2010/main" val="38520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5-02-11 16.42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17" r="-105517"/>
          <a:stretch>
            <a:fillRect/>
          </a:stretch>
        </p:blipFill>
        <p:spPr>
          <a:xfrm>
            <a:off x="-1034510" y="154896"/>
            <a:ext cx="11099443" cy="6097986"/>
          </a:xfrm>
        </p:spPr>
      </p:pic>
    </p:spTree>
    <p:extLst>
      <p:ext uri="{BB962C8B-B14F-4D97-AF65-F5344CB8AC3E}">
        <p14:creationId xmlns:p14="http://schemas.microsoft.com/office/powerpoint/2010/main" val="30408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How does this engage students?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07882"/>
            <a:ext cx="7612064" cy="44449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Task oriented writing places the user front and center.</a:t>
            </a:r>
          </a:p>
          <a:p>
            <a:r>
              <a:rPr lang="en-US" sz="2800" dirty="0" smtClean="0">
                <a:latin typeface="Candara"/>
                <a:cs typeface="Candara"/>
              </a:rPr>
              <a:t>We can replace “user” with “student”</a:t>
            </a:r>
          </a:p>
        </p:txBody>
      </p:sp>
      <p:pic>
        <p:nvPicPr>
          <p:cNvPr id="5" name="Picture 4" descr="Student-on-computer-sixth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58" y="3812859"/>
            <a:ext cx="4627004" cy="27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Avoid the information delivery view of learning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According to this view, the instructor’s job is to present information and the learner’s job is to acquire information</a:t>
            </a:r>
          </a:p>
          <a:p>
            <a:pPr marL="0" indent="0">
              <a:buNone/>
            </a:pPr>
            <a:r>
              <a:rPr lang="en-US" dirty="0" smtClean="0">
                <a:latin typeface="Candara"/>
                <a:cs typeface="Candara"/>
              </a:rPr>
              <a:t>But</a:t>
            </a:r>
          </a:p>
          <a:p>
            <a:r>
              <a:rPr lang="en-US" sz="2800" dirty="0" smtClean="0">
                <a:latin typeface="Candara"/>
                <a:cs typeface="Candara"/>
              </a:rPr>
              <a:t>Research on discourse processing shows that people work harder to understand material when they feel they are in conversation with a partner rather than simply receiving information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32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Source: </a:t>
            </a:r>
            <a:r>
              <a:rPr lang="en-US" sz="2800" i="1" dirty="0" smtClean="0">
                <a:latin typeface="Candara"/>
                <a:cs typeface="Candara"/>
              </a:rPr>
              <a:t>Developing Quality Technical Information: </a:t>
            </a:r>
            <a:br>
              <a:rPr lang="en-US" sz="2800" i="1" dirty="0" smtClean="0">
                <a:latin typeface="Candara"/>
                <a:cs typeface="Candara"/>
              </a:rPr>
            </a:br>
            <a:r>
              <a:rPr lang="en-US" sz="2800" i="1" dirty="0" smtClean="0">
                <a:latin typeface="Candara"/>
                <a:cs typeface="Candara"/>
              </a:rPr>
              <a:t>A Handbook for Writers and Editors</a:t>
            </a:r>
            <a:endParaRPr lang="en-US" sz="2800" i="1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27" y="1892300"/>
            <a:ext cx="8086725" cy="4360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/>
                <a:cs typeface="Candara"/>
              </a:rPr>
              <a:t>“Direct </a:t>
            </a:r>
            <a:r>
              <a:rPr lang="en-US" sz="2800" dirty="0">
                <a:latin typeface="Candara"/>
                <a:cs typeface="Candara"/>
              </a:rPr>
              <a:t>from IBM’s own content </a:t>
            </a:r>
            <a:br>
              <a:rPr lang="en-US" sz="2800" dirty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design </a:t>
            </a:r>
            <a:r>
              <a:rPr lang="en-US" sz="2800" dirty="0">
                <a:latin typeface="Candara"/>
                <a:cs typeface="Candara"/>
              </a:rPr>
              <a:t>experts, this guide shows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you </a:t>
            </a:r>
            <a:r>
              <a:rPr lang="en-US" sz="2800" dirty="0">
                <a:latin typeface="Candara"/>
                <a:cs typeface="Candara"/>
              </a:rPr>
              <a:t>how to design product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interfaces </a:t>
            </a:r>
            <a:r>
              <a:rPr lang="en-US" sz="2800" dirty="0">
                <a:latin typeface="Candara"/>
                <a:cs typeface="Candara"/>
              </a:rPr>
              <a:t>and technical </a:t>
            </a:r>
            <a:br>
              <a:rPr lang="en-US" sz="2800" dirty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information that </a:t>
            </a:r>
            <a:r>
              <a:rPr lang="en-US" sz="2800" i="1" dirty="0">
                <a:latin typeface="Candara"/>
                <a:cs typeface="Candara"/>
              </a:rPr>
              <a:t>always </a:t>
            </a:r>
            <a:r>
              <a:rPr lang="en-US" sz="2800" dirty="0">
                <a:latin typeface="Candara"/>
                <a:cs typeface="Candara"/>
              </a:rPr>
              <a:t>place </a:t>
            </a:r>
            <a:br>
              <a:rPr lang="en-US" sz="2800" dirty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users </a:t>
            </a:r>
            <a:r>
              <a:rPr lang="en-US" sz="2800" dirty="0">
                <a:latin typeface="Candara"/>
                <a:cs typeface="Candara"/>
              </a:rPr>
              <a:t>front </a:t>
            </a:r>
            <a:r>
              <a:rPr lang="en-US" sz="2800" dirty="0" smtClean="0">
                <a:latin typeface="Candara"/>
                <a:cs typeface="Candara"/>
              </a:rPr>
              <a:t>and center.” 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9" y="2215551"/>
            <a:ext cx="3124200" cy="41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Look to research on the science of instruction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48118"/>
            <a:ext cx="7612064" cy="4504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/>
                <a:cs typeface="Candara"/>
              </a:rPr>
              <a:t>According to this research, </a:t>
            </a:r>
            <a:r>
              <a:rPr lang="en-US" sz="2800" b="1" dirty="0" smtClean="0">
                <a:latin typeface="Candara"/>
                <a:cs typeface="Candara"/>
              </a:rPr>
              <a:t>conversational style </a:t>
            </a:r>
            <a:r>
              <a:rPr lang="en-US" sz="2800" dirty="0" smtClean="0">
                <a:latin typeface="Candara"/>
                <a:cs typeface="Candara"/>
              </a:rPr>
              <a:t>(which features using second person) can activate a social response and that can increase active cognitive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processing and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lead to better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quality of learning. 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4" name="Content Placeholder 3" descr="670px-Have-a-Great-Conversation-Step-7-Versi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 b="13401"/>
          <a:stretch>
            <a:fillRect/>
          </a:stretch>
        </p:blipFill>
        <p:spPr>
          <a:xfrm>
            <a:off x="3806409" y="3854824"/>
            <a:ext cx="5057150" cy="27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>
                <a:latin typeface="Candara"/>
                <a:cs typeface="Candara"/>
              </a:rPr>
              <a:t>E-learning and the </a:t>
            </a:r>
            <a:r>
              <a:rPr lang="en-US" sz="2800" i="1" dirty="0" smtClean="0">
                <a:latin typeface="Candara"/>
                <a:cs typeface="Candara"/>
              </a:rPr>
              <a:t>Science </a:t>
            </a:r>
            <a:r>
              <a:rPr lang="en-US" sz="2800" i="1" dirty="0">
                <a:latin typeface="Candara"/>
                <a:cs typeface="Candara"/>
              </a:rPr>
              <a:t>of I</a:t>
            </a:r>
            <a:r>
              <a:rPr lang="en-US" sz="2800" i="1" dirty="0" smtClean="0">
                <a:latin typeface="Candara"/>
                <a:cs typeface="Candara"/>
              </a:rPr>
              <a:t>nstruction: </a:t>
            </a:r>
            <a:br>
              <a:rPr lang="en-US" sz="2800" i="1" dirty="0" smtClean="0">
                <a:latin typeface="Candara"/>
                <a:cs typeface="Candara"/>
              </a:rPr>
            </a:br>
            <a:r>
              <a:rPr lang="en-US" sz="2800" i="1" dirty="0" smtClean="0">
                <a:latin typeface="Candara"/>
                <a:cs typeface="Candara"/>
              </a:rPr>
              <a:t>Proven Guidelines for </a:t>
            </a:r>
            <a:br>
              <a:rPr lang="en-US" sz="2800" i="1" dirty="0" smtClean="0">
                <a:latin typeface="Candara"/>
                <a:cs typeface="Candara"/>
              </a:rPr>
            </a:br>
            <a:r>
              <a:rPr lang="en-US" sz="2800" i="1" dirty="0" smtClean="0">
                <a:latin typeface="Candara"/>
                <a:cs typeface="Candara"/>
              </a:rPr>
              <a:t>Consumers and Designers of Multimedia Learning</a:t>
            </a:r>
            <a:endParaRPr lang="en-US" sz="2800" i="1" dirty="0">
              <a:latin typeface="Candara"/>
              <a:cs typeface="Candara"/>
            </a:endParaRPr>
          </a:p>
        </p:txBody>
      </p:sp>
      <p:pic>
        <p:nvPicPr>
          <p:cNvPr id="6" name="Content Placeholder 5" descr="120119_jamesrz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78" r="-69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36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What I plan to do in this presentation: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63060"/>
            <a:ext cx="7612064" cy="44898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>
                <a:latin typeface="Candara"/>
                <a:cs typeface="Candara"/>
              </a:rPr>
              <a:t>Introduce you to task-oriented writing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dirty="0" smtClean="0">
                <a:latin typeface="Candara"/>
                <a:cs typeface="Candara"/>
              </a:rPr>
              <a:t>Show how it manifests itself in the online environment</a:t>
            </a:r>
            <a:br>
              <a:rPr lang="en-US" sz="2800" dirty="0" smtClean="0">
                <a:latin typeface="Candara"/>
                <a:cs typeface="Candara"/>
              </a:rPr>
            </a:br>
            <a:endParaRPr lang="en-US" sz="2800" dirty="0" smtClean="0">
              <a:latin typeface="Candara"/>
              <a:cs typeface="Candara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ndara"/>
                <a:cs typeface="Candara"/>
              </a:rPr>
              <a:t>Talk about how it engages students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ndara"/>
                <a:cs typeface="Candara"/>
              </a:rPr>
              <a:t>Back up my claim with arguments from the science of instruction research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280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How we provide a rich online experience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393700" y="1604992"/>
            <a:ext cx="4800600" cy="28801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18" y="2627691"/>
            <a:ext cx="2541519" cy="293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404" y="1965354"/>
            <a:ext cx="2519796" cy="25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Most important tool: Language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585" r="5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1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6487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ndara"/>
                <a:cs typeface="Candara"/>
              </a:rPr>
              <a:t>We have choices with regard to how we use language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6177" r="-56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5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What is task-oriented writing?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009" r="-41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4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41" y="79468"/>
            <a:ext cx="7612063" cy="1417638"/>
          </a:xfrm>
        </p:spPr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Guidelines for task-oriented writing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ndara"/>
                <a:cs typeface="Candara"/>
              </a:rPr>
              <a:t>Write for an intended audience</a:t>
            </a:r>
          </a:p>
          <a:p>
            <a:r>
              <a:rPr lang="en-US" sz="2800" dirty="0" smtClean="0">
                <a:latin typeface="Candara"/>
                <a:cs typeface="Candara"/>
              </a:rPr>
              <a:t>Present information from the user’s point of view</a:t>
            </a:r>
          </a:p>
          <a:p>
            <a:r>
              <a:rPr lang="en-US" sz="2800" dirty="0" smtClean="0">
                <a:latin typeface="Candara"/>
                <a:cs typeface="Candara"/>
              </a:rPr>
              <a:t>Focus on real tasks—not products or product functions</a:t>
            </a:r>
          </a:p>
          <a:p>
            <a:r>
              <a:rPr lang="en-US" sz="2800" dirty="0" smtClean="0">
                <a:latin typeface="Candara"/>
                <a:cs typeface="Candara"/>
              </a:rPr>
              <a:t>Use headings that reveal tasks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649</TotalTime>
  <Words>372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Habitat</vt:lpstr>
      <vt:lpstr>Language as a tool in e-learning  Informed by the field of technical communication   and the science of e-learning</vt:lpstr>
      <vt:lpstr>Source: Developing Quality Technical Information:  A Handbook for Writers and Editors</vt:lpstr>
      <vt:lpstr>E-learning and the Science of Instruction:  Proven Guidelines for  Consumers and Designers of Multimedia Learning</vt:lpstr>
      <vt:lpstr>What I plan to do in this presentation:</vt:lpstr>
      <vt:lpstr>How we provide a rich online experience</vt:lpstr>
      <vt:lpstr>Most important tool: Language</vt:lpstr>
      <vt:lpstr>We have choices with regard to how we use language</vt:lpstr>
      <vt:lpstr>What is task-oriented writing?</vt:lpstr>
      <vt:lpstr>Guidelines for task-oriented writing</vt:lpstr>
      <vt:lpstr>A “before” example </vt:lpstr>
      <vt:lpstr>Revised using task-oriented writing</vt:lpstr>
      <vt:lpstr>Here’s another example</vt:lpstr>
      <vt:lpstr>Revised using task-oriented writing</vt:lpstr>
      <vt:lpstr>PowerPoint Presentation</vt:lpstr>
      <vt:lpstr>Typical weekly tasks folder</vt:lpstr>
      <vt:lpstr>Excerpt from Task #4 </vt:lpstr>
      <vt:lpstr>PowerPoint Presentation</vt:lpstr>
      <vt:lpstr>How does this engage students?</vt:lpstr>
      <vt:lpstr>Avoid the information delivery view of learning</vt:lpstr>
      <vt:lpstr>Look to research on the science of instruction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Patricia M Jenkins</dc:creator>
  <cp:lastModifiedBy>itsdesktop</cp:lastModifiedBy>
  <cp:revision>59</cp:revision>
  <dcterms:created xsi:type="dcterms:W3CDTF">2015-02-08T22:29:55Z</dcterms:created>
  <dcterms:modified xsi:type="dcterms:W3CDTF">2015-02-19T19:38:04Z</dcterms:modified>
</cp:coreProperties>
</file>