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60" r:id="rId3"/>
    <p:sldId id="265" r:id="rId4"/>
    <p:sldId id="257" r:id="rId5"/>
    <p:sldId id="266" r:id="rId6"/>
    <p:sldId id="264" r:id="rId7"/>
    <p:sldId id="276" r:id="rId8"/>
    <p:sldId id="277" r:id="rId9"/>
    <p:sldId id="278" r:id="rId10"/>
    <p:sldId id="279" r:id="rId11"/>
    <p:sldId id="280" r:id="rId12"/>
    <p:sldId id="281" r:id="rId13"/>
    <p:sldId id="282" r:id="rId14"/>
    <p:sldId id="275" r:id="rId15"/>
    <p:sldId id="267" r:id="rId16"/>
    <p:sldId id="268" r:id="rId17"/>
    <p:sldId id="269" r:id="rId18"/>
    <p:sldId id="272" r:id="rId19"/>
    <p:sldId id="271" r:id="rId20"/>
    <p:sldId id="270" r:id="rId21"/>
    <p:sldId id="273" r:id="rId22"/>
    <p:sldId id="283" r:id="rId23"/>
    <p:sldId id="284" r:id="rId24"/>
    <p:sldId id="274"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7234" autoAdjust="0"/>
  </p:normalViewPr>
  <p:slideViewPr>
    <p:cSldViewPr>
      <p:cViewPr varScale="1">
        <p:scale>
          <a:sx n="97" d="100"/>
          <a:sy n="97" d="100"/>
        </p:scale>
        <p:origin x="9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B1F38D-E43A-4D67-84E0-B925531F6AF0}" type="datetimeFigureOut">
              <a:rPr lang="en-US" smtClean="0"/>
              <a:pPr/>
              <a:t>1/17/2017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60B01C-BF7F-48C9-A6D8-613FC1044DC2}" type="slidenum">
              <a:rPr lang="en-US" smtClean="0"/>
              <a:pPr/>
              <a:t>‹#›</a:t>
            </a:fld>
            <a:endParaRPr lang="en-US" dirty="0"/>
          </a:p>
        </p:txBody>
      </p:sp>
    </p:spTree>
    <p:extLst>
      <p:ext uri="{BB962C8B-B14F-4D97-AF65-F5344CB8AC3E}">
        <p14:creationId xmlns:p14="http://schemas.microsoft.com/office/powerpoint/2010/main" val="2487539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0688B-BA52-4598-846C-2B4109FC3A84}" type="datetimeFigureOut">
              <a:rPr lang="en-US" smtClean="0"/>
              <a:pPr/>
              <a:t>1/17/2017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783195-A952-4344-857D-FED4D42A8229}" type="slidenum">
              <a:rPr lang="en-US" smtClean="0"/>
              <a:pPr/>
              <a:t>‹#›</a:t>
            </a:fld>
            <a:endParaRPr lang="en-US" dirty="0"/>
          </a:p>
        </p:txBody>
      </p:sp>
    </p:spTree>
    <p:extLst>
      <p:ext uri="{BB962C8B-B14F-4D97-AF65-F5344CB8AC3E}">
        <p14:creationId xmlns:p14="http://schemas.microsoft.com/office/powerpoint/2010/main" val="270451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It is applicable</a:t>
            </a:r>
            <a:r>
              <a:rPr lang="en-US" baseline="0" dirty="0" smtClean="0"/>
              <a:t> to all types and sizes of roadway projects, including </a:t>
            </a:r>
            <a:r>
              <a:rPr lang="en-US" b="1" baseline="0" dirty="0" smtClean="0"/>
              <a:t>new</a:t>
            </a:r>
            <a:r>
              <a:rPr lang="en-US" baseline="0" dirty="0" smtClean="0"/>
              <a:t>, </a:t>
            </a:r>
            <a:r>
              <a:rPr lang="en-US" b="1" baseline="0" dirty="0" smtClean="0"/>
              <a:t>rehabilitation</a:t>
            </a:r>
            <a:r>
              <a:rPr lang="en-US" baseline="0" dirty="0" smtClean="0"/>
              <a:t>, </a:t>
            </a:r>
            <a:r>
              <a:rPr lang="en-US" b="1" baseline="0" dirty="0" smtClean="0"/>
              <a:t>reconstruction</a:t>
            </a:r>
            <a:r>
              <a:rPr lang="en-US" baseline="0" dirty="0" smtClean="0"/>
              <a:t>, </a:t>
            </a:r>
            <a:r>
              <a:rPr lang="en-US" b="1" baseline="0" dirty="0" smtClean="0"/>
              <a:t>preservation</a:t>
            </a:r>
            <a:r>
              <a:rPr lang="en-US" baseline="0" dirty="0" smtClean="0"/>
              <a:t> and </a:t>
            </a:r>
            <a:r>
              <a:rPr lang="en-US" b="1" baseline="0" dirty="0" smtClean="0"/>
              <a:t>bridge</a:t>
            </a:r>
            <a:r>
              <a:rPr lang="en-US" baseline="0" dirty="0" smtClean="0"/>
              <a:t> projects.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smtClean="0"/>
              <a:t>Sustainable (Merriam-Webster): able to be used without being completely used up or destroyed; involving methods that do not completely use up or destroy natural resources; able to last or continue for a long time.</a:t>
            </a:r>
          </a:p>
        </p:txBody>
      </p:sp>
      <p:sp>
        <p:nvSpPr>
          <p:cNvPr id="4" name="Slide Number Placeholder 3"/>
          <p:cNvSpPr>
            <a:spLocks noGrp="1"/>
          </p:cNvSpPr>
          <p:nvPr>
            <p:ph type="sldNum" sz="quarter" idx="10"/>
          </p:nvPr>
        </p:nvSpPr>
        <p:spPr/>
        <p:txBody>
          <a:bodyPr/>
          <a:lstStyle/>
          <a:p>
            <a:fld id="{1F783195-A952-4344-857D-FED4D42A8229}" type="slidenum">
              <a:rPr lang="en-US" smtClean="0"/>
              <a:pPr/>
              <a:t>2</a:t>
            </a:fld>
            <a:endParaRPr lang="en-US" dirty="0"/>
          </a:p>
        </p:txBody>
      </p:sp>
    </p:spTree>
    <p:extLst>
      <p:ext uri="{BB962C8B-B14F-4D97-AF65-F5344CB8AC3E}">
        <p14:creationId xmlns:p14="http://schemas.microsoft.com/office/powerpoint/2010/main" val="89043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12</a:t>
            </a:fld>
            <a:endParaRPr lang="en-US" dirty="0"/>
          </a:p>
        </p:txBody>
      </p:sp>
    </p:spTree>
    <p:extLst>
      <p:ext uri="{BB962C8B-B14F-4D97-AF65-F5344CB8AC3E}">
        <p14:creationId xmlns:p14="http://schemas.microsoft.com/office/powerpoint/2010/main" val="2915614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13</a:t>
            </a:fld>
            <a:endParaRPr lang="en-US" dirty="0"/>
          </a:p>
        </p:txBody>
      </p:sp>
    </p:spTree>
    <p:extLst>
      <p:ext uri="{BB962C8B-B14F-4D97-AF65-F5344CB8AC3E}">
        <p14:creationId xmlns:p14="http://schemas.microsoft.com/office/powerpoint/2010/main" val="291561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15</a:t>
            </a:fld>
            <a:endParaRPr lang="en-US" dirty="0"/>
          </a:p>
        </p:txBody>
      </p:sp>
    </p:spTree>
    <p:extLst>
      <p:ext uri="{BB962C8B-B14F-4D97-AF65-F5344CB8AC3E}">
        <p14:creationId xmlns:p14="http://schemas.microsoft.com/office/powerpoint/2010/main" val="2915614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16</a:t>
            </a:fld>
            <a:endParaRPr lang="en-US" dirty="0"/>
          </a:p>
        </p:txBody>
      </p:sp>
    </p:spTree>
    <p:extLst>
      <p:ext uri="{BB962C8B-B14F-4D97-AF65-F5344CB8AC3E}">
        <p14:creationId xmlns:p14="http://schemas.microsoft.com/office/powerpoint/2010/main" val="2915614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21</a:t>
            </a:fld>
            <a:endParaRPr lang="en-US" dirty="0"/>
          </a:p>
        </p:txBody>
      </p:sp>
    </p:spTree>
    <p:extLst>
      <p:ext uri="{BB962C8B-B14F-4D97-AF65-F5344CB8AC3E}">
        <p14:creationId xmlns:p14="http://schemas.microsoft.com/office/powerpoint/2010/main" val="2139832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will extend Dowling Road to the west from C Street to Minnesota Drive. The alignment consists of the construction of two lanes in both directions, including a new bridge over the Alaska Railroad tracks at Arctic Boulevard, new signalized intersections and lighting throughout the corridor, Class A bike lanes, and a shared use path on both sides. Additional street improvements on Raspberry Road, Arctic Boulevard, Electron Drive, Alaska’s Best Place, and Howard Holton Court will also be completed. Environmental concerns are paramount due to the corridor passing through a wetland area at Tina Lake. New drainage facilities and sewer utilities will also be constructed, including </a:t>
            </a:r>
            <a:r>
              <a:rPr lang="en-US" dirty="0" err="1" smtClean="0"/>
              <a:t>bioswales</a:t>
            </a:r>
            <a:r>
              <a:rPr lang="en-US" dirty="0" smtClean="0"/>
              <a:t> and improvements to drainage for flooding at Tina Lake. The surrounding area is mostly developed industrial properties and some residential buildings.</a:t>
            </a:r>
          </a:p>
        </p:txBody>
      </p:sp>
      <p:sp>
        <p:nvSpPr>
          <p:cNvPr id="4" name="Slide Number Placeholder 3"/>
          <p:cNvSpPr>
            <a:spLocks noGrp="1"/>
          </p:cNvSpPr>
          <p:nvPr>
            <p:ph type="sldNum" sz="quarter" idx="10"/>
          </p:nvPr>
        </p:nvSpPr>
        <p:spPr/>
        <p:txBody>
          <a:bodyPr/>
          <a:lstStyle/>
          <a:p>
            <a:fld id="{1F783195-A952-4344-857D-FED4D42A8229}" type="slidenum">
              <a:rPr lang="en-US" smtClean="0"/>
              <a:pPr/>
              <a:t>22</a:t>
            </a:fld>
            <a:endParaRPr lang="en-US" dirty="0"/>
          </a:p>
        </p:txBody>
      </p:sp>
    </p:spTree>
    <p:extLst>
      <p:ext uri="{BB962C8B-B14F-4D97-AF65-F5344CB8AC3E}">
        <p14:creationId xmlns:p14="http://schemas.microsoft.com/office/powerpoint/2010/main" val="287716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24</a:t>
            </a:fld>
            <a:endParaRPr lang="en-US" dirty="0"/>
          </a:p>
        </p:txBody>
      </p:sp>
    </p:spTree>
    <p:extLst>
      <p:ext uri="{BB962C8B-B14F-4D97-AF65-F5344CB8AC3E}">
        <p14:creationId xmlns:p14="http://schemas.microsoft.com/office/powerpoint/2010/main" val="213983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It is applicable</a:t>
            </a:r>
            <a:r>
              <a:rPr lang="en-US" baseline="0" dirty="0" smtClean="0"/>
              <a:t> to all types and sizes of roadway projects, including new, rehabilitation, reconstruction, preservation and bridge projects.</a:t>
            </a:r>
          </a:p>
          <a:p>
            <a:pPr marL="171450" indent="-171450">
              <a:buFont typeface="Arial" panose="020B0604020202020204" pitchFamily="34" charset="0"/>
              <a:buChar char="•"/>
            </a:pPr>
            <a:r>
              <a:rPr lang="en-US" baseline="0" dirty="0" smtClean="0"/>
              <a:t>Greenroads provides quantifiable sustainability benefits backed by rigorous empirical evidence.</a:t>
            </a:r>
          </a:p>
          <a:p>
            <a:pPr marL="171450" indent="-171450">
              <a:buFont typeface="Arial" panose="020B0604020202020204" pitchFamily="34" charset="0"/>
              <a:buChar char="•"/>
            </a:pPr>
            <a:r>
              <a:rPr lang="en-US" baseline="0" dirty="0" smtClean="0"/>
              <a:t>Projects can be certified through an easy-to-use online interface.</a:t>
            </a:r>
          </a:p>
          <a:p>
            <a:pPr marL="171450" indent="-171450">
              <a:buFont typeface="Arial" panose="020B0604020202020204" pitchFamily="34" charset="0"/>
              <a:buChar char="•"/>
            </a:pPr>
            <a:r>
              <a:rPr lang="en-US" baseline="0" dirty="0" smtClean="0"/>
              <a:t>Greenroads</a:t>
            </a:r>
            <a:r>
              <a:rPr lang="en-US" baseline="30000" dirty="0" smtClean="0"/>
              <a:t>®</a:t>
            </a:r>
            <a:r>
              <a:rPr lang="en-US" baseline="0" dirty="0" smtClean="0"/>
              <a:t> and its logo are registered trademarks of the Greenroads Foundation. </a:t>
            </a:r>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3</a:t>
            </a:fld>
            <a:endParaRPr lang="en-US" dirty="0"/>
          </a:p>
        </p:txBody>
      </p:sp>
    </p:spTree>
    <p:extLst>
      <p:ext uri="{BB962C8B-B14F-4D97-AF65-F5344CB8AC3E}">
        <p14:creationId xmlns:p14="http://schemas.microsoft.com/office/powerpoint/2010/main" val="89043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video on website.</a:t>
            </a:r>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4</a:t>
            </a:fld>
            <a:endParaRPr lang="en-US" dirty="0"/>
          </a:p>
        </p:txBody>
      </p:sp>
    </p:spTree>
    <p:extLst>
      <p:ext uri="{BB962C8B-B14F-4D97-AF65-F5344CB8AC3E}">
        <p14:creationId xmlns:p14="http://schemas.microsoft.com/office/powerpoint/2010/main" val="349685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6</a:t>
            </a:fld>
            <a:endParaRPr lang="en-US" dirty="0"/>
          </a:p>
        </p:txBody>
      </p:sp>
    </p:spTree>
    <p:extLst>
      <p:ext uri="{BB962C8B-B14F-4D97-AF65-F5344CB8AC3E}">
        <p14:creationId xmlns:p14="http://schemas.microsoft.com/office/powerpoint/2010/main" val="291561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7</a:t>
            </a:fld>
            <a:endParaRPr lang="en-US" dirty="0"/>
          </a:p>
        </p:txBody>
      </p:sp>
    </p:spTree>
    <p:extLst>
      <p:ext uri="{BB962C8B-B14F-4D97-AF65-F5344CB8AC3E}">
        <p14:creationId xmlns:p14="http://schemas.microsoft.com/office/powerpoint/2010/main" val="2915614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8</a:t>
            </a:fld>
            <a:endParaRPr lang="en-US" dirty="0"/>
          </a:p>
        </p:txBody>
      </p:sp>
    </p:spTree>
    <p:extLst>
      <p:ext uri="{BB962C8B-B14F-4D97-AF65-F5344CB8AC3E}">
        <p14:creationId xmlns:p14="http://schemas.microsoft.com/office/powerpoint/2010/main" val="291561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9</a:t>
            </a:fld>
            <a:endParaRPr lang="en-US" dirty="0"/>
          </a:p>
        </p:txBody>
      </p:sp>
    </p:spTree>
    <p:extLst>
      <p:ext uri="{BB962C8B-B14F-4D97-AF65-F5344CB8AC3E}">
        <p14:creationId xmlns:p14="http://schemas.microsoft.com/office/powerpoint/2010/main" val="291561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10</a:t>
            </a:fld>
            <a:endParaRPr lang="en-US" dirty="0"/>
          </a:p>
        </p:txBody>
      </p:sp>
    </p:spTree>
    <p:extLst>
      <p:ext uri="{BB962C8B-B14F-4D97-AF65-F5344CB8AC3E}">
        <p14:creationId xmlns:p14="http://schemas.microsoft.com/office/powerpoint/2010/main" val="2915614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11</a:t>
            </a:fld>
            <a:endParaRPr lang="en-US" dirty="0"/>
          </a:p>
        </p:txBody>
      </p:sp>
    </p:spTree>
    <p:extLst>
      <p:ext uri="{BB962C8B-B14F-4D97-AF65-F5344CB8AC3E}">
        <p14:creationId xmlns:p14="http://schemas.microsoft.com/office/powerpoint/2010/main" val="29156146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7" name="Rectangle 36"/>
          <p:cNvSpPr/>
          <p:nvPr userDrawn="1"/>
        </p:nvSpPr>
        <p:spPr>
          <a:xfrm>
            <a:off x="0" y="3419856"/>
            <a:ext cx="9144000" cy="34381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kinny-bldg.jpg"/>
          <p:cNvPicPr>
            <a:picLocks noChangeAspect="1"/>
          </p:cNvPicPr>
          <p:nvPr userDrawn="1"/>
        </p:nvPicPr>
        <p:blipFill>
          <a:blip r:embed="rId2" cstate="print"/>
          <a:stretch>
            <a:fillRect/>
          </a:stretch>
        </p:blipFill>
        <p:spPr>
          <a:xfrm>
            <a:off x="7626096" y="0"/>
            <a:ext cx="1517904" cy="3419856"/>
          </a:xfrm>
          <a:prstGeom prst="rect">
            <a:avLst/>
          </a:prstGeom>
          <a:effectLst>
            <a:reflection blurRad="6350" stA="52000" endA="300" endPos="35000" dir="5400000" sy="-100000" algn="bl" rotWithShape="0"/>
          </a:effectLst>
        </p:spPr>
      </p:pic>
      <p:pic>
        <p:nvPicPr>
          <p:cNvPr id="12" name="Picture 11" descr="skinny-planes.jpg"/>
          <p:cNvPicPr>
            <a:picLocks/>
          </p:cNvPicPr>
          <p:nvPr userDrawn="1"/>
        </p:nvPicPr>
        <p:blipFill>
          <a:blip r:embed="rId3" cstate="print"/>
          <a:stretch>
            <a:fillRect/>
          </a:stretch>
        </p:blipFill>
        <p:spPr>
          <a:xfrm>
            <a:off x="6099048" y="0"/>
            <a:ext cx="1527048" cy="3419856"/>
          </a:xfrm>
          <a:prstGeom prst="rect">
            <a:avLst/>
          </a:prstGeom>
          <a:effectLst>
            <a:reflection blurRad="6350" stA="52000" endA="300" endPos="35000" dir="5400000" sy="-100000" algn="bl" rotWithShape="0"/>
          </a:effectLst>
        </p:spPr>
      </p:pic>
      <p:pic>
        <p:nvPicPr>
          <p:cNvPr id="13" name="Picture 12" descr="skinny-ferry.jpg"/>
          <p:cNvPicPr>
            <a:picLocks/>
          </p:cNvPicPr>
          <p:nvPr userDrawn="1"/>
        </p:nvPicPr>
        <p:blipFill>
          <a:blip r:embed="rId4" cstate="print"/>
          <a:stretch>
            <a:fillRect/>
          </a:stretch>
        </p:blipFill>
        <p:spPr>
          <a:xfrm>
            <a:off x="3048000" y="0"/>
            <a:ext cx="1527048" cy="3419856"/>
          </a:xfrm>
          <a:prstGeom prst="rect">
            <a:avLst/>
          </a:prstGeom>
          <a:effectLst>
            <a:reflection blurRad="6350" stA="52000" endA="300" endPos="35000" dir="5400000" sy="-100000" algn="bl" rotWithShape="0"/>
          </a:effectLst>
        </p:spPr>
      </p:pic>
      <p:pic>
        <p:nvPicPr>
          <p:cNvPr id="14" name="Picture 13" descr="skinny-airport.jpg"/>
          <p:cNvPicPr>
            <a:picLocks/>
          </p:cNvPicPr>
          <p:nvPr userDrawn="1"/>
        </p:nvPicPr>
        <p:blipFill>
          <a:blip r:embed="rId5" cstate="print"/>
          <a:stretch>
            <a:fillRect/>
          </a:stretch>
        </p:blipFill>
        <p:spPr>
          <a:xfrm>
            <a:off x="0" y="0"/>
            <a:ext cx="1527048" cy="3419856"/>
          </a:xfrm>
          <a:prstGeom prst="rect">
            <a:avLst/>
          </a:prstGeom>
          <a:effectLst>
            <a:reflection blurRad="6350" stA="52000" endA="300" endPos="35000" dir="5400000" sy="-100000" algn="bl" rotWithShape="0"/>
          </a:effectLst>
        </p:spPr>
      </p:pic>
      <p:pic>
        <p:nvPicPr>
          <p:cNvPr id="15" name="Picture 14" descr="skinny-pave.jpg"/>
          <p:cNvPicPr>
            <a:picLocks/>
          </p:cNvPicPr>
          <p:nvPr userDrawn="1"/>
        </p:nvPicPr>
        <p:blipFill>
          <a:blip r:embed="rId6" cstate="print"/>
          <a:stretch>
            <a:fillRect/>
          </a:stretch>
        </p:blipFill>
        <p:spPr>
          <a:xfrm>
            <a:off x="1524000" y="0"/>
            <a:ext cx="1527048" cy="3419856"/>
          </a:xfrm>
          <a:prstGeom prst="rect">
            <a:avLst/>
          </a:prstGeom>
          <a:effectLst>
            <a:reflection blurRad="6350" stA="52000" endA="300" endPos="35000" dir="5400000" sy="-100000" algn="bl" rotWithShape="0"/>
          </a:effectLst>
        </p:spPr>
      </p:pic>
      <p:pic>
        <p:nvPicPr>
          <p:cNvPr id="10" name="Picture 9" descr="truck.jpg"/>
          <p:cNvPicPr>
            <a:picLocks noChangeAspect="1"/>
          </p:cNvPicPr>
          <p:nvPr userDrawn="1"/>
        </p:nvPicPr>
        <p:blipFill>
          <a:blip r:embed="rId7" cstate="print"/>
          <a:stretch>
            <a:fillRect/>
          </a:stretch>
        </p:blipFill>
        <p:spPr>
          <a:xfrm>
            <a:off x="4572000" y="0"/>
            <a:ext cx="1530096" cy="3419856"/>
          </a:xfrm>
          <a:prstGeom prst="rect">
            <a:avLst/>
          </a:prstGeom>
          <a:effectLst>
            <a:reflection blurRad="6350" stA="52000" endA="300" endPos="35000" dir="5400000" sy="-100000" algn="bl" rotWithShape="0"/>
          </a:effectLst>
        </p:spPr>
      </p:pic>
      <p:pic>
        <p:nvPicPr>
          <p:cNvPr id="39" name="Picture 38" descr="dotseal-x.gif"/>
          <p:cNvPicPr>
            <a:picLocks noChangeAspect="1"/>
          </p:cNvPicPr>
          <p:nvPr userDrawn="1"/>
        </p:nvPicPr>
        <p:blipFill>
          <a:blip r:embed="rId8" cstate="print"/>
          <a:stretch>
            <a:fillRect/>
          </a:stretch>
        </p:blipFill>
        <p:spPr>
          <a:xfrm>
            <a:off x="4005072" y="2847975"/>
            <a:ext cx="1114425" cy="11144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13"/>
          <p:cNvSpPr/>
          <p:nvPr userDrawn="1"/>
        </p:nvSpPr>
        <p:spPr>
          <a:xfrm>
            <a:off x="0" y="0"/>
            <a:ext cx="9144000" cy="1981200"/>
          </a:xfrm>
          <a:prstGeom prst="rect">
            <a:avLst/>
          </a:prstGeom>
          <a:gradFill>
            <a:gsLst>
              <a:gs pos="2000">
                <a:srgbClr val="002060"/>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p-airport.jpg"/>
          <p:cNvPicPr>
            <a:picLocks/>
          </p:cNvPicPr>
          <p:nvPr userDrawn="1"/>
        </p:nvPicPr>
        <p:blipFill>
          <a:blip r:embed="rId2" cstate="print"/>
          <a:stretch>
            <a:fillRect/>
          </a:stretch>
        </p:blipFill>
        <p:spPr>
          <a:xfrm>
            <a:off x="9144" y="6788"/>
            <a:ext cx="1517904" cy="1124712"/>
          </a:xfrm>
          <a:prstGeom prst="rect">
            <a:avLst/>
          </a:prstGeom>
        </p:spPr>
      </p:pic>
      <p:pic>
        <p:nvPicPr>
          <p:cNvPr id="9" name="Picture 8" descr="pp-facil.jpg"/>
          <p:cNvPicPr>
            <a:picLocks/>
          </p:cNvPicPr>
          <p:nvPr userDrawn="1"/>
        </p:nvPicPr>
        <p:blipFill>
          <a:blip r:embed="rId3" cstate="print"/>
          <a:stretch>
            <a:fillRect/>
          </a:stretch>
        </p:blipFill>
        <p:spPr>
          <a:xfrm>
            <a:off x="7616952" y="6788"/>
            <a:ext cx="1517904" cy="1120217"/>
          </a:xfrm>
          <a:prstGeom prst="rect">
            <a:avLst/>
          </a:prstGeom>
        </p:spPr>
      </p:pic>
      <p:pic>
        <p:nvPicPr>
          <p:cNvPr id="10" name="Picture 9" descr="pp-ferry.jpg"/>
          <p:cNvPicPr>
            <a:picLocks/>
          </p:cNvPicPr>
          <p:nvPr userDrawn="1"/>
        </p:nvPicPr>
        <p:blipFill>
          <a:blip r:embed="rId4" cstate="print"/>
          <a:stretch>
            <a:fillRect/>
          </a:stretch>
        </p:blipFill>
        <p:spPr>
          <a:xfrm>
            <a:off x="3054096" y="6788"/>
            <a:ext cx="1517904" cy="1124712"/>
          </a:xfrm>
          <a:prstGeom prst="rect">
            <a:avLst/>
          </a:prstGeom>
        </p:spPr>
      </p:pic>
      <p:pic>
        <p:nvPicPr>
          <p:cNvPr id="11" name="Picture 10" descr="pp-planes.jpg"/>
          <p:cNvPicPr>
            <a:picLocks/>
          </p:cNvPicPr>
          <p:nvPr userDrawn="1"/>
        </p:nvPicPr>
        <p:blipFill>
          <a:blip r:embed="rId5" cstate="print"/>
          <a:stretch>
            <a:fillRect/>
          </a:stretch>
        </p:blipFill>
        <p:spPr>
          <a:xfrm>
            <a:off x="6099048" y="6788"/>
            <a:ext cx="1517904" cy="1120217"/>
          </a:xfrm>
          <a:prstGeom prst="rect">
            <a:avLst/>
          </a:prstGeom>
        </p:spPr>
      </p:pic>
      <p:pic>
        <p:nvPicPr>
          <p:cNvPr id="13" name="Picture 12" descr="pp-raod2.jpg"/>
          <p:cNvPicPr>
            <a:picLocks/>
          </p:cNvPicPr>
          <p:nvPr userDrawn="1"/>
        </p:nvPicPr>
        <p:blipFill>
          <a:blip r:embed="rId6" cstate="print"/>
          <a:stretch>
            <a:fillRect/>
          </a:stretch>
        </p:blipFill>
        <p:spPr>
          <a:xfrm>
            <a:off x="1527048" y="6788"/>
            <a:ext cx="1527048" cy="1124712"/>
          </a:xfrm>
          <a:prstGeom prst="rect">
            <a:avLst/>
          </a:prstGeom>
        </p:spPr>
      </p:pic>
      <p:pic>
        <p:nvPicPr>
          <p:cNvPr id="15" name="Picture 14" descr="truck2.gif"/>
          <p:cNvPicPr>
            <a:picLocks/>
          </p:cNvPicPr>
          <p:nvPr userDrawn="1"/>
        </p:nvPicPr>
        <p:blipFill>
          <a:blip r:embed="rId7" cstate="print"/>
          <a:stretch>
            <a:fillRect/>
          </a:stretch>
        </p:blipFill>
        <p:spPr>
          <a:xfrm>
            <a:off x="4572000" y="9144"/>
            <a:ext cx="1527048" cy="1118774"/>
          </a:xfrm>
          <a:prstGeom prst="rect">
            <a:avLst/>
          </a:prstGeom>
        </p:spPr>
      </p:pic>
      <p:sp>
        <p:nvSpPr>
          <p:cNvPr id="4" name="Date Placeholder 3"/>
          <p:cNvSpPr>
            <a:spLocks noGrp="1"/>
          </p:cNvSpPr>
          <p:nvPr>
            <p:ph type="dt" sz="half" idx="10"/>
          </p:nvPr>
        </p:nvSpPr>
        <p:spPr>
          <a:xfrm>
            <a:off x="0" y="6492875"/>
            <a:ext cx="2133600" cy="365125"/>
          </a:xfrm>
        </p:spPr>
        <p:txBody>
          <a:bodyPr/>
          <a:lstStyle/>
          <a:p>
            <a:fld id="{7E949A68-C5EB-4EE1-B342-482B1F06E710}" type="datetimeFigureOut">
              <a:rPr lang="en-US" smtClean="0"/>
              <a:pPr/>
              <a:t>1/17/2017</a:t>
            </a:fld>
            <a:endParaRPr lang="en-US" dirty="0"/>
          </a:p>
        </p:txBody>
      </p:sp>
      <p:sp>
        <p:nvSpPr>
          <p:cNvPr id="5" name="Footer Placeholder 4"/>
          <p:cNvSpPr>
            <a:spLocks noGrp="1"/>
          </p:cNvSpPr>
          <p:nvPr>
            <p:ph type="ftr" sz="quarter" idx="11"/>
          </p:nvPr>
        </p:nvSpPr>
        <p:spPr>
          <a:xfrm>
            <a:off x="3048000" y="6492875"/>
            <a:ext cx="2895600" cy="365125"/>
          </a:xfrm>
        </p:spPr>
        <p:txBody>
          <a:bodyPr/>
          <a:lstStyle/>
          <a:p>
            <a:endParaRPr lang="en-US" dirty="0"/>
          </a:p>
        </p:txBody>
      </p:sp>
      <p:sp>
        <p:nvSpPr>
          <p:cNvPr id="6" name="Slide Number Placeholder 5"/>
          <p:cNvSpPr>
            <a:spLocks noGrp="1"/>
          </p:cNvSpPr>
          <p:nvPr>
            <p:ph type="sldNum" sz="quarter" idx="12"/>
          </p:nvPr>
        </p:nvSpPr>
        <p:spPr>
          <a:xfrm>
            <a:off x="7010400" y="6492875"/>
            <a:ext cx="2133600" cy="365125"/>
          </a:xfrm>
        </p:spPr>
        <p:txBody>
          <a:bodyPr/>
          <a:lstStyle/>
          <a:p>
            <a:fld id="{D8C6E02D-ED4A-4F8F-9C9A-E96094146A78}" type="slidenum">
              <a:rPr lang="en-US" smtClean="0"/>
              <a:pPr/>
              <a:t>‹#›</a:t>
            </a:fld>
            <a:endParaRPr lang="en-US" dirty="0"/>
          </a:p>
        </p:txBody>
      </p:sp>
      <p:sp>
        <p:nvSpPr>
          <p:cNvPr id="3" name="Content Placeholder 2"/>
          <p:cNvSpPr>
            <a:spLocks noGrp="1"/>
          </p:cNvSpPr>
          <p:nvPr>
            <p:ph idx="1"/>
          </p:nvPr>
        </p:nvSpPr>
        <p:spPr>
          <a:xfrm>
            <a:off x="76200" y="2057400"/>
            <a:ext cx="8991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0" y="1158240"/>
            <a:ext cx="9144000" cy="822960"/>
          </a:xfrm>
          <a:noFill/>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1115568"/>
          </a:xfrm>
          <a:prstGeom prst="rect">
            <a:avLst/>
          </a:prstGeom>
          <a:gradFill>
            <a:gsLst>
              <a:gs pos="0">
                <a:srgbClr val="002060"/>
              </a:gs>
              <a:gs pos="45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49A68-C5EB-4EE1-B342-482B1F06E710}" type="datetimeFigureOut">
              <a:rPr lang="en-US" smtClean="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C6E02D-ED4A-4F8F-9C9A-E96094146A78}" type="slidenum">
              <a:rPr lang="en-US" smtClean="0"/>
              <a:pPr/>
              <a:t>‹#›</a:t>
            </a:fld>
            <a:endParaRPr lang="en-US" dirty="0"/>
          </a:p>
        </p:txBody>
      </p:sp>
      <p:sp>
        <p:nvSpPr>
          <p:cNvPr id="7" name="Title Placeholder 1"/>
          <p:cNvSpPr txBox="1">
            <a:spLocks/>
          </p:cNvSpPr>
          <p:nvPr userDrawn="1"/>
        </p:nvSpPr>
        <p:spPr>
          <a:xfrm>
            <a:off x="0" y="243840"/>
            <a:ext cx="9144000" cy="822960"/>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tx1"/>
                </a:solidFill>
                <a:effectLst/>
                <a:uLnTx/>
                <a:uFillTx/>
                <a:latin typeface="Arial Black" pitchFamily="34" charset="0"/>
                <a:ea typeface="+mj-ea"/>
                <a:cs typeface="+mj-cs"/>
              </a:rPr>
              <a:t>Click to edit Master title style</a:t>
            </a:r>
            <a:endParaRPr kumimoji="0" lang="en-US" sz="3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Rectangle 13"/>
          <p:cNvSpPr/>
          <p:nvPr userDrawn="1"/>
        </p:nvSpPr>
        <p:spPr>
          <a:xfrm>
            <a:off x="0" y="0"/>
            <a:ext cx="9144000" cy="1981200"/>
          </a:xfrm>
          <a:prstGeom prst="rect">
            <a:avLst/>
          </a:prstGeom>
          <a:gradFill>
            <a:gsLst>
              <a:gs pos="2000">
                <a:srgbClr val="002060"/>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pp-airport.jpg"/>
          <p:cNvPicPr>
            <a:picLocks/>
          </p:cNvPicPr>
          <p:nvPr userDrawn="1"/>
        </p:nvPicPr>
        <p:blipFill>
          <a:blip r:embed="rId2" cstate="print"/>
          <a:stretch>
            <a:fillRect/>
          </a:stretch>
        </p:blipFill>
        <p:spPr>
          <a:xfrm>
            <a:off x="9144" y="6788"/>
            <a:ext cx="1517904" cy="1124712"/>
          </a:xfrm>
          <a:prstGeom prst="rect">
            <a:avLst/>
          </a:prstGeom>
        </p:spPr>
      </p:pic>
      <p:pic>
        <p:nvPicPr>
          <p:cNvPr id="16" name="Picture 15" descr="pp-facil.jpg"/>
          <p:cNvPicPr>
            <a:picLocks/>
          </p:cNvPicPr>
          <p:nvPr userDrawn="1"/>
        </p:nvPicPr>
        <p:blipFill>
          <a:blip r:embed="rId3" cstate="print"/>
          <a:stretch>
            <a:fillRect/>
          </a:stretch>
        </p:blipFill>
        <p:spPr>
          <a:xfrm>
            <a:off x="7616952" y="6788"/>
            <a:ext cx="1517904" cy="1120217"/>
          </a:xfrm>
          <a:prstGeom prst="rect">
            <a:avLst/>
          </a:prstGeom>
        </p:spPr>
      </p:pic>
      <p:pic>
        <p:nvPicPr>
          <p:cNvPr id="17" name="Picture 16" descr="pp-ferry.jpg"/>
          <p:cNvPicPr>
            <a:picLocks/>
          </p:cNvPicPr>
          <p:nvPr userDrawn="1"/>
        </p:nvPicPr>
        <p:blipFill>
          <a:blip r:embed="rId4" cstate="print"/>
          <a:stretch>
            <a:fillRect/>
          </a:stretch>
        </p:blipFill>
        <p:spPr>
          <a:xfrm>
            <a:off x="3054096" y="6788"/>
            <a:ext cx="1517904" cy="1124712"/>
          </a:xfrm>
          <a:prstGeom prst="rect">
            <a:avLst/>
          </a:prstGeom>
        </p:spPr>
      </p:pic>
      <p:pic>
        <p:nvPicPr>
          <p:cNvPr id="18" name="Picture 17" descr="pp-planes.jpg"/>
          <p:cNvPicPr>
            <a:picLocks/>
          </p:cNvPicPr>
          <p:nvPr userDrawn="1"/>
        </p:nvPicPr>
        <p:blipFill>
          <a:blip r:embed="rId5" cstate="print"/>
          <a:stretch>
            <a:fillRect/>
          </a:stretch>
        </p:blipFill>
        <p:spPr>
          <a:xfrm>
            <a:off x="6099048" y="6788"/>
            <a:ext cx="1517904" cy="1120217"/>
          </a:xfrm>
          <a:prstGeom prst="rect">
            <a:avLst/>
          </a:prstGeom>
        </p:spPr>
      </p:pic>
      <p:pic>
        <p:nvPicPr>
          <p:cNvPr id="20" name="Picture 19" descr="pp-raod2.jpg"/>
          <p:cNvPicPr>
            <a:picLocks/>
          </p:cNvPicPr>
          <p:nvPr userDrawn="1"/>
        </p:nvPicPr>
        <p:blipFill>
          <a:blip r:embed="rId6" cstate="print"/>
          <a:stretch>
            <a:fillRect/>
          </a:stretch>
        </p:blipFill>
        <p:spPr>
          <a:xfrm>
            <a:off x="1527048" y="6788"/>
            <a:ext cx="1527048" cy="1124712"/>
          </a:xfrm>
          <a:prstGeom prst="rect">
            <a:avLst/>
          </a:prstGeom>
        </p:spPr>
      </p:pic>
      <p:pic>
        <p:nvPicPr>
          <p:cNvPr id="22" name="Picture 21" descr="truck2.gif"/>
          <p:cNvPicPr>
            <a:picLocks/>
          </p:cNvPicPr>
          <p:nvPr userDrawn="1"/>
        </p:nvPicPr>
        <p:blipFill>
          <a:blip r:embed="rId7" cstate="print"/>
          <a:stretch>
            <a:fillRect/>
          </a:stretch>
        </p:blipFill>
        <p:spPr>
          <a:xfrm>
            <a:off x="4572000" y="9144"/>
            <a:ext cx="1527048" cy="1118774"/>
          </a:xfrm>
          <a:prstGeom prst="rect">
            <a:avLst/>
          </a:prstGeom>
        </p:spPr>
      </p:pic>
      <p:sp>
        <p:nvSpPr>
          <p:cNvPr id="5" name="Date Placeholder 4"/>
          <p:cNvSpPr>
            <a:spLocks noGrp="1"/>
          </p:cNvSpPr>
          <p:nvPr>
            <p:ph type="dt" sz="half" idx="10"/>
          </p:nvPr>
        </p:nvSpPr>
        <p:spPr/>
        <p:txBody>
          <a:bodyPr/>
          <a:lstStyle/>
          <a:p>
            <a:fld id="{7E949A68-C5EB-4EE1-B342-482B1F06E710}" type="datetimeFigureOut">
              <a:rPr lang="en-US" smtClean="0"/>
              <a:pPr/>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C6E02D-ED4A-4F8F-9C9A-E96094146A78}" type="slidenum">
              <a:rPr lang="en-US" smtClean="0"/>
              <a:pPr/>
              <a:t>‹#›</a:t>
            </a:fld>
            <a:endParaRPr lang="en-US" dirty="0"/>
          </a:p>
        </p:txBody>
      </p:sp>
      <p:sp>
        <p:nvSpPr>
          <p:cNvPr id="3" name="Content Placeholder 2"/>
          <p:cNvSpPr>
            <a:spLocks noGrp="1"/>
          </p:cNvSpPr>
          <p:nvPr>
            <p:ph sz="half" idx="1"/>
          </p:nvPr>
        </p:nvSpPr>
        <p:spPr>
          <a:xfrm>
            <a:off x="457200" y="1981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Title 1"/>
          <p:cNvSpPr>
            <a:spLocks noGrp="1"/>
          </p:cNvSpPr>
          <p:nvPr>
            <p:ph type="title"/>
          </p:nvPr>
        </p:nvSpPr>
        <p:spPr>
          <a:xfrm>
            <a:off x="0" y="1158240"/>
            <a:ext cx="9144000" cy="822960"/>
          </a:xfrm>
          <a:noFill/>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0"/>
            <a:ext cx="9144000" cy="1981200"/>
          </a:xfrm>
          <a:prstGeom prst="rect">
            <a:avLst/>
          </a:prstGeom>
          <a:gradFill>
            <a:gsLst>
              <a:gs pos="2000">
                <a:srgbClr val="002060"/>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pp-airport.jpg"/>
          <p:cNvPicPr>
            <a:picLocks/>
          </p:cNvPicPr>
          <p:nvPr userDrawn="1"/>
        </p:nvPicPr>
        <p:blipFill>
          <a:blip r:embed="rId2" cstate="print"/>
          <a:stretch>
            <a:fillRect/>
          </a:stretch>
        </p:blipFill>
        <p:spPr>
          <a:xfrm>
            <a:off x="9144" y="6788"/>
            <a:ext cx="1517904" cy="1124712"/>
          </a:xfrm>
          <a:prstGeom prst="rect">
            <a:avLst/>
          </a:prstGeom>
        </p:spPr>
      </p:pic>
      <p:pic>
        <p:nvPicPr>
          <p:cNvPr id="14" name="Picture 13" descr="pp-facil.jpg"/>
          <p:cNvPicPr>
            <a:picLocks/>
          </p:cNvPicPr>
          <p:nvPr userDrawn="1"/>
        </p:nvPicPr>
        <p:blipFill>
          <a:blip r:embed="rId3" cstate="print"/>
          <a:stretch>
            <a:fillRect/>
          </a:stretch>
        </p:blipFill>
        <p:spPr>
          <a:xfrm>
            <a:off x="7616952" y="6788"/>
            <a:ext cx="1517904" cy="1120217"/>
          </a:xfrm>
          <a:prstGeom prst="rect">
            <a:avLst/>
          </a:prstGeom>
        </p:spPr>
      </p:pic>
      <p:pic>
        <p:nvPicPr>
          <p:cNvPr id="15" name="Picture 14" descr="pp-ferry.jpg"/>
          <p:cNvPicPr>
            <a:picLocks/>
          </p:cNvPicPr>
          <p:nvPr userDrawn="1"/>
        </p:nvPicPr>
        <p:blipFill>
          <a:blip r:embed="rId4" cstate="print"/>
          <a:stretch>
            <a:fillRect/>
          </a:stretch>
        </p:blipFill>
        <p:spPr>
          <a:xfrm>
            <a:off x="3054096" y="6788"/>
            <a:ext cx="1517904" cy="1124712"/>
          </a:xfrm>
          <a:prstGeom prst="rect">
            <a:avLst/>
          </a:prstGeom>
        </p:spPr>
      </p:pic>
      <p:pic>
        <p:nvPicPr>
          <p:cNvPr id="16" name="Picture 15" descr="pp-planes.jpg"/>
          <p:cNvPicPr>
            <a:picLocks/>
          </p:cNvPicPr>
          <p:nvPr userDrawn="1"/>
        </p:nvPicPr>
        <p:blipFill>
          <a:blip r:embed="rId5" cstate="print"/>
          <a:stretch>
            <a:fillRect/>
          </a:stretch>
        </p:blipFill>
        <p:spPr>
          <a:xfrm>
            <a:off x="6099048" y="6788"/>
            <a:ext cx="1517904" cy="1120217"/>
          </a:xfrm>
          <a:prstGeom prst="rect">
            <a:avLst/>
          </a:prstGeom>
        </p:spPr>
      </p:pic>
      <p:pic>
        <p:nvPicPr>
          <p:cNvPr id="18" name="Picture 17" descr="pp-raod2.jpg"/>
          <p:cNvPicPr>
            <a:picLocks/>
          </p:cNvPicPr>
          <p:nvPr userDrawn="1"/>
        </p:nvPicPr>
        <p:blipFill>
          <a:blip r:embed="rId6" cstate="print"/>
          <a:stretch>
            <a:fillRect/>
          </a:stretch>
        </p:blipFill>
        <p:spPr>
          <a:xfrm>
            <a:off x="1527048" y="6788"/>
            <a:ext cx="1527048" cy="1124712"/>
          </a:xfrm>
          <a:prstGeom prst="rect">
            <a:avLst/>
          </a:prstGeom>
        </p:spPr>
      </p:pic>
      <p:pic>
        <p:nvPicPr>
          <p:cNvPr id="20" name="Picture 19" descr="truck2.gif"/>
          <p:cNvPicPr>
            <a:picLocks/>
          </p:cNvPicPr>
          <p:nvPr userDrawn="1"/>
        </p:nvPicPr>
        <p:blipFill>
          <a:blip r:embed="rId7" cstate="print"/>
          <a:stretch>
            <a:fillRect/>
          </a:stretch>
        </p:blipFill>
        <p:spPr>
          <a:xfrm>
            <a:off x="4572000" y="9144"/>
            <a:ext cx="1527048" cy="1118774"/>
          </a:xfrm>
          <a:prstGeom prst="rect">
            <a:avLst/>
          </a:prstGeom>
        </p:spPr>
      </p:pic>
      <p:sp>
        <p:nvSpPr>
          <p:cNvPr id="3" name="Date Placeholder 2"/>
          <p:cNvSpPr>
            <a:spLocks noGrp="1"/>
          </p:cNvSpPr>
          <p:nvPr>
            <p:ph type="dt" sz="half" idx="10"/>
          </p:nvPr>
        </p:nvSpPr>
        <p:spPr/>
        <p:txBody>
          <a:bodyPr/>
          <a:lstStyle/>
          <a:p>
            <a:fld id="{7E949A68-C5EB-4EE1-B342-482B1F06E710}" type="datetimeFigureOut">
              <a:rPr lang="en-US" smtClean="0"/>
              <a:pPr/>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a:t>
            </a:fld>
            <a:endParaRPr lang="en-US" dirty="0"/>
          </a:p>
        </p:txBody>
      </p:sp>
      <p:sp>
        <p:nvSpPr>
          <p:cNvPr id="19" name="Title 1"/>
          <p:cNvSpPr>
            <a:spLocks noGrp="1"/>
          </p:cNvSpPr>
          <p:nvPr>
            <p:ph type="title"/>
          </p:nvPr>
        </p:nvSpPr>
        <p:spPr>
          <a:xfrm>
            <a:off x="0" y="1158240"/>
            <a:ext cx="9144000" cy="822960"/>
          </a:xfrm>
          <a:noFill/>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1" name="Rectangle 20"/>
          <p:cNvSpPr/>
          <p:nvPr userDrawn="1"/>
        </p:nvSpPr>
        <p:spPr>
          <a:xfrm>
            <a:off x="0" y="0"/>
            <a:ext cx="9144000" cy="1115568"/>
          </a:xfrm>
          <a:prstGeom prst="rect">
            <a:avLst/>
          </a:prstGeom>
          <a:gradFill>
            <a:gsLst>
              <a:gs pos="0">
                <a:srgbClr val="002060"/>
              </a:gs>
              <a:gs pos="45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9144000" cy="1066800"/>
          </a:xfrm>
          <a:prstGeom prst="rect">
            <a:avLst/>
          </a:prstGeom>
          <a:gradFill>
            <a:gsLst>
              <a:gs pos="2000">
                <a:srgbClr val="002060"/>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pp-airport.jpg"/>
          <p:cNvPicPr>
            <a:picLocks/>
          </p:cNvPicPr>
          <p:nvPr userDrawn="1"/>
        </p:nvPicPr>
        <p:blipFill>
          <a:blip r:embed="rId2" cstate="print"/>
          <a:stretch>
            <a:fillRect/>
          </a:stretch>
        </p:blipFill>
        <p:spPr>
          <a:xfrm>
            <a:off x="9144" y="6788"/>
            <a:ext cx="1517904" cy="1124712"/>
          </a:xfrm>
          <a:prstGeom prst="rect">
            <a:avLst/>
          </a:prstGeom>
        </p:spPr>
      </p:pic>
      <p:pic>
        <p:nvPicPr>
          <p:cNvPr id="14" name="Picture 13" descr="pp-facil.jpg"/>
          <p:cNvPicPr>
            <a:picLocks/>
          </p:cNvPicPr>
          <p:nvPr userDrawn="1"/>
        </p:nvPicPr>
        <p:blipFill>
          <a:blip r:embed="rId3" cstate="print"/>
          <a:stretch>
            <a:fillRect/>
          </a:stretch>
        </p:blipFill>
        <p:spPr>
          <a:xfrm>
            <a:off x="7616952" y="6788"/>
            <a:ext cx="1517904" cy="1120217"/>
          </a:xfrm>
          <a:prstGeom prst="rect">
            <a:avLst/>
          </a:prstGeom>
        </p:spPr>
      </p:pic>
      <p:pic>
        <p:nvPicPr>
          <p:cNvPr id="15" name="Picture 14" descr="pp-ferry.jpg"/>
          <p:cNvPicPr>
            <a:picLocks/>
          </p:cNvPicPr>
          <p:nvPr userDrawn="1"/>
        </p:nvPicPr>
        <p:blipFill>
          <a:blip r:embed="rId4" cstate="print"/>
          <a:stretch>
            <a:fillRect/>
          </a:stretch>
        </p:blipFill>
        <p:spPr>
          <a:xfrm>
            <a:off x="3054096" y="6788"/>
            <a:ext cx="1517904" cy="1124712"/>
          </a:xfrm>
          <a:prstGeom prst="rect">
            <a:avLst/>
          </a:prstGeom>
        </p:spPr>
      </p:pic>
      <p:pic>
        <p:nvPicPr>
          <p:cNvPr id="16" name="Picture 15" descr="pp-planes.jpg"/>
          <p:cNvPicPr>
            <a:picLocks/>
          </p:cNvPicPr>
          <p:nvPr userDrawn="1"/>
        </p:nvPicPr>
        <p:blipFill>
          <a:blip r:embed="rId5" cstate="print"/>
          <a:stretch>
            <a:fillRect/>
          </a:stretch>
        </p:blipFill>
        <p:spPr>
          <a:xfrm>
            <a:off x="6099048" y="6788"/>
            <a:ext cx="1517904" cy="1120217"/>
          </a:xfrm>
          <a:prstGeom prst="rect">
            <a:avLst/>
          </a:prstGeom>
        </p:spPr>
      </p:pic>
      <p:pic>
        <p:nvPicPr>
          <p:cNvPr id="18" name="Picture 17" descr="pp-raod2.jpg"/>
          <p:cNvPicPr>
            <a:picLocks/>
          </p:cNvPicPr>
          <p:nvPr userDrawn="1"/>
        </p:nvPicPr>
        <p:blipFill>
          <a:blip r:embed="rId6" cstate="print"/>
          <a:stretch>
            <a:fillRect/>
          </a:stretch>
        </p:blipFill>
        <p:spPr>
          <a:xfrm>
            <a:off x="1527048" y="6788"/>
            <a:ext cx="1527048" cy="1124712"/>
          </a:xfrm>
          <a:prstGeom prst="rect">
            <a:avLst/>
          </a:prstGeom>
        </p:spPr>
      </p:pic>
      <p:pic>
        <p:nvPicPr>
          <p:cNvPr id="20" name="Picture 19" descr="truck2.gif"/>
          <p:cNvPicPr>
            <a:picLocks/>
          </p:cNvPicPr>
          <p:nvPr userDrawn="1"/>
        </p:nvPicPr>
        <p:blipFill>
          <a:blip r:embed="rId7" cstate="print"/>
          <a:stretch>
            <a:fillRect/>
          </a:stretch>
        </p:blipFill>
        <p:spPr>
          <a:xfrm>
            <a:off x="4572000" y="9144"/>
            <a:ext cx="1527048" cy="1118774"/>
          </a:xfrm>
          <a:prstGeom prst="rect">
            <a:avLst/>
          </a:prstGeom>
        </p:spPr>
      </p:pic>
      <p:sp>
        <p:nvSpPr>
          <p:cNvPr id="17" name="Rectangle 16"/>
          <p:cNvSpPr/>
          <p:nvPr userDrawn="1"/>
        </p:nvSpPr>
        <p:spPr>
          <a:xfrm>
            <a:off x="0" y="0"/>
            <a:ext cx="9144000" cy="1143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7E949A68-C5EB-4EE1-B342-482B1F06E710}" type="datetimeFigureOut">
              <a:rPr lang="en-US" smtClean="0"/>
              <a:pPr/>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a:t>
            </a:fld>
            <a:endParaRPr lang="en-US" dirty="0"/>
          </a:p>
        </p:txBody>
      </p:sp>
      <p:sp>
        <p:nvSpPr>
          <p:cNvPr id="19" name="Title 1"/>
          <p:cNvSpPr>
            <a:spLocks noGrp="1"/>
          </p:cNvSpPr>
          <p:nvPr>
            <p:ph type="title"/>
          </p:nvPr>
        </p:nvSpPr>
        <p:spPr>
          <a:xfrm>
            <a:off x="0" y="304800"/>
            <a:ext cx="9144000" cy="822960"/>
          </a:xfrm>
          <a:noFill/>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7" name="Rectangle 16"/>
          <p:cNvSpPr/>
          <p:nvPr userDrawn="1"/>
        </p:nvSpPr>
        <p:spPr>
          <a:xfrm>
            <a:off x="0" y="0"/>
            <a:ext cx="9144000" cy="1115568"/>
          </a:xfrm>
          <a:prstGeom prst="rect">
            <a:avLst/>
          </a:prstGeom>
          <a:gradFill>
            <a:gsLst>
              <a:gs pos="0">
                <a:srgbClr val="002060"/>
              </a:gs>
              <a:gs pos="45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pp-airport.jpg"/>
          <p:cNvPicPr>
            <a:picLocks/>
          </p:cNvPicPr>
          <p:nvPr userDrawn="1"/>
        </p:nvPicPr>
        <p:blipFill>
          <a:blip r:embed="rId2" cstate="print"/>
          <a:stretch>
            <a:fillRect/>
          </a:stretch>
        </p:blipFill>
        <p:spPr>
          <a:xfrm>
            <a:off x="9144" y="6788"/>
            <a:ext cx="1517904" cy="1124712"/>
          </a:xfrm>
          <a:prstGeom prst="rect">
            <a:avLst/>
          </a:prstGeom>
        </p:spPr>
      </p:pic>
      <p:pic>
        <p:nvPicPr>
          <p:cNvPr id="12" name="Picture 11" descr="pp-facil.jpg"/>
          <p:cNvPicPr>
            <a:picLocks/>
          </p:cNvPicPr>
          <p:nvPr userDrawn="1"/>
        </p:nvPicPr>
        <p:blipFill>
          <a:blip r:embed="rId3" cstate="print"/>
          <a:stretch>
            <a:fillRect/>
          </a:stretch>
        </p:blipFill>
        <p:spPr>
          <a:xfrm>
            <a:off x="7616952" y="6788"/>
            <a:ext cx="1517904" cy="1120217"/>
          </a:xfrm>
          <a:prstGeom prst="rect">
            <a:avLst/>
          </a:prstGeom>
        </p:spPr>
      </p:pic>
      <p:pic>
        <p:nvPicPr>
          <p:cNvPr id="13" name="Picture 12" descr="pp-ferry.jpg"/>
          <p:cNvPicPr>
            <a:picLocks/>
          </p:cNvPicPr>
          <p:nvPr userDrawn="1"/>
        </p:nvPicPr>
        <p:blipFill>
          <a:blip r:embed="rId4" cstate="print"/>
          <a:stretch>
            <a:fillRect/>
          </a:stretch>
        </p:blipFill>
        <p:spPr>
          <a:xfrm>
            <a:off x="3054096" y="6788"/>
            <a:ext cx="1517904" cy="1124712"/>
          </a:xfrm>
          <a:prstGeom prst="rect">
            <a:avLst/>
          </a:prstGeom>
        </p:spPr>
      </p:pic>
      <p:pic>
        <p:nvPicPr>
          <p:cNvPr id="14" name="Picture 13" descr="pp-planes.jpg"/>
          <p:cNvPicPr>
            <a:picLocks/>
          </p:cNvPicPr>
          <p:nvPr userDrawn="1"/>
        </p:nvPicPr>
        <p:blipFill>
          <a:blip r:embed="rId5" cstate="print"/>
          <a:stretch>
            <a:fillRect/>
          </a:stretch>
        </p:blipFill>
        <p:spPr>
          <a:xfrm>
            <a:off x="6099048" y="6788"/>
            <a:ext cx="1517904" cy="1120217"/>
          </a:xfrm>
          <a:prstGeom prst="rect">
            <a:avLst/>
          </a:prstGeom>
        </p:spPr>
      </p:pic>
      <p:pic>
        <p:nvPicPr>
          <p:cNvPr id="19" name="Picture 18" descr="pp-raod2.jpg"/>
          <p:cNvPicPr>
            <a:picLocks/>
          </p:cNvPicPr>
          <p:nvPr userDrawn="1"/>
        </p:nvPicPr>
        <p:blipFill>
          <a:blip r:embed="rId6" cstate="print"/>
          <a:stretch>
            <a:fillRect/>
          </a:stretch>
        </p:blipFill>
        <p:spPr>
          <a:xfrm>
            <a:off x="1527048" y="6788"/>
            <a:ext cx="1527048" cy="1124712"/>
          </a:xfrm>
          <a:prstGeom prst="rect">
            <a:avLst/>
          </a:prstGeom>
        </p:spPr>
      </p:pic>
      <p:pic>
        <p:nvPicPr>
          <p:cNvPr id="15" name="Picture 14" descr="truck2.gif"/>
          <p:cNvPicPr>
            <a:picLocks/>
          </p:cNvPicPr>
          <p:nvPr userDrawn="1"/>
        </p:nvPicPr>
        <p:blipFill>
          <a:blip r:embed="rId7" cstate="print"/>
          <a:stretch>
            <a:fillRect/>
          </a:stretch>
        </p:blipFill>
        <p:spPr>
          <a:xfrm>
            <a:off x="4572000" y="9144"/>
            <a:ext cx="1527048" cy="1118774"/>
          </a:xfrm>
          <a:prstGeom prst="rect">
            <a:avLst/>
          </a:prstGeom>
        </p:spPr>
      </p:pic>
      <p:sp>
        <p:nvSpPr>
          <p:cNvPr id="2" name="Date Placeholder 1"/>
          <p:cNvSpPr>
            <a:spLocks noGrp="1"/>
          </p:cNvSpPr>
          <p:nvPr>
            <p:ph type="dt" sz="half" idx="10"/>
          </p:nvPr>
        </p:nvSpPr>
        <p:spPr/>
        <p:txBody>
          <a:bodyPr/>
          <a:lstStyle/>
          <a:p>
            <a:fld id="{7E949A68-C5EB-4EE1-B342-482B1F06E710}" type="datetimeFigureOut">
              <a:rPr lang="en-US" smtClean="0"/>
              <a:pPr/>
              <a:t>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C6E02D-ED4A-4F8F-9C9A-E96094146A7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49A68-C5EB-4EE1-B342-482B1F06E710}" type="datetimeFigureOut">
              <a:rPr lang="en-US" smtClean="0"/>
              <a:pPr/>
              <a:t>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C6E02D-ED4A-4F8F-9C9A-E96094146A78}" type="slidenum">
              <a:rPr lang="en-US" smtClean="0"/>
              <a:pPr/>
              <a:t>‹#›</a:t>
            </a:fld>
            <a:endParaRPr lang="en-US" dirty="0"/>
          </a:p>
        </p:txBody>
      </p:sp>
      <p:sp>
        <p:nvSpPr>
          <p:cNvPr id="5" name="Title 1"/>
          <p:cNvSpPr>
            <a:spLocks noGrp="1"/>
          </p:cNvSpPr>
          <p:nvPr>
            <p:ph type="title"/>
          </p:nvPr>
        </p:nvSpPr>
        <p:spPr>
          <a:xfrm>
            <a:off x="0" y="304800"/>
            <a:ext cx="9144000" cy="822960"/>
          </a:xfrm>
          <a:noFill/>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0" name="Rectangle 19"/>
          <p:cNvSpPr/>
          <p:nvPr userDrawn="1"/>
        </p:nvSpPr>
        <p:spPr>
          <a:xfrm>
            <a:off x="0" y="0"/>
            <a:ext cx="9144000" cy="1115568"/>
          </a:xfrm>
          <a:prstGeom prst="rect">
            <a:avLst/>
          </a:prstGeom>
          <a:gradFill>
            <a:gsLst>
              <a:gs pos="0">
                <a:srgbClr val="002060"/>
              </a:gs>
              <a:gs pos="45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pp-airport.jpg"/>
          <p:cNvPicPr>
            <a:picLocks/>
          </p:cNvPicPr>
          <p:nvPr userDrawn="1"/>
        </p:nvPicPr>
        <p:blipFill>
          <a:blip r:embed="rId2" cstate="print"/>
          <a:stretch>
            <a:fillRect/>
          </a:stretch>
        </p:blipFill>
        <p:spPr>
          <a:xfrm>
            <a:off x="9144" y="6788"/>
            <a:ext cx="1517904" cy="1124712"/>
          </a:xfrm>
          <a:prstGeom prst="rect">
            <a:avLst/>
          </a:prstGeom>
        </p:spPr>
      </p:pic>
      <p:pic>
        <p:nvPicPr>
          <p:cNvPr id="15" name="Picture 14" descr="pp-facil.jpg"/>
          <p:cNvPicPr>
            <a:picLocks/>
          </p:cNvPicPr>
          <p:nvPr userDrawn="1"/>
        </p:nvPicPr>
        <p:blipFill>
          <a:blip r:embed="rId3" cstate="print"/>
          <a:stretch>
            <a:fillRect/>
          </a:stretch>
        </p:blipFill>
        <p:spPr>
          <a:xfrm>
            <a:off x="7616952" y="6788"/>
            <a:ext cx="1517904" cy="1120217"/>
          </a:xfrm>
          <a:prstGeom prst="rect">
            <a:avLst/>
          </a:prstGeom>
        </p:spPr>
      </p:pic>
      <p:pic>
        <p:nvPicPr>
          <p:cNvPr id="16" name="Picture 15" descr="pp-ferry.jpg"/>
          <p:cNvPicPr>
            <a:picLocks/>
          </p:cNvPicPr>
          <p:nvPr userDrawn="1"/>
        </p:nvPicPr>
        <p:blipFill>
          <a:blip r:embed="rId4" cstate="print"/>
          <a:stretch>
            <a:fillRect/>
          </a:stretch>
        </p:blipFill>
        <p:spPr>
          <a:xfrm>
            <a:off x="3054096" y="6788"/>
            <a:ext cx="1517904" cy="1124712"/>
          </a:xfrm>
          <a:prstGeom prst="rect">
            <a:avLst/>
          </a:prstGeom>
        </p:spPr>
      </p:pic>
      <p:pic>
        <p:nvPicPr>
          <p:cNvPr id="17" name="Picture 16" descr="pp-planes.jpg"/>
          <p:cNvPicPr>
            <a:picLocks/>
          </p:cNvPicPr>
          <p:nvPr userDrawn="1"/>
        </p:nvPicPr>
        <p:blipFill>
          <a:blip r:embed="rId5" cstate="print"/>
          <a:stretch>
            <a:fillRect/>
          </a:stretch>
        </p:blipFill>
        <p:spPr>
          <a:xfrm>
            <a:off x="6099048" y="6788"/>
            <a:ext cx="1517904" cy="1120217"/>
          </a:xfrm>
          <a:prstGeom prst="rect">
            <a:avLst/>
          </a:prstGeom>
        </p:spPr>
      </p:pic>
      <p:pic>
        <p:nvPicPr>
          <p:cNvPr id="22" name="Picture 21" descr="pp-raod2.jpg"/>
          <p:cNvPicPr>
            <a:picLocks/>
          </p:cNvPicPr>
          <p:nvPr userDrawn="1"/>
        </p:nvPicPr>
        <p:blipFill>
          <a:blip r:embed="rId6" cstate="print"/>
          <a:stretch>
            <a:fillRect/>
          </a:stretch>
        </p:blipFill>
        <p:spPr>
          <a:xfrm>
            <a:off x="1527048" y="6788"/>
            <a:ext cx="1527048" cy="1124712"/>
          </a:xfrm>
          <a:prstGeom prst="rect">
            <a:avLst/>
          </a:prstGeom>
        </p:spPr>
      </p:pic>
      <p:pic>
        <p:nvPicPr>
          <p:cNvPr id="18" name="Picture 17" descr="truck2.gif"/>
          <p:cNvPicPr>
            <a:picLocks/>
          </p:cNvPicPr>
          <p:nvPr userDrawn="1"/>
        </p:nvPicPr>
        <p:blipFill>
          <a:blip r:embed="rId7" cstate="print"/>
          <a:stretch>
            <a:fillRect/>
          </a:stretch>
        </p:blipFill>
        <p:spPr>
          <a:xfrm>
            <a:off x="4572000" y="9144"/>
            <a:ext cx="1527048" cy="1118774"/>
          </a:xfrm>
          <a:prstGeom prst="rect">
            <a:avLst/>
          </a:prstGeom>
        </p:spPr>
      </p:pic>
      <p:sp>
        <p:nvSpPr>
          <p:cNvPr id="5" name="Date Placeholder 4"/>
          <p:cNvSpPr>
            <a:spLocks noGrp="1"/>
          </p:cNvSpPr>
          <p:nvPr>
            <p:ph type="dt" sz="half" idx="10"/>
          </p:nvPr>
        </p:nvSpPr>
        <p:spPr>
          <a:xfrm>
            <a:off x="0" y="6492875"/>
            <a:ext cx="2133600" cy="365125"/>
          </a:xfrm>
        </p:spPr>
        <p:txBody>
          <a:bodyPr/>
          <a:lstStyle/>
          <a:p>
            <a:fld id="{7E949A68-C5EB-4EE1-B342-482B1F06E710}" type="datetimeFigureOut">
              <a:rPr lang="en-US" smtClean="0"/>
              <a:pPr/>
              <a:t>1/17/2017</a:t>
            </a:fld>
            <a:endParaRPr lang="en-US" dirty="0"/>
          </a:p>
        </p:txBody>
      </p:sp>
      <p:sp>
        <p:nvSpPr>
          <p:cNvPr id="6" name="Footer Placeholder 5"/>
          <p:cNvSpPr>
            <a:spLocks noGrp="1"/>
          </p:cNvSpPr>
          <p:nvPr>
            <p:ph type="ftr" sz="quarter" idx="11"/>
          </p:nvPr>
        </p:nvSpPr>
        <p:spPr>
          <a:xfrm>
            <a:off x="3124200" y="6492875"/>
            <a:ext cx="2895600" cy="365125"/>
          </a:xfrm>
        </p:spPr>
        <p:txBody>
          <a:bodyPr/>
          <a:lstStyle/>
          <a:p>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p>
            <a:fld id="{D8C6E02D-ED4A-4F8F-9C9A-E96094146A78}" type="slidenum">
              <a:rPr lang="en-US" smtClean="0"/>
              <a:pPr/>
              <a:t>‹#›</a:t>
            </a:fld>
            <a:endParaRPr lang="en-US" dirty="0"/>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477000"/>
            <a:ext cx="9144000" cy="381000"/>
          </a:xfrm>
          <a:prstGeom prst="rect">
            <a:avLst/>
          </a:prstGeom>
          <a:gradFill>
            <a:gsLst>
              <a:gs pos="0">
                <a:schemeClr val="accent1">
                  <a:tint val="44500"/>
                  <a:satMod val="160000"/>
                </a:schemeClr>
              </a:gs>
              <a:gs pos="34000">
                <a:srgbClr val="00206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0" y="277368"/>
            <a:ext cx="9144000" cy="838200"/>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 y="1219200"/>
            <a:ext cx="8839200" cy="5105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fld id="{7E949A68-C5EB-4EE1-B342-482B1F06E710}" type="datetimeFigureOut">
              <a:rPr lang="en-US" smtClean="0"/>
              <a:pPr/>
              <a:t>1/17/2017</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800">
                <a:solidFill>
                  <a:schemeClr val="bg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D8C6E02D-ED4A-4F8F-9C9A-E96094146A7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8" r:id="rId6"/>
    <p:sldLayoutId id="2147483655" r:id="rId7"/>
    <p:sldLayoutId id="2147483659" r:id="rId8"/>
    <p:sldLayoutId id="2147483657" r:id="rId9"/>
  </p:sldLayoutIdLst>
  <p:txStyles>
    <p:titleStyle>
      <a:lvl1pPr algn="ctr" defTabSz="914400" rtl="0" eaLnBrk="1" latinLnBrk="0" hangingPunct="1">
        <a:spcBef>
          <a:spcPct val="0"/>
        </a:spcBef>
        <a:buNone/>
        <a:defRPr sz="38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Clr>
          <a:srgbClr val="002060"/>
        </a:buClr>
        <a:buSzPct val="11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70C0"/>
        </a:buClr>
        <a:buSzPct val="85000"/>
        <a:buFont typeface="Wingdings" pitchFamily="2" charset="2"/>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70C0"/>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1">
            <a:lumMod val="50000"/>
            <a:lumOff val="50000"/>
          </a:schemeClr>
        </a:buClr>
        <a:buSzPct val="95000"/>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tiff"/></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reenroad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962400"/>
            <a:ext cx="9144000" cy="990600"/>
          </a:xfrm>
          <a:prstGeom prst="rect">
            <a:avLst/>
          </a:prstGeom>
          <a:noFill/>
        </p:spPr>
        <p:txBody>
          <a:bodyPr anchor="t">
            <a:noAutofit/>
          </a:bodyPr>
          <a:lstStyle>
            <a:lvl1pPr>
              <a:defRPr sz="3100" baseline="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latin typeface="Arial Black"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0" normalizeH="0" baseline="0" noProof="0" dirty="0" smtClean="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uLnTx/>
                <a:uFillTx/>
                <a:latin typeface="Arial Black" pitchFamily="34" charset="0"/>
                <a:ea typeface="+mj-ea"/>
                <a:cs typeface="+mj-cs"/>
              </a:rPr>
              <a:t>Alaska Department of </a:t>
            </a:r>
            <a:br>
              <a:rPr kumimoji="0" lang="en-US" sz="3100" b="0" i="0" u="none" strike="noStrike" kern="1200" cap="none" spc="0" normalizeH="0" baseline="0" noProof="0" dirty="0" smtClean="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uLnTx/>
                <a:uFillTx/>
                <a:latin typeface="Arial Black" pitchFamily="34" charset="0"/>
                <a:ea typeface="+mj-ea"/>
                <a:cs typeface="+mj-cs"/>
              </a:rPr>
            </a:br>
            <a:r>
              <a:rPr kumimoji="0" lang="en-US" sz="3100" b="0" i="0" u="none" strike="noStrike" kern="1200" cap="none" spc="0" normalizeH="0" baseline="0" noProof="0" dirty="0" smtClean="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uLnTx/>
                <a:uFillTx/>
                <a:latin typeface="Arial Black" pitchFamily="34" charset="0"/>
                <a:ea typeface="+mj-ea"/>
                <a:cs typeface="+mj-cs"/>
              </a:rPr>
              <a:t>Transportation &amp; Public Facilities</a:t>
            </a:r>
            <a:endParaRPr kumimoji="0" lang="en-US" sz="3100" b="0" i="0" u="none" strike="noStrike" kern="1200" cap="none" spc="0" normalizeH="0" baseline="0" noProof="0" dirty="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uLnTx/>
              <a:uFillTx/>
              <a:latin typeface="Arial Black" pitchFamily="34" charset="0"/>
              <a:ea typeface="+mj-ea"/>
              <a:cs typeface="+mj-cs"/>
            </a:endParaRPr>
          </a:p>
        </p:txBody>
      </p:sp>
      <p:sp>
        <p:nvSpPr>
          <p:cNvPr id="7" name="Title 1"/>
          <p:cNvSpPr txBox="1">
            <a:spLocks/>
          </p:cNvSpPr>
          <p:nvPr/>
        </p:nvSpPr>
        <p:spPr>
          <a:xfrm>
            <a:off x="0" y="5029200"/>
            <a:ext cx="9144000" cy="1828800"/>
          </a:xfrm>
          <a:prstGeom prst="rect">
            <a:avLst/>
          </a:prstGeom>
          <a:noFill/>
        </p:spPr>
        <p:txBody>
          <a:bodyPr anchor="t">
            <a:noAutofit/>
          </a:bodyPr>
          <a:lstStyle>
            <a:lvl1pPr>
              <a:defRPr sz="3100" baseline="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latin typeface="Arial Black" pitchFamily="34" charset="0"/>
              </a:defRPr>
            </a:lvl1pPr>
          </a:lstStyle>
          <a:p>
            <a:pPr lvl="0" algn="ctr">
              <a:spcBef>
                <a:spcPct val="0"/>
              </a:spcBef>
              <a:defRPr/>
            </a:pPr>
            <a:r>
              <a:rPr lang="en-US" sz="2800" b="1" dirty="0">
                <a:ln w="12700">
                  <a:noFill/>
                </a:ln>
                <a:effectLst/>
                <a:latin typeface="Arial" pitchFamily="34" charset="0"/>
                <a:ea typeface="+mj-ea"/>
                <a:cs typeface="Arial" pitchFamily="34" charset="0"/>
              </a:rPr>
              <a:t>Introduction into Greenroads</a:t>
            </a:r>
            <a:r>
              <a:rPr lang="en-US" sz="2800" b="1" baseline="30000" dirty="0">
                <a:ln w="12700">
                  <a:noFill/>
                </a:ln>
                <a:effectLst/>
                <a:latin typeface="Arial" pitchFamily="34" charset="0"/>
                <a:ea typeface="+mj-ea"/>
                <a:cs typeface="Arial" pitchFamily="34" charset="0"/>
              </a:rPr>
              <a:t>®</a:t>
            </a:r>
            <a:r>
              <a:rPr lang="en-US" sz="2800" b="1" dirty="0">
                <a:ln w="12700">
                  <a:noFill/>
                </a:ln>
                <a:effectLst/>
                <a:latin typeface="Arial" pitchFamily="34" charset="0"/>
                <a:ea typeface="+mj-ea"/>
                <a:cs typeface="Arial" pitchFamily="34" charset="0"/>
              </a:rPr>
              <a:t>, </a:t>
            </a:r>
            <a:r>
              <a:rPr lang="en-US" sz="2800" b="1" dirty="0" smtClean="0">
                <a:ln w="12700">
                  <a:noFill/>
                </a:ln>
                <a:effectLst/>
                <a:latin typeface="Arial" pitchFamily="34" charset="0"/>
                <a:ea typeface="+mj-ea"/>
                <a:cs typeface="Arial" pitchFamily="34" charset="0"/>
              </a:rPr>
              <a:t>a Sustainable </a:t>
            </a:r>
            <a:r>
              <a:rPr lang="en-US" sz="2800" b="1" dirty="0">
                <a:ln w="12700">
                  <a:noFill/>
                </a:ln>
                <a:effectLst/>
                <a:latin typeface="Arial" pitchFamily="34" charset="0"/>
                <a:ea typeface="+mj-ea"/>
                <a:cs typeface="Arial" pitchFamily="34" charset="0"/>
              </a:rPr>
              <a:t>Rating System for Transportation Projects</a:t>
            </a:r>
            <a:endParaRPr lang="en-US" sz="1000" dirty="0" smtClean="0">
              <a:ln w="12700">
                <a:noFill/>
              </a:ln>
              <a:effectLst/>
              <a:latin typeface="Arial" pitchFamily="34" charset="0"/>
              <a:ea typeface="+mj-ea"/>
              <a:cs typeface="Arial" pitchFamily="34" charset="0"/>
            </a:endParaRPr>
          </a:p>
          <a:p>
            <a:pPr lvl="0" algn="ctr">
              <a:spcBef>
                <a:spcPct val="0"/>
              </a:spcBef>
              <a:defRPr/>
            </a:pPr>
            <a:r>
              <a:rPr lang="en-US" sz="2200" dirty="0" smtClean="0">
                <a:ln w="12700">
                  <a:noFill/>
                </a:ln>
                <a:effectLst/>
                <a:latin typeface="Arial" pitchFamily="34" charset="0"/>
                <a:ea typeface="+mj-ea"/>
                <a:cs typeface="Arial" pitchFamily="34" charset="0"/>
              </a:rPr>
              <a:t>Robert J DeVassie, P.E., STP, DOT&amp;PF Project Engineer</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000" i="0" u="none" strike="noStrike" kern="1200" cap="none" spc="0" normalizeH="0" baseline="0" noProof="0" dirty="0" smtClean="0">
              <a:ln w="12700">
                <a:noFill/>
              </a:ln>
              <a:gradFill>
                <a:gsLst>
                  <a:gs pos="0">
                    <a:schemeClr val="bg1"/>
                  </a:gs>
                  <a:gs pos="66000">
                    <a:schemeClr val="accent1">
                      <a:tint val="23500"/>
                      <a:satMod val="160000"/>
                    </a:schemeClr>
                  </a:gs>
                </a:gsLst>
                <a:lin ang="5400000" scaled="0"/>
              </a:gra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i="0" u="none" strike="noStrike" kern="1200" cap="none" spc="0" normalizeH="0" baseline="0" noProof="0" dirty="0" smtClean="0">
                <a:ln w="12700">
                  <a:noFill/>
                </a:ln>
                <a:gradFill>
                  <a:gsLst>
                    <a:gs pos="0">
                      <a:schemeClr val="bg1"/>
                    </a:gs>
                    <a:gs pos="66000">
                      <a:schemeClr val="accent1">
                        <a:tint val="23500"/>
                        <a:satMod val="160000"/>
                      </a:schemeClr>
                    </a:gs>
                  </a:gsLst>
                  <a:lin ang="5400000" scaled="0"/>
                </a:gradFill>
                <a:effectLst/>
                <a:uLnTx/>
                <a:uFillTx/>
                <a:latin typeface="Arial" pitchFamily="34" charset="0"/>
                <a:ea typeface="+mj-ea"/>
                <a:cs typeface="Arial" pitchFamily="34" charset="0"/>
              </a:rPr>
              <a:t>January 20,</a:t>
            </a:r>
            <a:r>
              <a:rPr kumimoji="0" lang="en-US" sz="1400" i="0" u="none" strike="noStrike" kern="1200" cap="none" spc="0" normalizeH="0" noProof="0" dirty="0" smtClean="0">
                <a:ln w="12700">
                  <a:noFill/>
                </a:ln>
                <a:gradFill>
                  <a:gsLst>
                    <a:gs pos="0">
                      <a:schemeClr val="bg1"/>
                    </a:gs>
                    <a:gs pos="66000">
                      <a:schemeClr val="accent1">
                        <a:tint val="23500"/>
                        <a:satMod val="160000"/>
                      </a:schemeClr>
                    </a:gs>
                  </a:gsLst>
                  <a:lin ang="5400000" scaled="0"/>
                </a:gradFill>
                <a:effectLst/>
                <a:uLnTx/>
                <a:uFillTx/>
                <a:latin typeface="Arial" pitchFamily="34" charset="0"/>
                <a:ea typeface="+mj-ea"/>
                <a:cs typeface="Arial" pitchFamily="34" charset="0"/>
              </a:rPr>
              <a:t> 2017</a:t>
            </a:r>
            <a:endParaRPr kumimoji="0" lang="en-US" sz="1400" i="0" u="none" strike="noStrike" kern="1200" cap="none" spc="0" normalizeH="0" baseline="0" noProof="0" dirty="0">
              <a:ln w="12700">
                <a:noFill/>
              </a:ln>
              <a:gradFill>
                <a:gsLst>
                  <a:gs pos="0">
                    <a:schemeClr val="bg1"/>
                  </a:gs>
                  <a:gs pos="66000">
                    <a:schemeClr val="accent1">
                      <a:tint val="23500"/>
                      <a:satMod val="160000"/>
                    </a:schemeClr>
                  </a:gs>
                </a:gsLst>
                <a:lin ang="5400000" scaled="0"/>
              </a:gra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10</a:t>
            </a:fld>
            <a:endParaRPr lang="en-US" dirty="0"/>
          </a:p>
        </p:txBody>
      </p:sp>
      <p:sp>
        <p:nvSpPr>
          <p:cNvPr id="3" name="Title 2"/>
          <p:cNvSpPr>
            <a:spLocks noGrp="1"/>
          </p:cNvSpPr>
          <p:nvPr>
            <p:ph type="title"/>
          </p:nvPr>
        </p:nvSpPr>
        <p:spPr/>
        <p:txBody>
          <a:bodyPr>
            <a:noAutofit/>
          </a:bodyPr>
          <a:lstStyle/>
          <a:p>
            <a:r>
              <a:rPr lang="en-US" sz="2800" dirty="0" smtClean="0"/>
              <a:t>Voluntary Credits</a:t>
            </a:r>
            <a:endParaRPr lang="en-US" sz="2800" cap="all"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113" y="2057400"/>
            <a:ext cx="8827773" cy="305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257800" y="3962400"/>
            <a:ext cx="36576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57801" y="2895600"/>
            <a:ext cx="25146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57801" y="4343400"/>
            <a:ext cx="25908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39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11</a:t>
            </a:fld>
            <a:endParaRPr lang="en-US" dirty="0"/>
          </a:p>
        </p:txBody>
      </p:sp>
      <p:sp>
        <p:nvSpPr>
          <p:cNvPr id="3" name="Title 2"/>
          <p:cNvSpPr>
            <a:spLocks noGrp="1"/>
          </p:cNvSpPr>
          <p:nvPr>
            <p:ph type="title"/>
          </p:nvPr>
        </p:nvSpPr>
        <p:spPr/>
        <p:txBody>
          <a:bodyPr>
            <a:noAutofit/>
          </a:bodyPr>
          <a:lstStyle/>
          <a:p>
            <a:r>
              <a:rPr lang="en-US" sz="2800" dirty="0" smtClean="0"/>
              <a:t>Voluntary Credits</a:t>
            </a:r>
            <a:endParaRPr lang="en-US" sz="2800" cap="all"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955" y="2057400"/>
            <a:ext cx="8974090" cy="387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800600" y="2514600"/>
            <a:ext cx="35052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9945" y="2895600"/>
            <a:ext cx="35814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62499" y="3733800"/>
            <a:ext cx="3628845"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4800600"/>
            <a:ext cx="28194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70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12</a:t>
            </a:fld>
            <a:endParaRPr lang="en-US" dirty="0"/>
          </a:p>
        </p:txBody>
      </p:sp>
      <p:sp>
        <p:nvSpPr>
          <p:cNvPr id="3" name="Title 2"/>
          <p:cNvSpPr>
            <a:spLocks noGrp="1"/>
          </p:cNvSpPr>
          <p:nvPr>
            <p:ph type="title"/>
          </p:nvPr>
        </p:nvSpPr>
        <p:spPr/>
        <p:txBody>
          <a:bodyPr>
            <a:noAutofit/>
          </a:bodyPr>
          <a:lstStyle/>
          <a:p>
            <a:r>
              <a:rPr lang="en-US" sz="2800" dirty="0" smtClean="0"/>
              <a:t>Voluntary Credits</a:t>
            </a:r>
            <a:endParaRPr lang="en-US" sz="2800" cap="all"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7908" y="2057400"/>
            <a:ext cx="862818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821757" y="2895600"/>
            <a:ext cx="3788843"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191" y="3581400"/>
            <a:ext cx="3277009"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191" y="3886200"/>
            <a:ext cx="3124609"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191" y="4953000"/>
            <a:ext cx="3810409"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21757" y="5334000"/>
            <a:ext cx="3484043"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00191" y="5638800"/>
            <a:ext cx="3277009"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0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13</a:t>
            </a:fld>
            <a:endParaRPr lang="en-US" dirty="0"/>
          </a:p>
        </p:txBody>
      </p:sp>
      <p:sp>
        <p:nvSpPr>
          <p:cNvPr id="3" name="Title 2"/>
          <p:cNvSpPr>
            <a:spLocks noGrp="1"/>
          </p:cNvSpPr>
          <p:nvPr>
            <p:ph type="title"/>
          </p:nvPr>
        </p:nvSpPr>
        <p:spPr/>
        <p:txBody>
          <a:bodyPr>
            <a:noAutofit/>
          </a:bodyPr>
          <a:lstStyle/>
          <a:p>
            <a:r>
              <a:rPr lang="en-US" sz="2800" dirty="0" smtClean="0"/>
              <a:t>Creativity &amp; Effort</a:t>
            </a:r>
            <a:endParaRPr lang="en-US" sz="2800" cap="all"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051" y="2057400"/>
            <a:ext cx="8961897" cy="232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257800" y="2514600"/>
            <a:ext cx="32766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57800" y="2895600"/>
            <a:ext cx="20574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57800" y="3657600"/>
            <a:ext cx="37338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16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Credit Categories &amp; Intent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800" y="2057400"/>
            <a:ext cx="6756400" cy="4343400"/>
          </a:xfrm>
        </p:spPr>
      </p:pic>
    </p:spTree>
    <p:extLst>
      <p:ext uri="{BB962C8B-B14F-4D97-AF65-F5344CB8AC3E}">
        <p14:creationId xmlns:p14="http://schemas.microsoft.com/office/powerpoint/2010/main" val="3262329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15</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6479" y="2057400"/>
            <a:ext cx="5751042" cy="4343400"/>
          </a:xfrm>
        </p:spPr>
      </p:pic>
      <p:sp>
        <p:nvSpPr>
          <p:cNvPr id="3" name="Title 2"/>
          <p:cNvSpPr>
            <a:spLocks noGrp="1"/>
          </p:cNvSpPr>
          <p:nvPr>
            <p:ph type="title"/>
          </p:nvPr>
        </p:nvSpPr>
        <p:spPr/>
        <p:txBody>
          <a:bodyPr>
            <a:noAutofit/>
          </a:bodyPr>
          <a:lstStyle/>
          <a:p>
            <a:r>
              <a:rPr lang="en-US" sz="2800" dirty="0" smtClean="0"/>
              <a:t>What Does a Rural </a:t>
            </a:r>
            <a:r>
              <a:rPr lang="en-US" sz="2800" dirty="0" err="1" smtClean="0"/>
              <a:t>Greenroad</a:t>
            </a:r>
            <a:r>
              <a:rPr lang="en-US" sz="2800" dirty="0" smtClean="0"/>
              <a:t> Look Like?</a:t>
            </a:r>
            <a:endParaRPr lang="en-US" sz="2800" cap="all" dirty="0"/>
          </a:p>
        </p:txBody>
      </p:sp>
    </p:spTree>
    <p:extLst>
      <p:ext uri="{BB962C8B-B14F-4D97-AF65-F5344CB8AC3E}">
        <p14:creationId xmlns:p14="http://schemas.microsoft.com/office/powerpoint/2010/main" val="349919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16</a:t>
            </a:fld>
            <a:endParaRPr lang="en-US" dirty="0"/>
          </a:p>
        </p:txBody>
      </p:sp>
      <p:sp>
        <p:nvSpPr>
          <p:cNvPr id="3" name="Title 2"/>
          <p:cNvSpPr>
            <a:spLocks noGrp="1"/>
          </p:cNvSpPr>
          <p:nvPr>
            <p:ph type="title"/>
          </p:nvPr>
        </p:nvSpPr>
        <p:spPr/>
        <p:txBody>
          <a:bodyPr>
            <a:noAutofit/>
          </a:bodyPr>
          <a:lstStyle/>
          <a:p>
            <a:r>
              <a:rPr lang="en-US" sz="2800" dirty="0" smtClean="0"/>
              <a:t>What Does an Urban </a:t>
            </a:r>
            <a:r>
              <a:rPr lang="en-US" sz="2800" dirty="0" err="1" smtClean="0"/>
              <a:t>Greenroad</a:t>
            </a:r>
            <a:r>
              <a:rPr lang="en-US" sz="2800" dirty="0" smtClean="0"/>
              <a:t> Look Like?</a:t>
            </a:r>
            <a:endParaRPr lang="en-US" sz="2800" cap="all"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2051" y="2057400"/>
            <a:ext cx="5699897" cy="4343400"/>
          </a:xfrm>
        </p:spPr>
      </p:pic>
    </p:spTree>
    <p:extLst>
      <p:ext uri="{BB962C8B-B14F-4D97-AF65-F5344CB8AC3E}">
        <p14:creationId xmlns:p14="http://schemas.microsoft.com/office/powerpoint/2010/main" val="2848786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Rate Your Project?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071" y="2057400"/>
            <a:ext cx="5869858" cy="4343400"/>
          </a:xfrm>
        </p:spPr>
      </p:pic>
    </p:spTree>
    <p:extLst>
      <p:ext uri="{BB962C8B-B14F-4D97-AF65-F5344CB8AC3E}">
        <p14:creationId xmlns:p14="http://schemas.microsoft.com/office/powerpoint/2010/main" val="1178103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Screening is FREE.</a:t>
            </a:r>
          </a:p>
          <a:p>
            <a:r>
              <a:rPr lang="en-US" dirty="0" smtClean="0"/>
              <a:t>Registration &amp; Project Support varies:</a:t>
            </a:r>
          </a:p>
          <a:p>
            <a:pPr lvl="1"/>
            <a:r>
              <a:rPr lang="en-US" dirty="0"/>
              <a:t>Prospective </a:t>
            </a:r>
            <a:r>
              <a:rPr lang="en-US" dirty="0" smtClean="0"/>
              <a:t>- </a:t>
            </a:r>
            <a:r>
              <a:rPr lang="en-US" dirty="0"/>
              <a:t>$900 </a:t>
            </a:r>
            <a:r>
              <a:rPr lang="en-US" dirty="0" smtClean="0"/>
              <a:t>per year: </a:t>
            </a:r>
            <a:r>
              <a:rPr lang="en-US" i="1" dirty="0" smtClean="0"/>
              <a:t>1-5 yrs. before </a:t>
            </a:r>
            <a:r>
              <a:rPr lang="en-US" dirty="0" smtClean="0"/>
              <a:t>NTP</a:t>
            </a:r>
          </a:p>
          <a:p>
            <a:pPr lvl="1"/>
            <a:r>
              <a:rPr lang="en-US" dirty="0" smtClean="0"/>
              <a:t>Committed - </a:t>
            </a:r>
            <a:r>
              <a:rPr lang="en-US" dirty="0"/>
              <a:t>$1800 </a:t>
            </a:r>
            <a:r>
              <a:rPr lang="en-US" dirty="0" smtClean="0"/>
              <a:t>per year: </a:t>
            </a:r>
            <a:r>
              <a:rPr lang="en-US" i="1" dirty="0" smtClean="0"/>
              <a:t>1-3 yrs. before </a:t>
            </a:r>
            <a:r>
              <a:rPr lang="en-US" dirty="0" smtClean="0"/>
              <a:t>NTP</a:t>
            </a:r>
            <a:endParaRPr lang="en-US" dirty="0"/>
          </a:p>
          <a:p>
            <a:pPr lvl="1"/>
            <a:r>
              <a:rPr lang="en-US" dirty="0"/>
              <a:t>Active </a:t>
            </a:r>
            <a:r>
              <a:rPr lang="en-US" dirty="0" smtClean="0"/>
              <a:t>- </a:t>
            </a:r>
            <a:r>
              <a:rPr lang="en-US" dirty="0"/>
              <a:t>$2700 </a:t>
            </a:r>
            <a:r>
              <a:rPr lang="en-US" dirty="0" smtClean="0"/>
              <a:t>per year: </a:t>
            </a:r>
            <a:r>
              <a:rPr lang="en-US" i="1" dirty="0" smtClean="0"/>
              <a:t>1-2 yrs. before </a:t>
            </a:r>
            <a:r>
              <a:rPr lang="en-US" dirty="0" smtClean="0"/>
              <a:t>NTP</a:t>
            </a:r>
          </a:p>
          <a:p>
            <a:r>
              <a:rPr lang="en-US" dirty="0"/>
              <a:t>Certification </a:t>
            </a:r>
            <a:r>
              <a:rPr lang="en-US" dirty="0" smtClean="0"/>
              <a:t>is based on </a:t>
            </a:r>
            <a:r>
              <a:rPr lang="en-US" dirty="0"/>
              <a:t>the size of the </a:t>
            </a:r>
            <a:r>
              <a:rPr lang="en-US" dirty="0" smtClean="0"/>
              <a:t>Project. (</a:t>
            </a:r>
            <a:r>
              <a:rPr lang="en-US" i="1" dirty="0" smtClean="0"/>
              <a:t>design + EE of construction + ROW</a:t>
            </a:r>
            <a:r>
              <a:rPr lang="en-US" dirty="0" smtClean="0"/>
              <a:t>)</a:t>
            </a:r>
          </a:p>
          <a:p>
            <a:pPr lvl="1"/>
            <a:r>
              <a:rPr lang="en-US" dirty="0" smtClean="0"/>
              <a:t>Ex. $16.1 million = est. cost of $7,550</a:t>
            </a:r>
            <a:endParaRPr lang="en-US" dirty="0"/>
          </a:p>
        </p:txBody>
      </p:sp>
      <p:sp>
        <p:nvSpPr>
          <p:cNvPr id="3" name="Title 2"/>
          <p:cNvSpPr>
            <a:spLocks noGrp="1"/>
          </p:cNvSpPr>
          <p:nvPr>
            <p:ph type="title"/>
          </p:nvPr>
        </p:nvSpPr>
        <p:spPr/>
        <p:txBody>
          <a:bodyPr/>
          <a:lstStyle/>
          <a:p>
            <a:r>
              <a:rPr lang="en-US" dirty="0" smtClean="0"/>
              <a:t>How Much Does it Cost?</a:t>
            </a:r>
            <a:endParaRPr lang="en-US" dirty="0"/>
          </a:p>
        </p:txBody>
      </p:sp>
    </p:spTree>
    <p:extLst>
      <p:ext uri="{BB962C8B-B14F-4D97-AF65-F5344CB8AC3E}">
        <p14:creationId xmlns:p14="http://schemas.microsoft.com/office/powerpoint/2010/main" val="3763244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smtClean="0"/>
              <a:t>Welcome Webinar</a:t>
            </a:r>
          </a:p>
          <a:p>
            <a:r>
              <a:rPr lang="en-US" dirty="0" smtClean="0"/>
              <a:t>Directory Listing</a:t>
            </a:r>
          </a:p>
          <a:p>
            <a:r>
              <a:rPr lang="en-US" dirty="0" smtClean="0"/>
              <a:t>Target Score</a:t>
            </a:r>
          </a:p>
          <a:p>
            <a:r>
              <a:rPr lang="en-US" dirty="0" smtClean="0"/>
              <a:t>Kickoff Training </a:t>
            </a:r>
          </a:p>
          <a:p>
            <a:r>
              <a:rPr lang="en-US" dirty="0" smtClean="0"/>
              <a:t>Online Access:</a:t>
            </a:r>
          </a:p>
          <a:p>
            <a:pPr lvl="1"/>
            <a:r>
              <a:rPr lang="en-US" dirty="0" smtClean="0"/>
              <a:t>Greenroads Rating System and Help</a:t>
            </a:r>
          </a:p>
          <a:p>
            <a:pPr lvl="1"/>
            <a:r>
              <a:rPr lang="en-US" dirty="0" smtClean="0"/>
              <a:t>Greenroads Project Workspace</a:t>
            </a:r>
          </a:p>
        </p:txBody>
      </p:sp>
      <p:sp>
        <p:nvSpPr>
          <p:cNvPr id="3" name="Title 2"/>
          <p:cNvSpPr>
            <a:spLocks noGrp="1"/>
          </p:cNvSpPr>
          <p:nvPr>
            <p:ph type="title"/>
          </p:nvPr>
        </p:nvSpPr>
        <p:spPr/>
        <p:txBody>
          <a:bodyPr/>
          <a:lstStyle/>
          <a:p>
            <a:r>
              <a:rPr lang="en-US" dirty="0" smtClean="0"/>
              <a:t>Registration and Project Support</a:t>
            </a:r>
            <a:endParaRPr lang="en-US" dirty="0"/>
          </a:p>
        </p:txBody>
      </p:sp>
      <p:pic>
        <p:nvPicPr>
          <p:cNvPr id="2050" name="Picture 2" descr="https://corporatestrategiesbyskillpath.files.wordpress.com/2013/09/dilbert.gif?w=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09799"/>
            <a:ext cx="3563233" cy="275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844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Greenroads is a rating system that measures </a:t>
            </a:r>
            <a:r>
              <a:rPr lang="en-US" dirty="0"/>
              <a:t>and </a:t>
            </a:r>
            <a:r>
              <a:rPr lang="en-US" dirty="0" smtClean="0"/>
              <a:t>manages </a:t>
            </a:r>
            <a:r>
              <a:rPr lang="en-US" dirty="0"/>
              <a:t>sustainability on transportation projects. The </a:t>
            </a:r>
            <a:r>
              <a:rPr lang="en-US" dirty="0" smtClean="0"/>
              <a:t>rating system </a:t>
            </a:r>
            <a:r>
              <a:rPr lang="en-US" dirty="0"/>
              <a:t>challenges </a:t>
            </a:r>
            <a:r>
              <a:rPr lang="en-US" dirty="0" smtClean="0"/>
              <a:t>project teams </a:t>
            </a:r>
            <a:r>
              <a:rPr lang="en-US" dirty="0"/>
              <a:t>to go above and beyond minimum environmental, social and economic practices with an independent, third-party review</a:t>
            </a:r>
            <a:r>
              <a:rPr lang="en-US" dirty="0" smtClean="0"/>
              <a:t>.</a:t>
            </a:r>
          </a:p>
        </p:txBody>
      </p:sp>
      <p:sp>
        <p:nvSpPr>
          <p:cNvPr id="3" name="Title 2"/>
          <p:cNvSpPr>
            <a:spLocks noGrp="1"/>
          </p:cNvSpPr>
          <p:nvPr>
            <p:ph type="title"/>
          </p:nvPr>
        </p:nvSpPr>
        <p:spPr/>
        <p:txBody>
          <a:bodyPr>
            <a:noAutofit/>
          </a:bodyPr>
          <a:lstStyle/>
          <a:p>
            <a:r>
              <a:rPr lang="en-US" sz="2800" dirty="0" smtClean="0"/>
              <a:t>What is Greenroads?</a:t>
            </a:r>
            <a:endParaRPr lang="en-US" sz="2800" dirty="0"/>
          </a:p>
        </p:txBody>
      </p:sp>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62444" y="5638800"/>
            <a:ext cx="1662718" cy="759232"/>
          </a:xfrm>
          <a:prstGeom prst="rect">
            <a:avLst/>
          </a:prstGeom>
        </p:spPr>
      </p:pic>
    </p:spTree>
    <p:extLst>
      <p:ext uri="{BB962C8B-B14F-4D97-AF65-F5344CB8AC3E}">
        <p14:creationId xmlns:p14="http://schemas.microsoft.com/office/powerpoint/2010/main" val="3898947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 I Get Rated?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5274" y="2057400"/>
            <a:ext cx="6353452" cy="4343400"/>
          </a:xfrm>
        </p:spPr>
      </p:pic>
    </p:spTree>
    <p:extLst>
      <p:ext uri="{BB962C8B-B14F-4D97-AF65-F5344CB8AC3E}">
        <p14:creationId xmlns:p14="http://schemas.microsoft.com/office/powerpoint/2010/main" val="64882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Alaska’s 1</a:t>
            </a:r>
            <a:r>
              <a:rPr lang="en-US" baseline="30000" dirty="0" smtClean="0"/>
              <a:t>st</a:t>
            </a:r>
            <a:r>
              <a:rPr lang="en-US" dirty="0" smtClean="0"/>
              <a:t> Greenroads Pilot Project</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207" y="2133600"/>
            <a:ext cx="8679586"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342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dirty="0" smtClean="0"/>
              <a:t>Extend </a:t>
            </a:r>
            <a:r>
              <a:rPr lang="en-US" dirty="0"/>
              <a:t>Dowling Road </a:t>
            </a:r>
            <a:r>
              <a:rPr lang="en-US" dirty="0" smtClean="0"/>
              <a:t>west </a:t>
            </a:r>
            <a:r>
              <a:rPr lang="en-US" dirty="0"/>
              <a:t>from C Street </a:t>
            </a:r>
            <a:r>
              <a:rPr lang="en-US" dirty="0" smtClean="0"/>
              <a:t>to Minnesota Drive. </a:t>
            </a:r>
          </a:p>
          <a:p>
            <a:r>
              <a:rPr lang="en-US" dirty="0" smtClean="0"/>
              <a:t>two lanes in both directions, </a:t>
            </a:r>
          </a:p>
          <a:p>
            <a:r>
              <a:rPr lang="en-US" dirty="0" smtClean="0"/>
              <a:t>new bridge </a:t>
            </a:r>
          </a:p>
          <a:p>
            <a:r>
              <a:rPr lang="en-US" dirty="0" smtClean="0"/>
              <a:t>new signalized intersections </a:t>
            </a:r>
          </a:p>
          <a:p>
            <a:r>
              <a:rPr lang="en-US" dirty="0" smtClean="0"/>
              <a:t>lighting </a:t>
            </a:r>
          </a:p>
          <a:p>
            <a:r>
              <a:rPr lang="en-US" dirty="0" smtClean="0"/>
              <a:t>bike lanes</a:t>
            </a:r>
          </a:p>
          <a:p>
            <a:r>
              <a:rPr lang="en-US" dirty="0" smtClean="0"/>
              <a:t>shared use pathways</a:t>
            </a:r>
          </a:p>
          <a:p>
            <a:r>
              <a:rPr lang="en-US" dirty="0" smtClean="0"/>
              <a:t>street improvements </a:t>
            </a:r>
          </a:p>
          <a:p>
            <a:r>
              <a:rPr lang="en-US" dirty="0" smtClean="0"/>
              <a:t>wetlands </a:t>
            </a:r>
          </a:p>
          <a:p>
            <a:r>
              <a:rPr lang="en-US" dirty="0" smtClean="0"/>
              <a:t>new drainage facilities </a:t>
            </a:r>
          </a:p>
          <a:p>
            <a:r>
              <a:rPr lang="en-US" dirty="0" smtClean="0"/>
              <a:t>sewer utilities </a:t>
            </a:r>
          </a:p>
          <a:p>
            <a:r>
              <a:rPr lang="en-US" dirty="0" err="1" smtClean="0"/>
              <a:t>bioswales</a:t>
            </a:r>
            <a:r>
              <a:rPr lang="en-US" dirty="0" smtClean="0"/>
              <a:t> </a:t>
            </a:r>
          </a:p>
        </p:txBody>
      </p:sp>
      <p:sp>
        <p:nvSpPr>
          <p:cNvPr id="3" name="Title 2"/>
          <p:cNvSpPr>
            <a:spLocks noGrp="1"/>
          </p:cNvSpPr>
          <p:nvPr>
            <p:ph type="title"/>
          </p:nvPr>
        </p:nvSpPr>
        <p:spPr/>
        <p:txBody>
          <a:bodyPr/>
          <a:lstStyle/>
          <a:p>
            <a:r>
              <a:rPr lang="en-US" dirty="0" smtClean="0"/>
              <a:t>West Dowling Rd - Description</a:t>
            </a:r>
            <a:endParaRPr lang="en-US" dirty="0"/>
          </a:p>
        </p:txBody>
      </p:sp>
      <p:pic>
        <p:nvPicPr>
          <p:cNvPr id="4" name="Picture 3" descr="West-Dowling-Phase-II-aerial-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791" y="2743200"/>
            <a:ext cx="4985009" cy="3124200"/>
          </a:xfrm>
          <a:prstGeom prst="rect">
            <a:avLst/>
          </a:prstGeom>
        </p:spPr>
      </p:pic>
      <p:pic>
        <p:nvPicPr>
          <p:cNvPr id="4102" name="Picture 6" descr="C:\Users\rjdevassie\AppData\Local\Microsoft\Windows\Temporary Internet Files\Content.IE5\DEVHP01Y\u3l1a5[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800260"/>
            <a:ext cx="7620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49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endParaRPr lang="en-US" dirty="0" smtClean="0"/>
          </a:p>
          <a:p>
            <a:pPr marL="0" indent="0" algn="ctr">
              <a:buNone/>
            </a:pPr>
            <a:r>
              <a:rPr lang="en-US" b="1" i="1" dirty="0" smtClean="0"/>
              <a:t>“Not </a:t>
            </a:r>
            <a:r>
              <a:rPr lang="en-US" b="1" i="1" dirty="0"/>
              <a:t>only did we want to open up this entire corridor for easy, multimodal </a:t>
            </a:r>
            <a:r>
              <a:rPr lang="en-US" b="1" i="1" dirty="0" smtClean="0"/>
              <a:t>access; </a:t>
            </a:r>
            <a:r>
              <a:rPr lang="en-US" b="1" i="1" dirty="0"/>
              <a:t>we wanted to do it the smartest way </a:t>
            </a:r>
            <a:r>
              <a:rPr lang="en-US" b="1" i="1" dirty="0" smtClean="0"/>
              <a:t>possible.”</a:t>
            </a:r>
          </a:p>
          <a:p>
            <a:endParaRPr lang="en-US" dirty="0" smtClean="0"/>
          </a:p>
          <a:p>
            <a:pPr lvl="1"/>
            <a:r>
              <a:rPr lang="en-US" dirty="0" smtClean="0"/>
              <a:t>Quoted </a:t>
            </a:r>
            <a:r>
              <a:rPr lang="en-US" dirty="0"/>
              <a:t>by Jim Amundsen, P.E., </a:t>
            </a:r>
            <a:r>
              <a:rPr lang="en-US" dirty="0" smtClean="0"/>
              <a:t>Highway </a:t>
            </a:r>
            <a:r>
              <a:rPr lang="en-US" dirty="0"/>
              <a:t>Design Group Chief and former Project </a:t>
            </a:r>
            <a:r>
              <a:rPr lang="en-US" dirty="0" smtClean="0"/>
              <a:t>Manager</a:t>
            </a:r>
          </a:p>
          <a:p>
            <a:pPr marL="457200" lvl="1" indent="0">
              <a:buNone/>
            </a:pPr>
            <a:endParaRPr lang="en-US" dirty="0" smtClean="0"/>
          </a:p>
          <a:p>
            <a:pPr marL="457200" lvl="1" indent="0" algn="r">
              <a:buNone/>
            </a:pPr>
            <a:r>
              <a:rPr lang="en-US" sz="1000" dirty="0"/>
              <a:t>Alaska Dispatch News, Nov. 10, </a:t>
            </a:r>
            <a:r>
              <a:rPr lang="en-US" sz="1000" dirty="0" smtClean="0"/>
              <a:t>2015</a:t>
            </a:r>
            <a:endParaRPr lang="en-US" sz="1000" dirty="0"/>
          </a:p>
        </p:txBody>
      </p:sp>
      <p:sp>
        <p:nvSpPr>
          <p:cNvPr id="3" name="Title 2"/>
          <p:cNvSpPr>
            <a:spLocks noGrp="1"/>
          </p:cNvSpPr>
          <p:nvPr>
            <p:ph type="title"/>
          </p:nvPr>
        </p:nvSpPr>
        <p:spPr/>
        <p:txBody>
          <a:bodyPr/>
          <a:lstStyle/>
          <a:p>
            <a:r>
              <a:rPr lang="en-US" dirty="0" smtClean="0"/>
              <a:t>What Did We Learn?</a:t>
            </a:r>
            <a:endParaRPr lang="en-US" dirty="0"/>
          </a:p>
        </p:txBody>
      </p:sp>
    </p:spTree>
    <p:extLst>
      <p:ext uri="{BB962C8B-B14F-4D97-AF65-F5344CB8AC3E}">
        <p14:creationId xmlns:p14="http://schemas.microsoft.com/office/powerpoint/2010/main" val="1067485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West Dowling Rd – Pilot Project</a:t>
            </a:r>
            <a:endParaRPr lang="en-US" dirty="0"/>
          </a:p>
        </p:txBody>
      </p:sp>
      <p:sp>
        <p:nvSpPr>
          <p:cNvPr id="2" name="Content Placeholder 1"/>
          <p:cNvSpPr>
            <a:spLocks noGrp="1"/>
          </p:cNvSpPr>
          <p:nvPr>
            <p:ph idx="1"/>
          </p:nvPr>
        </p:nvSpPr>
        <p:spPr/>
        <p:txBody>
          <a:bodyPr>
            <a:normAutofit/>
          </a:bodyPr>
          <a:lstStyle/>
          <a:p>
            <a:r>
              <a:rPr lang="en-US" dirty="0" smtClean="0"/>
              <a:t>Construction </a:t>
            </a:r>
            <a:r>
              <a:rPr lang="en-US" dirty="0"/>
              <a:t>Cost: $46.8 million </a:t>
            </a:r>
          </a:p>
          <a:p>
            <a:r>
              <a:rPr lang="en-US" dirty="0" smtClean="0"/>
              <a:t>Owner</a:t>
            </a:r>
            <a:r>
              <a:rPr lang="en-US" dirty="0"/>
              <a:t>: Alaska </a:t>
            </a:r>
            <a:r>
              <a:rPr lang="en-US" dirty="0" smtClean="0"/>
              <a:t>DOT&amp;PF</a:t>
            </a:r>
            <a:endParaRPr lang="en-US" dirty="0"/>
          </a:p>
          <a:p>
            <a:r>
              <a:rPr lang="en-US" dirty="0"/>
              <a:t>Design: HDR Alaska </a:t>
            </a:r>
          </a:p>
          <a:p>
            <a:r>
              <a:rPr lang="en-US" dirty="0"/>
              <a:t>Contractor: Granite </a:t>
            </a:r>
            <a:r>
              <a:rPr lang="en-US" dirty="0" smtClean="0"/>
              <a:t>Construction</a:t>
            </a:r>
          </a:p>
          <a:p>
            <a:endParaRPr lang="en-US" dirty="0" smtClean="0"/>
          </a:p>
          <a:p>
            <a:endParaRPr lang="en-US" dirty="0"/>
          </a:p>
          <a:p>
            <a:r>
              <a:rPr lang="en-US" dirty="0" smtClean="0"/>
              <a:t>Bronze Certification is possible. </a:t>
            </a:r>
            <a:endParaRPr lang="en-US"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7391400" y="48006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7790" y="2286000"/>
            <a:ext cx="1371600" cy="13716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95800"/>
            <a:ext cx="11049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600320"/>
            <a:ext cx="1600200" cy="88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4718512"/>
            <a:ext cx="2743200" cy="64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9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25</a:t>
            </a:fld>
            <a:endParaRPr lang="en-US" dirty="0"/>
          </a:p>
        </p:txBody>
      </p:sp>
      <p:pic>
        <p:nvPicPr>
          <p:cNvPr id="2050" name="Picture 2" descr="C:\Users\rjdevassie\AppData\Local\Microsoft\Windows\Temporary Internet Files\Content.IE5\DEVHP01Y\SAP-HANA-Questions[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09600" y="1143812"/>
            <a:ext cx="7924800" cy="526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473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3365" y="2057400"/>
            <a:ext cx="5717269" cy="4343400"/>
          </a:xfrm>
        </p:spPr>
      </p:pic>
      <p:sp>
        <p:nvSpPr>
          <p:cNvPr id="3" name="Title 2"/>
          <p:cNvSpPr>
            <a:spLocks noGrp="1"/>
          </p:cNvSpPr>
          <p:nvPr>
            <p:ph type="title"/>
          </p:nvPr>
        </p:nvSpPr>
        <p:spPr/>
        <p:txBody>
          <a:bodyPr>
            <a:noAutofit/>
          </a:bodyPr>
          <a:lstStyle/>
          <a:p>
            <a:r>
              <a:rPr lang="en-US" sz="2800" dirty="0" smtClean="0"/>
              <a:t>Improving</a:t>
            </a:r>
            <a:r>
              <a:rPr lang="en-US" sz="2800" baseline="0" dirty="0" smtClean="0"/>
              <a:t> </a:t>
            </a:r>
            <a:r>
              <a:rPr lang="en-US" sz="2800" dirty="0" smtClean="0"/>
              <a:t>Roadway</a:t>
            </a:r>
            <a:r>
              <a:rPr lang="en-US" sz="2800" baseline="0" dirty="0" smtClean="0"/>
              <a:t> </a:t>
            </a:r>
            <a:r>
              <a:rPr lang="en-US" sz="2800" dirty="0" smtClean="0"/>
              <a:t>Sustainability</a:t>
            </a:r>
            <a:endParaRPr lang="en-US" sz="2800" dirty="0"/>
          </a:p>
        </p:txBody>
      </p:sp>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spTree>
    <p:extLst>
      <p:ext uri="{BB962C8B-B14F-4D97-AF65-F5344CB8AC3E}">
        <p14:creationId xmlns:p14="http://schemas.microsoft.com/office/powerpoint/2010/main" val="4038574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Greenroads Manual is available for </a:t>
            </a:r>
            <a:r>
              <a:rPr lang="en-US" i="1" dirty="0" smtClean="0"/>
              <a:t>free</a:t>
            </a:r>
            <a:r>
              <a:rPr lang="en-US" dirty="0" smtClean="0"/>
              <a:t> and can be used by anyone.</a:t>
            </a:r>
            <a:endParaRPr lang="en-US" dirty="0"/>
          </a:p>
          <a:p>
            <a:r>
              <a:rPr lang="en-US" dirty="0" smtClean="0"/>
              <a:t>Greenroads can be helpful to roadway owners, transportation planners, designers, contractors, developers, policy makers, materials suppliers and students, etc.</a:t>
            </a:r>
          </a:p>
          <a:p>
            <a:r>
              <a:rPr lang="en-US" dirty="0" smtClean="0"/>
              <a:t>Website: </a:t>
            </a:r>
            <a:r>
              <a:rPr lang="en-US" dirty="0" smtClean="0">
                <a:hlinkClick r:id="rId3"/>
              </a:rPr>
              <a:t>www.greenroads.org</a:t>
            </a:r>
            <a:r>
              <a:rPr lang="en-US" dirty="0" smtClean="0"/>
              <a:t> </a:t>
            </a:r>
          </a:p>
        </p:txBody>
      </p:sp>
      <p:sp>
        <p:nvSpPr>
          <p:cNvPr id="3" name="Title 2"/>
          <p:cNvSpPr>
            <a:spLocks noGrp="1"/>
          </p:cNvSpPr>
          <p:nvPr>
            <p:ph type="title"/>
          </p:nvPr>
        </p:nvSpPr>
        <p:spPr/>
        <p:txBody>
          <a:bodyPr>
            <a:noAutofit/>
          </a:bodyPr>
          <a:lstStyle/>
          <a:p>
            <a:r>
              <a:rPr lang="en-US" sz="2800" dirty="0" smtClean="0"/>
              <a:t>Who Can Use Greenroads?</a:t>
            </a:r>
            <a:endParaRPr lang="en-US" sz="2800" cap="all" dirty="0"/>
          </a:p>
        </p:txBody>
      </p:sp>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935" y="2057400"/>
            <a:ext cx="7344130" cy="4343400"/>
          </a:xfrm>
        </p:spPr>
      </p:pic>
      <p:sp>
        <p:nvSpPr>
          <p:cNvPr id="3" name="Title 2"/>
          <p:cNvSpPr>
            <a:spLocks noGrp="1"/>
          </p:cNvSpPr>
          <p:nvPr>
            <p:ph type="title"/>
          </p:nvPr>
        </p:nvSpPr>
        <p:spPr/>
        <p:txBody>
          <a:bodyPr>
            <a:noAutofit/>
          </a:bodyPr>
          <a:lstStyle/>
          <a:p>
            <a:r>
              <a:rPr lang="en-US" sz="2800" dirty="0" smtClean="0"/>
              <a:t>Benefits of Greenroads</a:t>
            </a:r>
            <a:endParaRPr lang="en-US" sz="2800" cap="all" dirty="0"/>
          </a:p>
        </p:txBody>
      </p:sp>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5</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spTree>
    <p:extLst>
      <p:ext uri="{BB962C8B-B14F-4D97-AF65-F5344CB8AC3E}">
        <p14:creationId xmlns:p14="http://schemas.microsoft.com/office/powerpoint/2010/main" val="981266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6</a:t>
            </a:fld>
            <a:endParaRPr lang="en-US" dirty="0"/>
          </a:p>
        </p:txBody>
      </p:sp>
      <p:sp>
        <p:nvSpPr>
          <p:cNvPr id="2" name="Content Placeholder 1"/>
          <p:cNvSpPr>
            <a:spLocks noGrp="1"/>
          </p:cNvSpPr>
          <p:nvPr>
            <p:ph idx="1"/>
          </p:nvPr>
        </p:nvSpPr>
        <p:spPr/>
        <p:txBody>
          <a:bodyPr>
            <a:normAutofit fontScale="92500" lnSpcReduction="10000"/>
          </a:bodyPr>
          <a:lstStyle/>
          <a:p>
            <a:pPr marL="0" indent="0">
              <a:buNone/>
            </a:pPr>
            <a:r>
              <a:rPr lang="en-US" dirty="0" smtClean="0"/>
              <a:t>Categories:</a:t>
            </a:r>
          </a:p>
          <a:p>
            <a:r>
              <a:rPr lang="en-US" dirty="0" smtClean="0"/>
              <a:t>Project Requirements</a:t>
            </a:r>
          </a:p>
          <a:p>
            <a:r>
              <a:rPr lang="en-US" dirty="0" smtClean="0"/>
              <a:t>Voluntary Credits</a:t>
            </a:r>
          </a:p>
          <a:p>
            <a:pPr lvl="1"/>
            <a:r>
              <a:rPr lang="en-US" dirty="0" smtClean="0"/>
              <a:t>Environmental &amp; Water</a:t>
            </a:r>
          </a:p>
          <a:p>
            <a:pPr lvl="1"/>
            <a:r>
              <a:rPr lang="en-US" dirty="0" smtClean="0"/>
              <a:t>Construction Activities</a:t>
            </a:r>
          </a:p>
          <a:p>
            <a:pPr lvl="1"/>
            <a:r>
              <a:rPr lang="en-US" dirty="0"/>
              <a:t>Materials &amp; </a:t>
            </a:r>
            <a:r>
              <a:rPr lang="en-US" dirty="0" smtClean="0"/>
              <a:t>Design</a:t>
            </a:r>
            <a:endParaRPr lang="en-US" dirty="0"/>
          </a:p>
          <a:p>
            <a:pPr lvl="1"/>
            <a:r>
              <a:rPr lang="en-US" dirty="0" smtClean="0"/>
              <a:t>Utilities &amp; Controls</a:t>
            </a:r>
            <a:endParaRPr lang="en-US" dirty="0"/>
          </a:p>
          <a:p>
            <a:pPr lvl="1"/>
            <a:r>
              <a:rPr lang="en-US" dirty="0" smtClean="0"/>
              <a:t>Access </a:t>
            </a:r>
            <a:r>
              <a:rPr lang="en-US" dirty="0"/>
              <a:t>&amp; </a:t>
            </a:r>
            <a:r>
              <a:rPr lang="en-US" dirty="0" smtClean="0"/>
              <a:t>Livability</a:t>
            </a:r>
            <a:endParaRPr lang="en-US" dirty="0"/>
          </a:p>
          <a:p>
            <a:r>
              <a:rPr lang="en-US" dirty="0" smtClean="0"/>
              <a:t>Creativity &amp; Effort</a:t>
            </a:r>
            <a:endParaRPr lang="en-US" dirty="0"/>
          </a:p>
        </p:txBody>
      </p:sp>
      <p:sp>
        <p:nvSpPr>
          <p:cNvPr id="3" name="Title 2"/>
          <p:cNvSpPr>
            <a:spLocks noGrp="1"/>
          </p:cNvSpPr>
          <p:nvPr>
            <p:ph type="title"/>
          </p:nvPr>
        </p:nvSpPr>
        <p:spPr/>
        <p:txBody>
          <a:bodyPr>
            <a:noAutofit/>
          </a:bodyPr>
          <a:lstStyle/>
          <a:p>
            <a:r>
              <a:rPr lang="en-US" sz="2800" dirty="0" smtClean="0"/>
              <a:t>What Topics are Covered by Greenroads?</a:t>
            </a:r>
            <a:endParaRPr lang="en-US" sz="2800" cap="all"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057400"/>
            <a:ext cx="3362325" cy="4400550"/>
          </a:xfrm>
          <a:prstGeom prst="rect">
            <a:avLst/>
          </a:prstGeom>
        </p:spPr>
      </p:pic>
    </p:spTree>
    <p:extLst>
      <p:ext uri="{BB962C8B-B14F-4D97-AF65-F5344CB8AC3E}">
        <p14:creationId xmlns:p14="http://schemas.microsoft.com/office/powerpoint/2010/main" val="337702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7</a:t>
            </a:fld>
            <a:endParaRPr lang="en-US" dirty="0"/>
          </a:p>
        </p:txBody>
      </p:sp>
      <p:sp>
        <p:nvSpPr>
          <p:cNvPr id="3" name="Title 2"/>
          <p:cNvSpPr>
            <a:spLocks noGrp="1"/>
          </p:cNvSpPr>
          <p:nvPr>
            <p:ph type="title"/>
          </p:nvPr>
        </p:nvSpPr>
        <p:spPr/>
        <p:txBody>
          <a:bodyPr>
            <a:noAutofit/>
          </a:bodyPr>
          <a:lstStyle/>
          <a:p>
            <a:r>
              <a:rPr lang="en-US" sz="2800" dirty="0" smtClean="0"/>
              <a:t>Project Requirements</a:t>
            </a:r>
            <a:endParaRPr lang="en-US" sz="2800" cap="all"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1060" y="2057400"/>
            <a:ext cx="798187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648200" y="4419600"/>
            <a:ext cx="32766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33414" y="4724400"/>
            <a:ext cx="3443785"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33414" y="5105400"/>
            <a:ext cx="2910386"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69357" y="3124200"/>
            <a:ext cx="2722043"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38136" y="5715000"/>
            <a:ext cx="3743864"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57855" y="3733800"/>
            <a:ext cx="3876545"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7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8</a:t>
            </a:fld>
            <a:endParaRPr lang="en-US" dirty="0"/>
          </a:p>
        </p:txBody>
      </p:sp>
      <p:sp>
        <p:nvSpPr>
          <p:cNvPr id="3" name="Title 2"/>
          <p:cNvSpPr>
            <a:spLocks noGrp="1"/>
          </p:cNvSpPr>
          <p:nvPr>
            <p:ph type="title"/>
          </p:nvPr>
        </p:nvSpPr>
        <p:spPr/>
        <p:txBody>
          <a:bodyPr>
            <a:noAutofit/>
          </a:bodyPr>
          <a:lstStyle/>
          <a:p>
            <a:r>
              <a:rPr lang="en-US" sz="2800" dirty="0" smtClean="0"/>
              <a:t>Voluntary Credits</a:t>
            </a:r>
            <a:endParaRPr lang="en-US" sz="2800" cap="all"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7908" y="2057400"/>
            <a:ext cx="862818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800600" y="2514600"/>
            <a:ext cx="36576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3207589"/>
            <a:ext cx="34290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4267200"/>
            <a:ext cx="3504171"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4953000"/>
            <a:ext cx="31242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00600" y="5638800"/>
            <a:ext cx="38100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96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3B924A-C0F5-499A-B5B1-969795DFBF43}" type="datetime1">
              <a:rPr lang="en-US" smtClean="0"/>
              <a:pPr/>
              <a:t>1/17/2017</a:t>
            </a:fld>
            <a:endParaRPr lang="en-US" dirty="0"/>
          </a:p>
        </p:txBody>
      </p:sp>
      <p:sp>
        <p:nvSpPr>
          <p:cNvPr id="6" name="Footer Placeholder 5"/>
          <p:cNvSpPr>
            <a:spLocks noGrp="1"/>
          </p:cNvSpPr>
          <p:nvPr>
            <p:ph type="ftr" sz="quarter" idx="11"/>
          </p:nvPr>
        </p:nvSpPr>
        <p:spPr/>
        <p:txBody>
          <a:bodyPr/>
          <a:lstStyle/>
          <a:p>
            <a:r>
              <a:rPr lang="en-US" dirty="0" smtClean="0"/>
              <a:t>Alaska DOT&amp;PF</a:t>
            </a:r>
            <a:endParaRPr lang="en-US" dirty="0"/>
          </a:p>
        </p:txBody>
      </p:sp>
      <p:sp>
        <p:nvSpPr>
          <p:cNvPr id="5" name="Slide Number Placeholder 4"/>
          <p:cNvSpPr>
            <a:spLocks noGrp="1"/>
          </p:cNvSpPr>
          <p:nvPr>
            <p:ph type="sldNum" sz="quarter" idx="12"/>
          </p:nvPr>
        </p:nvSpPr>
        <p:spPr/>
        <p:txBody>
          <a:bodyPr/>
          <a:lstStyle/>
          <a:p>
            <a:fld id="{D8C6E02D-ED4A-4F8F-9C9A-E96094146A78}" type="slidenum">
              <a:rPr lang="en-US" smtClean="0"/>
              <a:pPr/>
              <a:t>9</a:t>
            </a:fld>
            <a:endParaRPr lang="en-US" dirty="0"/>
          </a:p>
        </p:txBody>
      </p:sp>
      <p:sp>
        <p:nvSpPr>
          <p:cNvPr id="3" name="Title 2"/>
          <p:cNvSpPr>
            <a:spLocks noGrp="1"/>
          </p:cNvSpPr>
          <p:nvPr>
            <p:ph type="title"/>
          </p:nvPr>
        </p:nvSpPr>
        <p:spPr/>
        <p:txBody>
          <a:bodyPr>
            <a:noAutofit/>
          </a:bodyPr>
          <a:lstStyle/>
          <a:p>
            <a:r>
              <a:rPr lang="en-US" sz="2800" dirty="0" smtClean="0"/>
              <a:t>Voluntary Credits</a:t>
            </a:r>
            <a:endParaRPr lang="en-US" sz="2800" cap="all"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1060" y="2057400"/>
            <a:ext cx="798187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800600" y="2819400"/>
            <a:ext cx="29718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00600" y="3733800"/>
            <a:ext cx="33528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00600" y="4114800"/>
            <a:ext cx="19812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0600" y="4410075"/>
            <a:ext cx="28956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00600" y="5076825"/>
            <a:ext cx="32766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00600" y="5772150"/>
            <a:ext cx="2362200" cy="2286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93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7" grpId="0" animBg="1"/>
    </p:bldLst>
  </p:timing>
</p:sld>
</file>

<file path=ppt/theme/theme1.xml><?xml version="1.0" encoding="utf-8"?>
<a:theme xmlns:a="http://schemas.openxmlformats.org/drawingml/2006/main" name="DOTPF-Pres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DOTPF-Preso</Template>
  <TotalTime>810</TotalTime>
  <Words>788</Words>
  <Application>Microsoft Office PowerPoint</Application>
  <PresentationFormat>On-screen Show (4:3)</PresentationFormat>
  <Paragraphs>149</Paragraphs>
  <Slides>25</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Black</vt:lpstr>
      <vt:lpstr>Calibri</vt:lpstr>
      <vt:lpstr>Wingdings</vt:lpstr>
      <vt:lpstr>DOTPF-Preso</vt:lpstr>
      <vt:lpstr>PowerPoint Presentation</vt:lpstr>
      <vt:lpstr>What is Greenroads?</vt:lpstr>
      <vt:lpstr>Improving Roadway Sustainability</vt:lpstr>
      <vt:lpstr>Who Can Use Greenroads?</vt:lpstr>
      <vt:lpstr>Benefits of Greenroads</vt:lpstr>
      <vt:lpstr>What Topics are Covered by Greenroads?</vt:lpstr>
      <vt:lpstr>Project Requirements</vt:lpstr>
      <vt:lpstr>Voluntary Credits</vt:lpstr>
      <vt:lpstr>Voluntary Credits</vt:lpstr>
      <vt:lpstr>Voluntary Credits</vt:lpstr>
      <vt:lpstr>Voluntary Credits</vt:lpstr>
      <vt:lpstr>Voluntary Credits</vt:lpstr>
      <vt:lpstr>Creativity &amp; Effort</vt:lpstr>
      <vt:lpstr>Credit Categories &amp; Intent</vt:lpstr>
      <vt:lpstr>What Does a Rural Greenroad Look Like?</vt:lpstr>
      <vt:lpstr>What Does an Urban Greenroad Look Like?</vt:lpstr>
      <vt:lpstr>Why Rate Your Project?</vt:lpstr>
      <vt:lpstr>How Much Does it Cost?</vt:lpstr>
      <vt:lpstr>Registration and Project Support</vt:lpstr>
      <vt:lpstr>How Do I Get Rated?</vt:lpstr>
      <vt:lpstr>Alaska’s 1st Greenroads Pilot Project</vt:lpstr>
      <vt:lpstr>West Dowling Rd - Description</vt:lpstr>
      <vt:lpstr>What Did We Learn?</vt:lpstr>
      <vt:lpstr>West Dowling Rd – Pilot Project</vt:lpstr>
      <vt:lpstr>PowerPoint Presentation</vt:lpstr>
    </vt:vector>
  </TitlesOfParts>
  <Company>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maaboueid</dc:creator>
  <cp:lastModifiedBy>Dana A Collins</cp:lastModifiedBy>
  <cp:revision>77</cp:revision>
  <dcterms:created xsi:type="dcterms:W3CDTF">2011-03-21T18:29:03Z</dcterms:created>
  <dcterms:modified xsi:type="dcterms:W3CDTF">2017-01-17T19:40:32Z</dcterms:modified>
</cp:coreProperties>
</file>