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76" r:id="rId4"/>
    <p:sldId id="281" r:id="rId5"/>
    <p:sldId id="282" r:id="rId6"/>
    <p:sldId id="279" r:id="rId7"/>
    <p:sldId id="280" r:id="rId8"/>
    <p:sldId id="293" r:id="rId9"/>
    <p:sldId id="296" r:id="rId10"/>
    <p:sldId id="294" r:id="rId11"/>
    <p:sldId id="297" r:id="rId12"/>
    <p:sldId id="306" r:id="rId13"/>
    <p:sldId id="260" r:id="rId14"/>
    <p:sldId id="301" r:id="rId15"/>
    <p:sldId id="303" r:id="rId16"/>
    <p:sldId id="261" r:id="rId17"/>
    <p:sldId id="302" r:id="rId18"/>
    <p:sldId id="263" r:id="rId19"/>
    <p:sldId id="258" r:id="rId20"/>
    <p:sldId id="264" r:id="rId21"/>
    <p:sldId id="305" r:id="rId22"/>
    <p:sldId id="304" r:id="rId23"/>
    <p:sldId id="265" r:id="rId24"/>
    <p:sldId id="266" r:id="rId25"/>
    <p:sldId id="307" r:id="rId26"/>
    <p:sldId id="274" r:id="rId27"/>
    <p:sldId id="278" r:id="rId28"/>
    <p:sldId id="298" r:id="rId29"/>
    <p:sldId id="299" r:id="rId30"/>
    <p:sldId id="300" r:id="rId31"/>
    <p:sldId id="30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3" autoAdjust="0"/>
  </p:normalViewPr>
  <p:slideViewPr>
    <p:cSldViewPr>
      <p:cViewPr>
        <p:scale>
          <a:sx n="120" d="100"/>
          <a:sy n="120" d="100"/>
        </p:scale>
        <p:origin x="-138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33438-F301-46FD-A425-A8516954988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CA2C-D246-41C6-8BAD-4CF89DC0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664DF-8DE7-47E2-8FE1-CE812F26451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2" indent="0">
              <a:buFontTx/>
              <a:buNone/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4B0559-3A7F-4FE0-B18D-9D8A0B832EDA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2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89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5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7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0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70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4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5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9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DA327-7046-4883-8FF1-162592E8C766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D417A0-D0C9-4C39-8BE9-6ED5B53D5951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9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57EE23-0E8A-4F71-819E-035636C98C9B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CA2C-D246-41C6-8BAD-4CF89DC069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5316A54-F56F-4BFD-A277-13992E5C50F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02BAEB8-B79D-4779-BB41-95233FD1BD4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4E4DAD2-8568-472D-BA18-81655BB8679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8406109-DA0D-4843-AC41-5BB5DDB7613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126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41A1AE-1EEF-4056-960E-DA76C8C1783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0595B-58E3-4132-B103-0F5BDD04D18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4938" y="2116138"/>
            <a:ext cx="8896350" cy="4135437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CAE8-1212-4894-A139-F57C9BEC5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09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B96C2-C0F2-4BCE-AE63-36E78FA19C6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4727D-E389-4A97-AB7F-FAB7428162B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Keynote: Trauma Informed Approaches at the Division of Juvenile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Justice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chemeClr val="tx1"/>
                </a:solidFill>
                <a:effectLst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Shannon 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Cross-Azbill (Mental Health Clinician IV)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Shannon </a:t>
            </a:r>
            <a:r>
              <a:rPr lang="en-US" sz="2000" dirty="0">
                <a:solidFill>
                  <a:schemeClr val="tx1"/>
                </a:solidFill>
                <a:effectLst/>
              </a:rPr>
              <a:t>Dilley 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(Juvenile Probation Officer III)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Vincent Yadao (Juvenile Justice Unit Supervisor)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</a:rPr>
              <a:t/>
            </a:r>
            <a:br>
              <a:rPr lang="en-US" sz="2200" dirty="0">
                <a:solidFill>
                  <a:schemeClr val="tx1"/>
                </a:solidFill>
                <a:effectLst/>
              </a:rPr>
            </a:b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chemeClr val="tx1"/>
                </a:solidFill>
                <a:effectLst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854696" cy="1399736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Annual </a:t>
            </a:r>
            <a:r>
              <a:rPr lang="en-US" sz="2800" i="1" dirty="0"/>
              <a:t>“Reducing Recidivism Through Successful Reentry” Conference: Transition Though Cross-Collaboration</a:t>
            </a:r>
            <a:endParaRPr lang="en-US" b="1" dirty="0" smtClean="0"/>
          </a:p>
          <a:p>
            <a:r>
              <a:rPr lang="en-US" b="1" dirty="0" smtClean="0"/>
              <a:t>YOUTH TRACK</a:t>
            </a:r>
          </a:p>
          <a:p>
            <a:r>
              <a:rPr lang="en-US" b="1" dirty="0" smtClean="0"/>
              <a:t>Tuesday, </a:t>
            </a:r>
            <a:r>
              <a:rPr lang="en-US" b="1" dirty="0"/>
              <a:t>March 7, </a:t>
            </a:r>
            <a:r>
              <a:rPr lang="en-US" b="1" dirty="0" smtClean="0"/>
              <a:t>2017</a:t>
            </a:r>
          </a:p>
          <a:p>
            <a:r>
              <a:rPr lang="en-US" b="1" dirty="0"/>
              <a:t>Hotel Captain Cook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7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Adolescent Brain Development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Adolescence is like giving a teenager a snow machine with :</a:t>
            </a:r>
          </a:p>
          <a:p>
            <a:pPr lvl="1"/>
            <a:r>
              <a:rPr lang="en-US" altLang="en-US" smtClean="0"/>
              <a:t>A new engine with a lot of horsepower (physical growth) </a:t>
            </a:r>
          </a:p>
          <a:p>
            <a:pPr lvl="1"/>
            <a:r>
              <a:rPr lang="en-US" altLang="en-US" smtClean="0"/>
              <a:t>A sensitive throttle that can go from 0 to 80 in a few seconds (emotions)</a:t>
            </a:r>
          </a:p>
          <a:p>
            <a:pPr lvl="1"/>
            <a:r>
              <a:rPr lang="en-US" altLang="en-US" smtClean="0"/>
              <a:t>And poor brakes with no repair parts due to come in for years (thinking)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4051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Long-Term Impact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363" y="1847850"/>
            <a:ext cx="8229600" cy="43894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Long-term impact of trauma can increase an individual’s risk for:</a:t>
            </a:r>
          </a:p>
          <a:p>
            <a:pPr lvl="2">
              <a:defRPr/>
            </a:pPr>
            <a:r>
              <a:rPr lang="en-US" dirty="0" smtClean="0"/>
              <a:t>Mental health or behavior problem</a:t>
            </a:r>
          </a:p>
          <a:p>
            <a:pPr lvl="3">
              <a:defRPr/>
            </a:pPr>
            <a:r>
              <a:rPr lang="en-US" dirty="0" smtClean="0"/>
              <a:t>Post-Traumatic Stress Disorder</a:t>
            </a:r>
          </a:p>
          <a:p>
            <a:pPr lvl="3">
              <a:defRPr/>
            </a:pPr>
            <a:r>
              <a:rPr lang="en-US" dirty="0" smtClean="0"/>
              <a:t>Depression</a:t>
            </a:r>
          </a:p>
          <a:p>
            <a:pPr lvl="3">
              <a:defRPr/>
            </a:pPr>
            <a:r>
              <a:rPr lang="en-US" dirty="0" smtClean="0"/>
              <a:t>Isolation/Withdrawal </a:t>
            </a:r>
          </a:p>
          <a:p>
            <a:pPr lvl="3">
              <a:defRPr/>
            </a:pPr>
            <a:r>
              <a:rPr lang="en-US" dirty="0" smtClean="0"/>
              <a:t>Sleep problems </a:t>
            </a:r>
          </a:p>
          <a:p>
            <a:pPr lvl="2">
              <a:defRPr/>
            </a:pPr>
            <a:r>
              <a:rPr lang="en-US" dirty="0" smtClean="0"/>
              <a:t>Substance abuse</a:t>
            </a:r>
          </a:p>
          <a:p>
            <a:pPr lvl="4">
              <a:defRPr/>
            </a:pPr>
            <a:r>
              <a:rPr lang="en-US" dirty="0" smtClean="0"/>
              <a:t>Alcohol, drugs and tobacco can harm the teenage brain</a:t>
            </a:r>
          </a:p>
          <a:p>
            <a:pPr lvl="4">
              <a:defRPr/>
            </a:pPr>
            <a:r>
              <a:rPr lang="en-US" dirty="0" smtClean="0"/>
              <a:t>Teenagers with trauma are higher risk to become addicts than adults</a:t>
            </a:r>
          </a:p>
          <a:p>
            <a:pPr lvl="2">
              <a:defRPr/>
            </a:pPr>
            <a:r>
              <a:rPr lang="en-US" dirty="0" smtClean="0"/>
              <a:t>Physical health problems (bedwetting, stomach aches, headaches)</a:t>
            </a:r>
          </a:p>
          <a:p>
            <a:pPr lvl="2">
              <a:defRPr/>
            </a:pPr>
            <a:r>
              <a:rPr lang="en-US" dirty="0" smtClean="0"/>
              <a:t>Problems in school (learning difficulties)</a:t>
            </a:r>
          </a:p>
          <a:p>
            <a:pPr lvl="2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5780088"/>
            <a:ext cx="1452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9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725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DJJ </a:t>
            </a:r>
            <a:r>
              <a:rPr lang="en-US" sz="5400" dirty="0"/>
              <a:t>Trauma Screening and Resiliency Tools(TST and CRYM-12)Pilot </a:t>
            </a:r>
            <a:r>
              <a:rPr lang="en-US" sz="5400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Started </a:t>
            </a:r>
            <a:r>
              <a:rPr lang="en-US" dirty="0"/>
              <a:t>March 4, 2016, at JYC Probation, Detention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Trauma Resiliency Tool and CRYM-12 are Administered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Detention – All admits within 24-72 hours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Treatment – All admits within 7 days </a:t>
            </a:r>
          </a:p>
          <a:p>
            <a:endParaRPr lang="en-US" dirty="0"/>
          </a:p>
          <a:p>
            <a:r>
              <a:rPr lang="en-US" dirty="0" smtClean="0"/>
              <a:t>Probation – All Adjudicated, Held in Abeyance and Formal Diversion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/>
        </p:blipFill>
        <p:spPr bwMode="auto">
          <a:xfrm>
            <a:off x="3149372" y="76201"/>
            <a:ext cx="5563000" cy="67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8194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DJJ Trauma Screening Tool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Consists of 15 questions</a:t>
            </a:r>
          </a:p>
          <a:p>
            <a:r>
              <a:rPr lang="en-US" dirty="0"/>
              <a:t>The higher the score the more trauma Indicated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0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8194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DJJ Trauma Screening Tool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27646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5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Tool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Detention conducted 67 assessments with an average score of 3.38</a:t>
            </a:r>
          </a:p>
          <a:p>
            <a:r>
              <a:rPr lang="en-US" dirty="0" smtClean="0"/>
              <a:t>Treatment conducted 15 assessments with an average score of 4.33</a:t>
            </a:r>
          </a:p>
          <a:p>
            <a:r>
              <a:rPr lang="en-US" dirty="0" smtClean="0"/>
              <a:t>Probation conducted </a:t>
            </a:r>
            <a:r>
              <a:rPr lang="en-US" dirty="0" smtClean="0"/>
              <a:t>10 assessments </a:t>
            </a:r>
            <a:r>
              <a:rPr lang="en-US" dirty="0" smtClean="0"/>
              <a:t>with an average score of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209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CRYM 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" y="1600200"/>
            <a:ext cx="8398374" cy="5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6858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Consists of 12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higher the score the more resilient </a:t>
            </a:r>
          </a:p>
        </p:txBody>
      </p:sp>
    </p:spTree>
    <p:extLst>
      <p:ext uri="{BB962C8B-B14F-4D97-AF65-F5344CB8AC3E}">
        <p14:creationId xmlns:p14="http://schemas.microsoft.com/office/powerpoint/2010/main" val="22041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Tool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Detention conducted 67 assessments with an average score of 49.6</a:t>
            </a:r>
          </a:p>
          <a:p>
            <a:r>
              <a:rPr lang="en-US" dirty="0" smtClean="0"/>
              <a:t>Treatment conducted 15 assessments with an average score of 79.5</a:t>
            </a:r>
          </a:p>
          <a:p>
            <a:r>
              <a:rPr lang="en-US" dirty="0" smtClean="0"/>
              <a:t>Probation conducted </a:t>
            </a:r>
            <a:r>
              <a:rPr lang="en-US" dirty="0" smtClean="0"/>
              <a:t>11 </a:t>
            </a:r>
            <a:r>
              <a:rPr lang="en-US" dirty="0" smtClean="0"/>
              <a:t>assessments with an average score </a:t>
            </a:r>
            <a:r>
              <a:rPr lang="en-US" smtClean="0"/>
              <a:t>of </a:t>
            </a:r>
            <a:r>
              <a:rPr lang="en-US" smtClean="0"/>
              <a:t>47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Tools are easy to complete and are not overly time consuming.</a:t>
            </a:r>
          </a:p>
          <a:p>
            <a:r>
              <a:rPr lang="en-US" dirty="0" smtClean="0"/>
              <a:t>The information is valuable in understanding and dealing with residents.</a:t>
            </a:r>
          </a:p>
          <a:p>
            <a:r>
              <a:rPr lang="en-US" dirty="0" smtClean="0"/>
              <a:t>Helps guide JJO/JPO interaction strategies and responses to behaviors.</a:t>
            </a:r>
          </a:p>
          <a:p>
            <a:r>
              <a:rPr lang="en-US" dirty="0" smtClean="0"/>
              <a:t>Helpful to Treatment Team Planning and Clinical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5555"/>
            <a:ext cx="8915400" cy="518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2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 of the 67 assessments conducted, 39 resulted in a Protective Service Report (PSR) being generated</a:t>
            </a:r>
          </a:p>
          <a:p>
            <a:r>
              <a:rPr lang="en-US" dirty="0" smtClean="0"/>
              <a:t>Meaning that 39 incident reports were required</a:t>
            </a:r>
          </a:p>
          <a:p>
            <a:endParaRPr lang="en-US" dirty="0"/>
          </a:p>
          <a:p>
            <a:r>
              <a:rPr lang="en-US" dirty="0" smtClean="0"/>
              <a:t>It is noteworthy that of those PSR’s three CAC interviews were conducted and one adult is being prosecuted for sexual assault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Following trauma and strength based training we changed our approach to working with kids</a:t>
            </a:r>
          </a:p>
          <a:p>
            <a:pPr lvl="2"/>
            <a:r>
              <a:rPr lang="en-US" dirty="0" smtClean="0"/>
              <a:t>Changed policy and rulebooks</a:t>
            </a:r>
          </a:p>
          <a:p>
            <a:pPr lvl="2"/>
            <a:r>
              <a:rPr lang="en-US" dirty="0" smtClean="0"/>
              <a:t>Established Trauma Teams</a:t>
            </a:r>
          </a:p>
          <a:p>
            <a:pPr lvl="2"/>
            <a:r>
              <a:rPr lang="en-US" dirty="0" smtClean="0"/>
              <a:t>By identifying trauma, we changed the culture</a:t>
            </a:r>
          </a:p>
          <a:p>
            <a:pPr marL="393192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Established a trauma team involving JYC detention, treatment and probation</a:t>
            </a:r>
          </a:p>
          <a:p>
            <a:pPr lvl="2"/>
            <a:r>
              <a:rPr lang="en-US" dirty="0" smtClean="0"/>
              <a:t>Meet every other week</a:t>
            </a:r>
          </a:p>
          <a:p>
            <a:pPr lvl="2"/>
            <a:r>
              <a:rPr lang="en-US" dirty="0" smtClean="0"/>
              <a:t>Staffed clients presenting with behavioral issues related to trauma</a:t>
            </a:r>
          </a:p>
          <a:p>
            <a:pPr lvl="2"/>
            <a:r>
              <a:rPr lang="en-US" dirty="0" smtClean="0"/>
              <a:t>Developed intervention strategies to meet the needs of the youth</a:t>
            </a:r>
          </a:p>
        </p:txBody>
      </p:sp>
    </p:spTree>
    <p:extLst>
      <p:ext uri="{BB962C8B-B14F-4D97-AF65-F5344CB8AC3E}">
        <p14:creationId xmlns:p14="http://schemas.microsoft.com/office/powerpoint/2010/main" val="225787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Champions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Trial and error on selecting and training Champions</a:t>
            </a:r>
          </a:p>
          <a:p>
            <a:pPr lvl="1"/>
            <a:r>
              <a:rPr lang="en-US" dirty="0" smtClean="0"/>
              <a:t>“Hug a Thug”</a:t>
            </a:r>
          </a:p>
          <a:p>
            <a:pPr lvl="1"/>
            <a:r>
              <a:rPr lang="en-US" dirty="0" smtClean="0"/>
              <a:t>Culture Change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Champions need to have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uy-in</a:t>
            </a:r>
          </a:p>
          <a:p>
            <a:pPr lvl="2"/>
            <a:r>
              <a:rPr lang="en-US" dirty="0" smtClean="0"/>
              <a:t>Good rapport with management and staff</a:t>
            </a:r>
          </a:p>
          <a:p>
            <a:pPr lvl="2"/>
            <a:r>
              <a:rPr lang="en-US" dirty="0" smtClean="0"/>
              <a:t>Think outside the box</a:t>
            </a:r>
          </a:p>
          <a:p>
            <a:pPr lvl="2"/>
            <a:r>
              <a:rPr lang="en-US" dirty="0" smtClean="0"/>
              <a:t>Identify youth assets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 information was shared at each units’ weekly staff meeting so all staff were made aware of the issues. </a:t>
            </a:r>
          </a:p>
          <a:p>
            <a:r>
              <a:rPr lang="en-US" dirty="0" smtClean="0"/>
              <a:t>Trauma information shared with treatment teams to help devise effective treatment plans</a:t>
            </a:r>
          </a:p>
          <a:p>
            <a:r>
              <a:rPr lang="en-US" dirty="0" smtClean="0"/>
              <a:t>Trauma information discussed at bi-weekly Trauma Champions Meeting. Helpful by gaining feedback and ideas to move forward with difficult youth.</a:t>
            </a:r>
          </a:p>
        </p:txBody>
      </p:sp>
    </p:spTree>
    <p:extLst>
      <p:ext uri="{BB962C8B-B14F-4D97-AF65-F5344CB8AC3E}">
        <p14:creationId xmlns:p14="http://schemas.microsoft.com/office/powerpoint/2010/main" val="25273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914400"/>
          </a:xfrm>
        </p:spPr>
        <p:txBody>
          <a:bodyPr/>
          <a:lstStyle/>
          <a:p>
            <a:r>
              <a:rPr lang="en-US" dirty="0" smtClean="0"/>
              <a:t>TIC Highlighted Case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Case 1-  Trauma Screening Tool Score = 1 CRYM -12 Score = 58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Case 2-  Trauma Screening Tool Score = 2 CRYM-12 Score = 44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Case 3-  Trauma Screening Tool Score = 11 CRYM-12 = 42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3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 Handbook</a:t>
            </a:r>
          </a:p>
          <a:p>
            <a:r>
              <a:rPr lang="en-US" dirty="0" smtClean="0"/>
              <a:t>Parent Brochure</a:t>
            </a:r>
          </a:p>
          <a:p>
            <a:r>
              <a:rPr lang="en-US" dirty="0" smtClean="0"/>
              <a:t>Community Resources Guide</a:t>
            </a:r>
          </a:p>
          <a:p>
            <a:r>
              <a:rPr lang="en-US" dirty="0" smtClean="0"/>
              <a:t>Detention Unit Brochure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5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DHSS Resources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78856" cy="482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 and Case Planning</a:t>
            </a:r>
          </a:p>
          <a:p>
            <a:pPr lvl="1"/>
            <a:r>
              <a:rPr lang="en-US" dirty="0" smtClean="0"/>
              <a:t>Identify the youths trauma and resiliency </a:t>
            </a:r>
          </a:p>
          <a:p>
            <a:pPr lvl="1"/>
            <a:r>
              <a:rPr lang="en-US" dirty="0" smtClean="0"/>
              <a:t>Support healing from their trauma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 on the youths strengths</a:t>
            </a:r>
          </a:p>
          <a:p>
            <a:pPr lvl="1"/>
            <a:r>
              <a:rPr lang="en-US" dirty="0" smtClean="0"/>
              <a:t>Build case plans for the youth</a:t>
            </a:r>
          </a:p>
          <a:p>
            <a:pPr lvl="2"/>
            <a:r>
              <a:rPr lang="en-US" dirty="0" smtClean="0"/>
              <a:t>Incorporate asset building to strength and resiliency</a:t>
            </a:r>
          </a:p>
          <a:p>
            <a:pPr lvl="2"/>
            <a:endParaRPr lang="en-US" dirty="0"/>
          </a:p>
          <a:p>
            <a:pPr marL="6675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57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Recovering from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8229600" cy="4618037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 2" pitchFamily="18" charset="2"/>
              <a:buNone/>
              <a:defRPr/>
            </a:pPr>
            <a:r>
              <a:rPr lang="en-US" sz="3300" dirty="0" smtClean="0"/>
              <a:t>What an adult or JJO/JPO can do:</a:t>
            </a:r>
          </a:p>
          <a:p>
            <a:pPr lvl="1">
              <a:defRPr/>
            </a:pPr>
            <a:r>
              <a:rPr lang="en-US" sz="3100" dirty="0" smtClean="0"/>
              <a:t>Must create safety (from a trauma perspective, individuals act out when they feel unsafe)</a:t>
            </a:r>
          </a:p>
          <a:p>
            <a:pPr lvl="1">
              <a:defRPr/>
            </a:pPr>
            <a:r>
              <a:rPr lang="en-US" sz="3100" dirty="0" smtClean="0"/>
              <a:t>Providing structure and consistency can help create a sense of safety</a:t>
            </a:r>
          </a:p>
          <a:p>
            <a:pPr lvl="1">
              <a:defRPr/>
            </a:pPr>
            <a:r>
              <a:rPr lang="en-US" sz="3100" dirty="0" smtClean="0"/>
              <a:t>Setting limits can increase a sense of safety but set limits appropriately</a:t>
            </a:r>
          </a:p>
          <a:p>
            <a:pPr lvl="3">
              <a:defRPr/>
            </a:pPr>
            <a:r>
              <a:rPr lang="en-US" sz="2500" dirty="0" smtClean="0"/>
              <a:t>No violence</a:t>
            </a:r>
          </a:p>
          <a:p>
            <a:pPr lvl="3">
              <a:defRPr/>
            </a:pPr>
            <a:r>
              <a:rPr lang="en-US" sz="2500" dirty="0" smtClean="0"/>
              <a:t>No yelling</a:t>
            </a:r>
          </a:p>
          <a:p>
            <a:pPr lvl="1">
              <a:defRPr/>
            </a:pPr>
            <a:r>
              <a:rPr lang="en-US" sz="3400" dirty="0" smtClean="0"/>
              <a:t>Provide support—anyone can do this</a:t>
            </a:r>
          </a:p>
          <a:p>
            <a:pPr lvl="3">
              <a:defRPr/>
            </a:pPr>
            <a:r>
              <a:rPr lang="en-US" sz="2500" dirty="0" smtClean="0"/>
              <a:t>Ask the person what they are most worried about</a:t>
            </a:r>
          </a:p>
          <a:p>
            <a:pPr lvl="3">
              <a:defRPr/>
            </a:pPr>
            <a:r>
              <a:rPr lang="en-US" sz="2500" dirty="0" smtClean="0"/>
              <a:t>Listen</a:t>
            </a:r>
          </a:p>
          <a:p>
            <a:pPr lvl="3">
              <a:defRPr/>
            </a:pPr>
            <a:r>
              <a:rPr lang="en-US" sz="2500" dirty="0" smtClean="0"/>
              <a:t>Be available</a:t>
            </a:r>
          </a:p>
          <a:p>
            <a:pPr lvl="3">
              <a:defRPr/>
            </a:pPr>
            <a:endParaRPr lang="en-US" dirty="0" smtClean="0"/>
          </a:p>
          <a:p>
            <a:pPr lvl="4">
              <a:buFont typeface="Wingdings 2" pitchFamily="18" charset="2"/>
              <a:buNone/>
              <a:defRPr/>
            </a:pPr>
            <a:endParaRPr lang="en-US" dirty="0" smtClean="0"/>
          </a:p>
          <a:p>
            <a:pPr lvl="3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27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Recovering from Trauma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dirty="0" smtClean="0"/>
              <a:t>What an adult or JJO/JPO can do:</a:t>
            </a:r>
          </a:p>
          <a:p>
            <a:pPr lvl="1"/>
            <a:r>
              <a:rPr lang="en-US" altLang="en-US" dirty="0" smtClean="0"/>
              <a:t>Teach calming skills, coping skills, problem-solving skills</a:t>
            </a:r>
          </a:p>
          <a:p>
            <a:pPr lvl="2"/>
            <a:r>
              <a:rPr lang="en-US" altLang="en-US" dirty="0" smtClean="0"/>
              <a:t>Learn to recognize physical signs of distress</a:t>
            </a:r>
          </a:p>
          <a:p>
            <a:pPr lvl="2"/>
            <a:r>
              <a:rPr lang="en-US" altLang="en-US" dirty="0" smtClean="0"/>
              <a:t>Teach relaxation/meditation (drumming, deep breathing, fishing, berry picking)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2"/>
            <a:r>
              <a:rPr lang="en-US" altLang="en-US" dirty="0" smtClean="0"/>
              <a:t>Help them find ways to express their feelings (verbally, writing, art, story telling, singing, dance)</a:t>
            </a:r>
          </a:p>
          <a:p>
            <a:pPr lvl="2"/>
            <a:r>
              <a:rPr lang="en-US" altLang="en-US" dirty="0" smtClean="0"/>
              <a:t>Encourage physical activity/sports</a:t>
            </a:r>
          </a:p>
          <a:p>
            <a:pPr lvl="3">
              <a:buFont typeface="Wingdings 2" pitchFamily="18" charset="2"/>
              <a:buNone/>
            </a:pPr>
            <a:endParaRPr lang="en-US" altLang="en-US" dirty="0" smtClean="0"/>
          </a:p>
          <a:p>
            <a:pPr lvl="3"/>
            <a:endParaRPr lang="en-US" altLang="en-US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6863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6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2006- Johnson Youth Center trained in Strength Based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2009- The </a:t>
            </a:r>
            <a:r>
              <a:rPr lang="en-US" dirty="0"/>
              <a:t>Division of Juvenile Justice launched a demonstration project at McLaughlin Youth Center. 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Training </a:t>
            </a:r>
            <a:r>
              <a:rPr lang="en-US" dirty="0"/>
              <a:t>and consultation were provided to staff on two units.  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 </a:t>
            </a:r>
            <a:r>
              <a:rPr lang="en-US" dirty="0"/>
              <a:t>the successful pilot project, DJJ has provided Trauma Informed Care Training to all staff throughout the division.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trauma informed care expanded across the Division, Johnson Youth Center began a pilot program where they implemented a Trauma and Resiliency screening tool. 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Collaboration between DJJ Probation, Treatment and Detention. . . As well as OCS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Strength Based	  Trauma Informed Care	  Trauma Resiliency Tool	   CRYM12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876800" y="485540"/>
            <a:ext cx="190500" cy="18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33600" y="485540"/>
            <a:ext cx="190500" cy="18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96200" y="481692"/>
            <a:ext cx="190500" cy="18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8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Recovering from Trauma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dirty="0" smtClean="0"/>
              <a:t>What you an adult or JJO/JPO can do:</a:t>
            </a:r>
          </a:p>
          <a:p>
            <a:pPr lvl="1"/>
            <a:r>
              <a:rPr lang="en-US" altLang="en-US" dirty="0" smtClean="0"/>
              <a:t>Build on strengths which can include developing spiritual beliefs and cultural identity</a:t>
            </a:r>
          </a:p>
          <a:p>
            <a:pPr lvl="1"/>
            <a:r>
              <a:rPr lang="en-US" altLang="en-US" dirty="0" smtClean="0"/>
              <a:t>Break the cycle</a:t>
            </a:r>
          </a:p>
          <a:p>
            <a:pPr lvl="1"/>
            <a:r>
              <a:rPr lang="en-US" altLang="en-US" dirty="0" smtClean="0"/>
              <a:t>Remember there is always hope</a:t>
            </a:r>
          </a:p>
          <a:p>
            <a:pPr lvl="2">
              <a:buFont typeface="Wingdings 2" pitchFamily="18" charset="2"/>
              <a:buNone/>
            </a:pPr>
            <a:endParaRPr lang="en-US" altLang="en-US" dirty="0" smtClean="0"/>
          </a:p>
          <a:p>
            <a:pPr lvl="1">
              <a:buFont typeface="Wingdings 2" pitchFamily="18" charset="2"/>
              <a:buNone/>
            </a:pPr>
            <a:endParaRPr lang="en-US" altLang="en-US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609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443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49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95400"/>
            <a:ext cx="8001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Findings and 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administering trauma and resiliency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DJJ decides not to move forward and mandate the tools JYC will continue to use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tools help identify the issues without stigma and implement meaningful care and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be afraid; if they lived it we can ask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inspired to help make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r>
              <a:rPr lang="en-US" b="1" dirty="0" smtClean="0"/>
              <a:t>Move </a:t>
            </a:r>
            <a:r>
              <a:rPr lang="en-US" b="1" dirty="0"/>
              <a:t>from </a:t>
            </a:r>
            <a:r>
              <a:rPr lang="en-US" b="1" dirty="0" smtClean="0"/>
              <a:t>“I Can’t</a:t>
            </a:r>
            <a:r>
              <a:rPr lang="en-US" b="1" dirty="0"/>
              <a:t>” to “</a:t>
            </a:r>
            <a:r>
              <a:rPr lang="en-US" b="1" dirty="0" smtClean="0"/>
              <a:t>I Can and Will”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have the power to create a better future.  Treat youth well!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care of yourself!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 each other well!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0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 smtClean="0"/>
              <a:t>Strengths approaches 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Scientifically grounded</a:t>
            </a:r>
          </a:p>
          <a:p>
            <a:pPr eaLnBrk="1" hangingPunct="1"/>
            <a:r>
              <a:rPr lang="en-US" altLang="en-US" sz="3600" dirty="0" smtClean="0"/>
              <a:t>Related to restorative justice approach</a:t>
            </a:r>
          </a:p>
          <a:p>
            <a:pPr eaLnBrk="1" hangingPunct="1"/>
            <a:r>
              <a:rPr lang="en-US" altLang="en-US" sz="3600" dirty="0" smtClean="0"/>
              <a:t>Based on research related to assets, protective factors, resiliency</a:t>
            </a:r>
          </a:p>
          <a:p>
            <a:pPr eaLnBrk="1" hangingPunct="1"/>
            <a:r>
              <a:rPr lang="en-US" altLang="en-US" sz="3600" dirty="0" smtClean="0"/>
              <a:t>Ecological – taking into account the youth in her/his environment</a:t>
            </a:r>
          </a:p>
          <a:p>
            <a:pPr eaLnBrk="1" hangingPunct="1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678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Strengths approaches are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69950" y="1828800"/>
            <a:ext cx="7772400" cy="500221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Attentive to diversity</a:t>
            </a:r>
          </a:p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Based on behavioral science – people with hope and support change more effectively</a:t>
            </a:r>
          </a:p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Compatible with research on adolescent development – youth are changing rapidly, testing</a:t>
            </a:r>
          </a:p>
          <a:p>
            <a:pPr marL="393700" lvl="1" indent="0" eaLnBrk="1" hangingPunct="1">
              <a:buFont typeface="Wingdings 2" pitchFamily="18" charset="2"/>
              <a:buNone/>
            </a:pPr>
            <a:r>
              <a:rPr lang="en-US" altLang="en-US" sz="3000" dirty="0" smtClean="0">
                <a:cs typeface="Times New Roman" pitchFamily="18" charset="0"/>
              </a:rPr>
              <a:t>- Remember the potential impact of trauma on youth development</a:t>
            </a:r>
          </a:p>
          <a:p>
            <a:pPr eaLnBrk="1" hangingPunct="1"/>
            <a:endParaRPr lang="en-US" altLang="en-US" sz="36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4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3400" b="1" smtClean="0"/>
              <a:t>Protecting Youth from High-Risk Behaviors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0488" y="1828800"/>
          <a:ext cx="905351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art" r:id="rId4" imgW="8753388" imgH="4715010" progId="MSGraph.Chart.8">
                  <p:embed followColorScheme="full"/>
                </p:oleObj>
              </mc:Choice>
              <mc:Fallback>
                <p:oleObj name="Chart" r:id="rId4" imgW="8753388" imgH="47150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828800"/>
                        <a:ext cx="905351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8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4800" y="7620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400" b="1" dirty="0">
                <a:solidFill>
                  <a:schemeClr val="tx2"/>
                </a:solidFill>
                <a:latin typeface="+mj-lt"/>
              </a:rPr>
              <a:t>Promoting Positive Attitudes and Behaviors</a:t>
            </a:r>
          </a:p>
        </p:txBody>
      </p:sp>
      <p:graphicFrame>
        <p:nvGraphicFramePr>
          <p:cNvPr id="19459" name="Object 0"/>
          <p:cNvGraphicFramePr>
            <a:graphicFrameLocks noChangeAspect="1"/>
          </p:cNvGraphicFramePr>
          <p:nvPr/>
        </p:nvGraphicFramePr>
        <p:xfrm>
          <a:off x="762000" y="1531938"/>
          <a:ext cx="80772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hart" r:id="rId4" imgW="8753388" imgH="4715010" progId="MSGraph.Chart.8">
                  <p:embed followColorScheme="full"/>
                </p:oleObj>
              </mc:Choice>
              <mc:Fallback>
                <p:oleObj name="Chart" r:id="rId4" imgW="8753388" imgH="47150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1938"/>
                        <a:ext cx="8077200" cy="524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Brain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 brain plays a part in all that we do.</a:t>
            </a:r>
          </a:p>
          <a:p>
            <a:pPr>
              <a:defRPr/>
            </a:pPr>
            <a:r>
              <a:rPr lang="en-US" dirty="0" smtClean="0"/>
              <a:t>Brain develops from the inside out</a:t>
            </a:r>
          </a:p>
          <a:p>
            <a:pPr lvl="1">
              <a:defRPr/>
            </a:pPr>
            <a:r>
              <a:rPr lang="en-US" dirty="0" smtClean="0"/>
              <a:t>Physical (first to develop) responsible for life functions such as breathing, heart rate, blood pressure</a:t>
            </a:r>
          </a:p>
          <a:p>
            <a:pPr lvl="1">
              <a:defRPr/>
            </a:pPr>
            <a:r>
              <a:rPr lang="en-US" dirty="0" smtClean="0"/>
              <a:t>Emotional development (feelings such as anger, happy, sad)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Cognitive development is the thinking part of the brain such as planning, reasoning, consequences, impulsivity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302125"/>
            <a:ext cx="123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4111625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111625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9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Disrupted Brain Development</a:t>
            </a:r>
            <a:br>
              <a:rPr lang="en-US" dirty="0" smtClean="0"/>
            </a:br>
            <a:r>
              <a:rPr lang="en-US" dirty="0" smtClean="0"/>
              <a:t>from Childhood Neglect</a:t>
            </a:r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73748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2609</TotalTime>
  <Words>1129</Words>
  <Application>Microsoft Office PowerPoint</Application>
  <PresentationFormat>On-screen Show (4:3)</PresentationFormat>
  <Paragraphs>203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Flow</vt:lpstr>
      <vt:lpstr>Chart</vt:lpstr>
      <vt:lpstr>Keynote: Trauma Informed Approaches at the Division of Juvenile Justice  Shannon Cross-Azbill (Mental Health Clinician IV) Shannon Dilley (Juvenile Probation Officer III) Vincent Yadao (Juvenile Justice Unit Supervisor)    </vt:lpstr>
      <vt:lpstr>PowerPoint Presentation</vt:lpstr>
      <vt:lpstr>PowerPoint Presentation</vt:lpstr>
      <vt:lpstr>Strengths approaches are</vt:lpstr>
      <vt:lpstr>Strengths approaches are (cont.)</vt:lpstr>
      <vt:lpstr>Protecting Youth from High-Risk Behaviors</vt:lpstr>
      <vt:lpstr>PowerPoint Presentation</vt:lpstr>
      <vt:lpstr>Brain Development</vt:lpstr>
      <vt:lpstr>Disrupted Brain Development from Childhood Neglect</vt:lpstr>
      <vt:lpstr>Adolescent Brain Development</vt:lpstr>
      <vt:lpstr>Long-Term Impact of Trauma</vt:lpstr>
      <vt:lpstr>   DJJ Trauma Screening and Resiliency Tools(TST and CRYM-12)Pilot Project</vt:lpstr>
      <vt:lpstr>When Trauma Resiliency Tool and CRYM-12 are Administered</vt:lpstr>
      <vt:lpstr>PowerPoint Presentation</vt:lpstr>
      <vt:lpstr>PowerPoint Presentation</vt:lpstr>
      <vt:lpstr>Trauma Tool Results</vt:lpstr>
      <vt:lpstr>CRYM 12</vt:lpstr>
      <vt:lpstr>Resiliency Tool Results</vt:lpstr>
      <vt:lpstr>PRO’S</vt:lpstr>
      <vt:lpstr>CON’S</vt:lpstr>
      <vt:lpstr>Trauma Teams</vt:lpstr>
      <vt:lpstr>Trauma Champions</vt:lpstr>
      <vt:lpstr>What We Found Useful</vt:lpstr>
      <vt:lpstr>TIC Highlighted Case Report</vt:lpstr>
      <vt:lpstr>Resources Developed</vt:lpstr>
      <vt:lpstr>DHSS Resources</vt:lpstr>
      <vt:lpstr>Community Success</vt:lpstr>
      <vt:lpstr>Recovering from Trauma</vt:lpstr>
      <vt:lpstr>Recovering from Trauma</vt:lpstr>
      <vt:lpstr>Recovering from Trauma</vt:lpstr>
      <vt:lpstr>PowerPoint Presentation</vt:lpstr>
    </vt:vector>
  </TitlesOfParts>
  <Company>State of Alaska - Health and Social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DJJ Trauma Screening and Resiliency Tools(TST and CRYM-12)Pilot Project</dc:title>
  <dc:creator>jfadelmeyer</dc:creator>
  <cp:lastModifiedBy>Greene, Carolynn R</cp:lastModifiedBy>
  <cp:revision>82</cp:revision>
  <cp:lastPrinted>2017-01-09T19:52:53Z</cp:lastPrinted>
  <dcterms:created xsi:type="dcterms:W3CDTF">2016-10-19T16:55:46Z</dcterms:created>
  <dcterms:modified xsi:type="dcterms:W3CDTF">2017-02-23T15:57:57Z</dcterms:modified>
</cp:coreProperties>
</file>