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1"/>
  </p:notesMasterIdLst>
  <p:sldIdLst>
    <p:sldId id="266" r:id="rId2"/>
    <p:sldId id="257" r:id="rId3"/>
    <p:sldId id="258" r:id="rId4"/>
    <p:sldId id="283" r:id="rId5"/>
    <p:sldId id="284" r:id="rId6"/>
    <p:sldId id="268" r:id="rId7"/>
    <p:sldId id="278" r:id="rId8"/>
    <p:sldId id="281" r:id="rId9"/>
    <p:sldId id="285" r:id="rId10"/>
    <p:sldId id="295" r:id="rId11"/>
    <p:sldId id="296" r:id="rId12"/>
    <p:sldId id="286" r:id="rId13"/>
    <p:sldId id="287" r:id="rId14"/>
    <p:sldId id="288" r:id="rId15"/>
    <p:sldId id="297" r:id="rId16"/>
    <p:sldId id="291" r:id="rId17"/>
    <p:sldId id="292" r:id="rId18"/>
    <p:sldId id="293" r:id="rId19"/>
    <p:sldId id="282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99" r:id="rId29"/>
    <p:sldId id="29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037" autoAdjust="0"/>
  </p:normalViewPr>
  <p:slideViewPr>
    <p:cSldViewPr>
      <p:cViewPr varScale="1">
        <p:scale>
          <a:sx n="83" d="100"/>
          <a:sy n="83" d="100"/>
        </p:scale>
        <p:origin x="-243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19D5D1-4734-4744-8AB6-CE171A889D97}" type="datetimeFigureOut">
              <a:rPr lang="en-US" smtClean="0"/>
              <a:t>2/27/2017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FC8176-730B-4309-B3C1-30B45B5D44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629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7B68B-56B4-42B4-88EE-5452D810094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217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7B68B-56B4-42B4-88EE-5452D810094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7B68B-56B4-42B4-88EE-5452D8100940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113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7B68B-56B4-42B4-88EE-5452D8100940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160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7B68B-56B4-42B4-88EE-5452D8100940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7B68B-56B4-42B4-88EE-5452D8100940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97301"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7B68B-56B4-42B4-88EE-5452D8100940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A7B68B-56B4-42B4-88EE-5452D8100940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4BD6297-BD5A-4270-AF2F-D853C61DEF1B}" type="datetime1">
              <a:rPr lang="en-US" smtClean="0"/>
              <a:t>2/27/2017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F55EC44-97E9-4CEB-9E3D-0B0BAF60D73D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C6DE3-B8F7-4740-84E6-0BE9CA707816}" type="datetime1">
              <a:rPr lang="en-US" smtClean="0"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F13C-CEF7-4E37-9060-57BA94F064EE}" type="datetime1">
              <a:rPr lang="en-US" smtClean="0"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CBFB14C-706D-47AC-887D-613E70FD344A}" type="datetime1">
              <a:rPr lang="en-US" smtClean="0"/>
              <a:t>2/27/2017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F55EC44-97E9-4CEB-9E3D-0B0BAF60D7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C6F1ED3-265E-435A-B883-7E2AE1504FFA}" type="datetime1">
              <a:rPr lang="en-US" smtClean="0"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F55EC44-97E9-4CEB-9E3D-0B0BAF60D73D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76D9E-6457-4093-96A2-16032E519093}" type="datetime1">
              <a:rPr lang="en-US" smtClean="0"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4EEE-E625-4BF0-9F47-77684EE8FEDD}" type="datetime1">
              <a:rPr lang="en-US" smtClean="0"/>
              <a:t>2/27/2017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133357F-E2F7-42B0-88BE-DEEA57DEED02}" type="datetime1">
              <a:rPr lang="en-US" smtClean="0"/>
              <a:t>2/27/2017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F55EC44-97E9-4CEB-9E3D-0B0BAF60D7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9CC8-699C-4D14-B283-0FC564B1EFB3}" type="datetime1">
              <a:rPr lang="en-US" smtClean="0"/>
              <a:t>2/27/2017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BF939E8-50F3-4F89-9330-237B1CF451D5}" type="datetime1">
              <a:rPr lang="en-US" smtClean="0"/>
              <a:t>2/27/2017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F55EC44-97E9-4CEB-9E3D-0B0BAF60D7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FD5A9D-8D11-4C1F-9F05-F0C10A24F6AD}" type="datetime1">
              <a:rPr lang="en-US" smtClean="0"/>
              <a:t>2/27/2017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F55EC44-97E9-4CEB-9E3D-0B0BAF60D7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B521EE4-D2AB-4E1E-A175-922A97D02333}" type="datetime1">
              <a:rPr lang="en-US" smtClean="0"/>
              <a:t>2/27/2017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F55EC44-97E9-4CEB-9E3D-0B0BAF60D73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tenecia.lockard@alaska.gov" TargetMode="External"/><Relationship Id="rId2" Type="http://schemas.openxmlformats.org/officeDocument/2006/relationships/hyperlink" Target="mailto:shannon.cross-azbill@alaska.gov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sevenchallenges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600" y="1066800"/>
            <a:ext cx="5576668" cy="33528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Seven challenges:</a:t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Trauma Informed Care and Strength-Based approach to Substance abuse treatment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5410200"/>
            <a:ext cx="5114778" cy="110124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Shannon Cross-Azbill, LCSW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Tenecia Lockard, MSW, CDC 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69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96112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The Seven Challenges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219200"/>
            <a:ext cx="8305800" cy="5410200"/>
          </a:xfrm>
        </p:spPr>
        <p:txBody>
          <a:bodyPr>
            <a:noAutofit/>
          </a:bodyPr>
          <a:lstStyle/>
          <a:p>
            <a:r>
              <a:rPr lang="en-US" b="1" u="sng" dirty="0" smtClean="0">
                <a:solidFill>
                  <a:schemeClr val="accent4">
                    <a:lumMod val="75000"/>
                  </a:schemeClr>
                </a:solidFill>
              </a:rPr>
              <a:t>Challenge One</a:t>
            </a:r>
            <a:r>
              <a:rPr lang="en-US" dirty="0" smtClean="0"/>
              <a:t>:  We decided to open up and talk honestly about ourselves and about alcohol and other drugs.</a:t>
            </a:r>
          </a:p>
          <a:p>
            <a:endParaRPr lang="en-US" dirty="0" smtClean="0"/>
          </a:p>
          <a:p>
            <a:r>
              <a:rPr lang="en-US" b="1" u="sng" dirty="0" smtClean="0">
                <a:solidFill>
                  <a:schemeClr val="accent4">
                    <a:lumMod val="75000"/>
                  </a:schemeClr>
                </a:solidFill>
              </a:rPr>
              <a:t>Challenge Two</a:t>
            </a:r>
            <a:r>
              <a:rPr lang="en-US" dirty="0" smtClean="0"/>
              <a:t>:  We looked at what we liked about alcohol and other drugs, and why we were using them.</a:t>
            </a:r>
          </a:p>
          <a:p>
            <a:endParaRPr lang="en-US" dirty="0" smtClean="0"/>
          </a:p>
          <a:p>
            <a:r>
              <a:rPr lang="en-US" b="1" u="sng" dirty="0" smtClean="0">
                <a:solidFill>
                  <a:schemeClr val="accent4">
                    <a:lumMod val="75000"/>
                  </a:schemeClr>
                </a:solidFill>
              </a:rPr>
              <a:t>Challenge Three</a:t>
            </a:r>
            <a:r>
              <a:rPr lang="en-US" dirty="0" smtClean="0"/>
              <a:t>:  We looked at our use of alcohol and other drugs to see if it had caused harm, or could cause harm. </a:t>
            </a:r>
          </a:p>
          <a:p>
            <a:endParaRPr lang="en-US" dirty="0" smtClean="0"/>
          </a:p>
          <a:p>
            <a:r>
              <a:rPr lang="en-US" b="1" u="sng" dirty="0" smtClean="0">
                <a:solidFill>
                  <a:schemeClr val="accent4">
                    <a:lumMod val="75000"/>
                  </a:schemeClr>
                </a:solidFill>
              </a:rPr>
              <a:t>Challenge Four</a:t>
            </a:r>
            <a:r>
              <a:rPr lang="en-US" dirty="0" smtClean="0"/>
              <a:t>:  We looked at our responsibility and the responsibility of other for our problems.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39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The Seven Challenges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u="sng" dirty="0">
                <a:solidFill>
                  <a:schemeClr val="accent4">
                    <a:lumMod val="75000"/>
                  </a:schemeClr>
                </a:solidFill>
              </a:rPr>
              <a:t>Challenge Five</a:t>
            </a:r>
            <a:r>
              <a:rPr lang="en-US" sz="2800" dirty="0"/>
              <a:t>:  We thought about where we seemed to be headed, where we wanted to go, and what we wanted to </a:t>
            </a:r>
            <a:r>
              <a:rPr lang="en-US" sz="2800" dirty="0" smtClean="0"/>
              <a:t>accomplish</a:t>
            </a:r>
          </a:p>
          <a:p>
            <a:endParaRPr lang="en-US" sz="2800" dirty="0"/>
          </a:p>
          <a:p>
            <a:r>
              <a:rPr lang="en-US" sz="2800" b="1" u="sng" dirty="0">
                <a:solidFill>
                  <a:schemeClr val="accent4">
                    <a:lumMod val="75000"/>
                  </a:schemeClr>
                </a:solidFill>
              </a:rPr>
              <a:t>Challenge Six</a:t>
            </a:r>
            <a:r>
              <a:rPr lang="en-US" sz="2800" dirty="0"/>
              <a:t>:  We made thoughtful decisions about our lives and about our use of alcohol and other drugs. 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b="1" u="sng" dirty="0">
                <a:solidFill>
                  <a:schemeClr val="accent4">
                    <a:lumMod val="75000"/>
                  </a:schemeClr>
                </a:solidFill>
              </a:rPr>
              <a:t>Challenge Seven</a:t>
            </a:r>
            <a:r>
              <a:rPr lang="en-US" sz="2800" dirty="0"/>
              <a:t>:  We followed though on our decisions about our lives an our drug use.  If we saw problems we went back to earlier challenges and mastered them.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62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04800"/>
            <a:ext cx="8686800" cy="12192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1"/>
                </a:solidFill>
              </a:rPr>
              <a:t>Mad Rush for Abstinence</a:t>
            </a:r>
            <a:endParaRPr lang="en-US" sz="4800" b="1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1828800"/>
            <a:ext cx="8229600" cy="484632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j-lt"/>
              </a:rPr>
              <a:t>The “Mad Rush” is an attempt to convince youth that drugs are dangerous, that they personally have been harmed by drugs and they should </a:t>
            </a:r>
            <a:r>
              <a:rPr lang="en-US" sz="2800" dirty="0" smtClean="0">
                <a:latin typeface="+mj-lt"/>
              </a:rPr>
              <a:t>quit </a:t>
            </a:r>
            <a:endParaRPr lang="en-US" sz="2800" dirty="0" smtClean="0">
              <a:latin typeface="+mj-lt"/>
            </a:endParaRPr>
          </a:p>
          <a:p>
            <a:endParaRPr lang="en-US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The “Mad Rush” is out of caring and also a response to political pressure.  Everyone wants drug free kids </a:t>
            </a:r>
            <a:r>
              <a:rPr lang="en-US" sz="2800" dirty="0" smtClean="0">
                <a:latin typeface="+mj-lt"/>
              </a:rPr>
              <a:t>immediately</a:t>
            </a:r>
            <a:endParaRPr lang="en-US" sz="2800" dirty="0" smtClean="0">
              <a:latin typeface="+mj-lt"/>
            </a:endParaRPr>
          </a:p>
          <a:p>
            <a:endParaRPr lang="en-US" sz="2800" dirty="0" smtClean="0">
              <a:latin typeface="+mj-lt"/>
            </a:endParaRPr>
          </a:p>
          <a:p>
            <a:r>
              <a:rPr lang="en-US" altLang="en-US" sz="2800" dirty="0">
                <a:latin typeface="+mj-lt"/>
              </a:rPr>
              <a:t>The “Mad Rush” can lead to four “F’s”</a:t>
            </a:r>
          </a:p>
          <a:p>
            <a:pPr>
              <a:buNone/>
            </a:pPr>
            <a:endParaRPr lang="en-US" sz="3200" dirty="0"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53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82000" cy="9144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Results of the “Mad Rush”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2"/>
            <a:r>
              <a:rPr lang="en-US" sz="3200" dirty="0" smtClean="0"/>
              <a:t>Faker</a:t>
            </a:r>
          </a:p>
          <a:p>
            <a:pPr lvl="2"/>
            <a:endParaRPr lang="en-US" sz="3200" dirty="0" smtClean="0"/>
          </a:p>
          <a:p>
            <a:pPr lvl="2"/>
            <a:r>
              <a:rPr lang="en-US" sz="3200" dirty="0" smtClean="0"/>
              <a:t>Fighter</a:t>
            </a:r>
          </a:p>
          <a:p>
            <a:pPr lvl="2"/>
            <a:endParaRPr lang="en-US" sz="3200" dirty="0" smtClean="0"/>
          </a:p>
          <a:p>
            <a:pPr lvl="2"/>
            <a:r>
              <a:rPr lang="en-US" sz="3200" dirty="0" smtClean="0"/>
              <a:t>Fleer</a:t>
            </a:r>
          </a:p>
          <a:p>
            <a:pPr lvl="2"/>
            <a:endParaRPr lang="en-US" sz="3200" dirty="0" smtClean="0"/>
          </a:p>
          <a:p>
            <a:pPr lvl="2"/>
            <a:r>
              <a:rPr lang="en-US" sz="3200" dirty="0" smtClean="0"/>
              <a:t>Follower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84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Slow the Rush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752600"/>
            <a:ext cx="8686800" cy="5105400"/>
          </a:xfrm>
        </p:spPr>
        <p:txBody>
          <a:bodyPr>
            <a:noAutofit/>
          </a:bodyPr>
          <a:lstStyle/>
          <a:p>
            <a:r>
              <a:rPr lang="en-US" sz="2800" dirty="0" smtClean="0"/>
              <a:t>We need to start where the kids are at </a:t>
            </a:r>
          </a:p>
          <a:p>
            <a:pPr marL="0" indent="0">
              <a:buNone/>
            </a:pPr>
            <a:endParaRPr lang="en-US" sz="2800" dirty="0" smtClean="0"/>
          </a:p>
          <a:p>
            <a:pPr lvl="2">
              <a:buFont typeface="Wingdings" pitchFamily="2" charset="2"/>
              <a:buChar char="Ø"/>
            </a:pPr>
            <a:r>
              <a:rPr lang="en-US" sz="2800" dirty="0" smtClean="0"/>
              <a:t>Not where we wish they should be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 lvl="2">
              <a:buFont typeface="Wingdings" pitchFamily="2" charset="2"/>
              <a:buChar char="Ø"/>
            </a:pPr>
            <a:r>
              <a:rPr lang="en-US" sz="2800" dirty="0" smtClean="0"/>
              <a:t>Not where they pretend to be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 lvl="2">
              <a:buFont typeface="Wingdings" pitchFamily="2" charset="2"/>
              <a:buChar char="Ø"/>
            </a:pPr>
            <a:r>
              <a:rPr lang="en-US" sz="2800" dirty="0" smtClean="0"/>
              <a:t>Not where they may be for a fleeting moment of time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65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318" y="457200"/>
            <a:ext cx="7463481" cy="19050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Reminder: </a:t>
            </a:r>
            <a:br>
              <a:rPr lang="en-US" sz="4400" b="1" dirty="0" smtClean="0">
                <a:solidFill>
                  <a:schemeClr val="tx1"/>
                </a:solidFill>
              </a:rPr>
            </a:br>
            <a:r>
              <a:rPr lang="en-US" sz="4400" b="1" dirty="0" smtClean="0">
                <a:solidFill>
                  <a:schemeClr val="tx1"/>
                </a:solidFill>
              </a:rPr>
              <a:t>Three choices of </a:t>
            </a:r>
            <a:br>
              <a:rPr lang="en-US" sz="4400" b="1" dirty="0" smtClean="0">
                <a:solidFill>
                  <a:schemeClr val="tx1"/>
                </a:solidFill>
              </a:rPr>
            </a:br>
            <a:r>
              <a:rPr lang="en-US" sz="4400" b="1" dirty="0" smtClean="0">
                <a:solidFill>
                  <a:schemeClr val="tx1"/>
                </a:solidFill>
              </a:rPr>
              <a:t>Seven Challenges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69557" y="2743199"/>
            <a:ext cx="7467600" cy="3841427"/>
          </a:xfrm>
          <a:prstGeom prst="rect">
            <a:avLst/>
          </a:prstGeom>
        </p:spPr>
        <p:txBody>
          <a:bodyPr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r>
              <a:rPr lang="en-US" sz="3600" dirty="0" smtClean="0"/>
              <a:t> </a:t>
            </a:r>
            <a:r>
              <a:rPr lang="en-US" sz="2800" dirty="0"/>
              <a:t>Choose to </a:t>
            </a:r>
            <a:r>
              <a:rPr lang="en-US" sz="2800" dirty="0" smtClean="0"/>
              <a:t>quit</a:t>
            </a:r>
            <a:endParaRPr lang="en-US" sz="2800" dirty="0" smtClean="0"/>
          </a:p>
          <a:p>
            <a:pPr lvl="2"/>
            <a:endParaRPr lang="en-US" sz="2800" dirty="0" smtClean="0"/>
          </a:p>
          <a:p>
            <a:pPr lvl="2"/>
            <a:r>
              <a:rPr lang="en-US" sz="2800" dirty="0" smtClean="0"/>
              <a:t> </a:t>
            </a:r>
            <a:r>
              <a:rPr lang="en-US" sz="2800" dirty="0"/>
              <a:t>Choose to </a:t>
            </a:r>
            <a:r>
              <a:rPr lang="en-US" sz="2800" dirty="0" smtClean="0"/>
              <a:t>cut back</a:t>
            </a:r>
            <a:endParaRPr lang="en-US" sz="2800" dirty="0" smtClean="0"/>
          </a:p>
          <a:p>
            <a:pPr lvl="2"/>
            <a:endParaRPr lang="en-US" sz="2800" dirty="0" smtClean="0"/>
          </a:p>
          <a:p>
            <a:pPr lvl="2"/>
            <a:r>
              <a:rPr lang="en-US" sz="2800" dirty="0"/>
              <a:t>Choose to s</a:t>
            </a:r>
            <a:r>
              <a:rPr lang="en-US" sz="2800" dirty="0" smtClean="0"/>
              <a:t>tay </a:t>
            </a:r>
            <a:r>
              <a:rPr lang="en-US" sz="2800" dirty="0"/>
              <a:t>the same </a:t>
            </a:r>
            <a:endParaRPr lang="en-US" sz="2800" dirty="0" smtClean="0"/>
          </a:p>
          <a:p>
            <a:pPr marL="731520" lvl="2" indent="0">
              <a:buNone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96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What is Success?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Is success only abstinence and graduation?</a:t>
            </a:r>
          </a:p>
          <a:p>
            <a:endParaRPr lang="en-US" sz="3200" dirty="0" smtClean="0"/>
          </a:p>
          <a:p>
            <a:r>
              <a:rPr lang="en-US" sz="3200" dirty="0" smtClean="0"/>
              <a:t>What do we as a group consider success?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08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Idea to Ponder…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2164080"/>
            <a:ext cx="7391400" cy="4389120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en-US" sz="4000" dirty="0" smtClean="0"/>
              <a:t>If treatment is set up where </a:t>
            </a:r>
            <a:r>
              <a:rPr lang="en-US" sz="4000" dirty="0" smtClean="0"/>
              <a:t>kids </a:t>
            </a:r>
            <a:r>
              <a:rPr lang="en-US" sz="4000" dirty="0" smtClean="0"/>
              <a:t>do not have to fake it to complete a program how “successful” will they be?</a:t>
            </a:r>
            <a:endParaRPr lang="en-US" sz="4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03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010912"/>
          </a:xfrm>
        </p:spPr>
        <p:txBody>
          <a:bodyPr anchor="ctr" anchorCtr="0"/>
          <a:lstStyle/>
          <a:p>
            <a:pPr algn="ctr"/>
            <a:r>
              <a:rPr lang="en-US" sz="7200" dirty="0" smtClean="0">
                <a:solidFill>
                  <a:schemeClr val="tx1"/>
                </a:solidFill>
              </a:rPr>
              <a:t>Graduation…</a:t>
            </a:r>
            <a:r>
              <a:rPr lang="en-US" sz="6000" dirty="0" smtClean="0">
                <a:solidFill>
                  <a:schemeClr val="tx1"/>
                </a:solidFill>
              </a:rPr>
              <a:t/>
            </a:r>
            <a:br>
              <a:rPr lang="en-US" sz="6000" dirty="0" smtClean="0">
                <a:solidFill>
                  <a:schemeClr val="tx1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tx1"/>
                </a:solidFill>
              </a:rPr>
              <a:t>What does completion of Seven Challenges look like?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18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/>
                </a:solidFill>
              </a:rPr>
              <a:t>Re-Entry into the Community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153400" cy="4873752"/>
          </a:xfrm>
          <a:prstGeom prst="rect">
            <a:avLst/>
          </a:prstGeom>
        </p:spPr>
        <p:txBody>
          <a:bodyPr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lvl="2" indent="0">
              <a:buNone/>
            </a:pPr>
            <a:r>
              <a:rPr lang="en-US" sz="2800" dirty="0"/>
              <a:t>12-Step Program </a:t>
            </a:r>
          </a:p>
          <a:p>
            <a:pPr lvl="2"/>
            <a:r>
              <a:rPr lang="en-US" sz="2800" dirty="0"/>
              <a:t>Most universally support group in the community- Seven Challenges supports orienting youth to 12-step programs</a:t>
            </a:r>
          </a:p>
          <a:p>
            <a:pPr lvl="2"/>
            <a:r>
              <a:rPr lang="en-US" sz="2800" dirty="0"/>
              <a:t>Seven Challenges supports 12-step programs for youth who are ready to stop using drugs</a:t>
            </a:r>
          </a:p>
          <a:p>
            <a:pPr lvl="2"/>
            <a:r>
              <a:rPr lang="en-US" sz="2800" dirty="0"/>
              <a:t>12-step programs support Seven Challenges youth wanting a spiritual approach to maintaining </a:t>
            </a:r>
            <a:r>
              <a:rPr lang="en-US" sz="2800" dirty="0" smtClean="0"/>
              <a:t>abstinence</a:t>
            </a:r>
            <a:endParaRPr lang="en-US" sz="1200" dirty="0" smtClean="0"/>
          </a:p>
          <a:p>
            <a:pPr lvl="4"/>
            <a:endParaRPr lang="en-US" sz="2600" dirty="0" smtClean="0"/>
          </a:p>
          <a:p>
            <a:pPr marL="731520" lvl="2" indent="0">
              <a:buNone/>
            </a:pPr>
            <a:endParaRPr lang="en-US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7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534400" cy="9144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Seven Challenges: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/>
              <a:t>Evidence Based Program</a:t>
            </a:r>
          </a:p>
          <a:p>
            <a:endParaRPr lang="en-US" sz="2800" dirty="0" smtClean="0"/>
          </a:p>
          <a:p>
            <a:r>
              <a:rPr lang="en-US" sz="2800" dirty="0" smtClean="0"/>
              <a:t>Culturally Sensitive</a:t>
            </a:r>
          </a:p>
          <a:p>
            <a:endParaRPr lang="en-US" sz="2800" dirty="0" smtClean="0"/>
          </a:p>
          <a:p>
            <a:r>
              <a:rPr lang="en-US" sz="2800" dirty="0" smtClean="0"/>
              <a:t>Teaches Life Skills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Focuses on making thoughtful decisions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36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467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Challenge 1: Continuing Care—Counselor Summary</a:t>
            </a:r>
            <a:endParaRPr lang="en-US" sz="36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667000"/>
            <a:ext cx="8487011" cy="222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91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Challenge </a:t>
            </a:r>
            <a:r>
              <a:rPr lang="en-US" sz="3600" b="1" dirty="0" smtClean="0">
                <a:solidFill>
                  <a:schemeClr val="tx1"/>
                </a:solidFill>
              </a:rPr>
              <a:t>2: </a:t>
            </a:r>
            <a:r>
              <a:rPr lang="en-US" sz="3600" b="1" dirty="0">
                <a:solidFill>
                  <a:schemeClr val="tx1"/>
                </a:solidFill>
              </a:rPr>
              <a:t>Continuing Care—Counselor Summary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95400"/>
            <a:ext cx="60579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50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Challenge </a:t>
            </a:r>
            <a:r>
              <a:rPr lang="en-US" sz="3600" b="1" dirty="0" smtClean="0">
                <a:solidFill>
                  <a:schemeClr val="tx1"/>
                </a:solidFill>
              </a:rPr>
              <a:t>3: </a:t>
            </a:r>
            <a:r>
              <a:rPr lang="en-US" sz="3600" b="1" dirty="0">
                <a:solidFill>
                  <a:schemeClr val="tx1"/>
                </a:solidFill>
              </a:rPr>
              <a:t>Continuing Care—Counselor Summary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76400"/>
            <a:ext cx="619125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70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Challenge </a:t>
            </a:r>
            <a:r>
              <a:rPr lang="en-US" sz="3600" b="1" dirty="0" smtClean="0">
                <a:solidFill>
                  <a:schemeClr val="tx1"/>
                </a:solidFill>
              </a:rPr>
              <a:t>4: </a:t>
            </a:r>
            <a:r>
              <a:rPr lang="en-US" sz="3600" b="1" dirty="0">
                <a:solidFill>
                  <a:schemeClr val="tx1"/>
                </a:solidFill>
              </a:rPr>
              <a:t>Continuing Care—Counselor Summary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" y="1571625"/>
            <a:ext cx="6877050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31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Challenge </a:t>
            </a:r>
            <a:r>
              <a:rPr lang="en-US" sz="3600" b="1" dirty="0" smtClean="0">
                <a:solidFill>
                  <a:schemeClr val="tx1"/>
                </a:solidFill>
              </a:rPr>
              <a:t>5: </a:t>
            </a:r>
            <a:r>
              <a:rPr lang="en-US" sz="3600" b="1" dirty="0">
                <a:solidFill>
                  <a:schemeClr val="tx1"/>
                </a:solidFill>
              </a:rPr>
              <a:t>Continuing Care—Counselor Summary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315" y="1676400"/>
            <a:ext cx="6219825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43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971800"/>
            <a:ext cx="4410490" cy="3815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09800"/>
            <a:ext cx="3505200" cy="19812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Challenge 6:</a:t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en-US" sz="3200" b="1" dirty="0" smtClean="0">
                <a:solidFill>
                  <a:schemeClr val="tx1"/>
                </a:solidFill>
              </a:rPr>
              <a:t>Continuing Care—Counseling summary</a:t>
            </a:r>
            <a:endParaRPr lang="en-US" sz="3200" b="1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23810"/>
            <a:ext cx="4748213" cy="29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81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Challenge </a:t>
            </a:r>
            <a:r>
              <a:rPr lang="en-US" sz="3600" b="1" dirty="0" smtClean="0">
                <a:solidFill>
                  <a:schemeClr val="tx1"/>
                </a:solidFill>
              </a:rPr>
              <a:t>7: </a:t>
            </a:r>
            <a:r>
              <a:rPr lang="en-US" sz="3600" b="1" dirty="0">
                <a:solidFill>
                  <a:schemeClr val="tx1"/>
                </a:solidFill>
              </a:rPr>
              <a:t>Continuing Care—Counselor Summary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325" y="1843088"/>
            <a:ext cx="622935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30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Continuing </a:t>
            </a:r>
            <a:r>
              <a:rPr lang="en-US" sz="3600" b="1" dirty="0">
                <a:solidFill>
                  <a:schemeClr val="tx1"/>
                </a:solidFill>
              </a:rPr>
              <a:t>Care—Counselor Summary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533249"/>
            <a:ext cx="4943474" cy="5293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46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13360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Questions?</a:t>
            </a:r>
            <a:endParaRPr lang="en-US" sz="48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5271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Contact Information</a:t>
            </a:r>
            <a:r>
              <a:rPr lang="en-US" sz="4400" dirty="0" smtClean="0">
                <a:solidFill>
                  <a:schemeClr val="tx1"/>
                </a:solidFill>
              </a:rPr>
              <a:t>: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29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1600200"/>
            <a:ext cx="70104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  <a:p>
            <a:r>
              <a:rPr lang="en-US" sz="2800" dirty="0"/>
              <a:t>Shannon Cross-Azbill, </a:t>
            </a:r>
            <a:r>
              <a:rPr lang="en-US" sz="2800" dirty="0" smtClean="0"/>
              <a:t>LCSW  </a:t>
            </a:r>
          </a:p>
          <a:p>
            <a:r>
              <a:rPr lang="en-US" dirty="0"/>
              <a:t>	</a:t>
            </a:r>
            <a:r>
              <a:rPr lang="en-US" dirty="0" smtClean="0">
                <a:hlinkClick r:id="rId2"/>
              </a:rPr>
              <a:t>shannon.cross-azbill@alaska.gov</a:t>
            </a:r>
            <a:endParaRPr lang="en-US" dirty="0" smtClean="0"/>
          </a:p>
          <a:p>
            <a:endParaRPr lang="en-US" dirty="0"/>
          </a:p>
          <a:p>
            <a:r>
              <a:rPr lang="en-US" sz="2800" dirty="0"/>
              <a:t>Tenecia Lockard, MSW, CDC </a:t>
            </a:r>
            <a:r>
              <a:rPr lang="en-US" sz="2800" dirty="0" smtClean="0"/>
              <a:t>I</a:t>
            </a:r>
          </a:p>
          <a:p>
            <a:r>
              <a:rPr lang="en-US" dirty="0"/>
              <a:t>	</a:t>
            </a:r>
            <a:r>
              <a:rPr lang="en-US" dirty="0" smtClean="0">
                <a:hlinkClick r:id="rId3"/>
              </a:rPr>
              <a:t>tenecia.lockard@alaska.gov</a:t>
            </a:r>
            <a:endParaRPr lang="en-US" dirty="0" smtClean="0"/>
          </a:p>
          <a:p>
            <a:endParaRPr lang="en-US" dirty="0" smtClean="0"/>
          </a:p>
          <a:p>
            <a:endParaRPr lang="en-US" sz="3200" dirty="0" smtClean="0"/>
          </a:p>
          <a:p>
            <a:r>
              <a:rPr lang="en-US" sz="2800" dirty="0" smtClean="0"/>
              <a:t>Seven Challenges Website</a:t>
            </a:r>
          </a:p>
          <a:p>
            <a:r>
              <a:rPr lang="en-US" sz="3200" dirty="0"/>
              <a:t>	</a:t>
            </a:r>
            <a:r>
              <a:rPr lang="en-US" sz="2800" dirty="0">
                <a:hlinkClick r:id="rId4"/>
              </a:rPr>
              <a:t>http://www.sevenchallenges.com</a:t>
            </a:r>
            <a:r>
              <a:rPr lang="en-US" sz="2800" dirty="0" smtClean="0">
                <a:hlinkClick r:id="rId4"/>
              </a:rPr>
              <a:t>/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2312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371600"/>
            <a:ext cx="6858000" cy="4038600"/>
          </a:xfrm>
        </p:spPr>
        <p:txBody>
          <a:bodyPr anchor="ctr" anchorCtr="0">
            <a:noAutofit/>
          </a:bodyPr>
          <a:lstStyle/>
          <a:p>
            <a:pPr algn="ctr"/>
            <a:r>
              <a:rPr lang="en-US" sz="4800" cap="none" dirty="0" smtClean="0">
                <a:solidFill>
                  <a:schemeClr val="tx1"/>
                </a:solidFill>
              </a:rPr>
              <a:t>Basic premise of the Seven Challenges is “meet the </a:t>
            </a:r>
            <a:r>
              <a:rPr lang="en-US" sz="4800" cap="none" dirty="0" smtClean="0">
                <a:solidFill>
                  <a:schemeClr val="tx1"/>
                </a:solidFill>
              </a:rPr>
              <a:t>youth </a:t>
            </a:r>
            <a:r>
              <a:rPr lang="en-US" sz="4800" cap="none" dirty="0" smtClean="0">
                <a:solidFill>
                  <a:schemeClr val="tx1"/>
                </a:solidFill>
              </a:rPr>
              <a:t>where they are at.”</a:t>
            </a:r>
            <a:endParaRPr lang="en-US" sz="4800" cap="none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76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318" y="457200"/>
            <a:ext cx="7463481" cy="19050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Three choices of </a:t>
            </a:r>
            <a:br>
              <a:rPr lang="en-US" sz="4400" b="1" dirty="0" smtClean="0">
                <a:solidFill>
                  <a:schemeClr val="tx1"/>
                </a:solidFill>
              </a:rPr>
            </a:br>
            <a:r>
              <a:rPr lang="en-US" sz="4400" b="1" dirty="0" smtClean="0">
                <a:solidFill>
                  <a:schemeClr val="tx1"/>
                </a:solidFill>
              </a:rPr>
              <a:t>Seven Challenges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69557" y="2743199"/>
            <a:ext cx="7467600" cy="3841427"/>
          </a:xfrm>
          <a:prstGeom prst="rect">
            <a:avLst/>
          </a:prstGeom>
        </p:spPr>
        <p:txBody>
          <a:bodyPr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r>
              <a:rPr lang="en-US" sz="3600" dirty="0" smtClean="0"/>
              <a:t> </a:t>
            </a:r>
            <a:r>
              <a:rPr lang="en-US" sz="2800" dirty="0"/>
              <a:t>Choose to </a:t>
            </a:r>
            <a:r>
              <a:rPr lang="en-US" sz="2800" dirty="0" smtClean="0"/>
              <a:t>quit</a:t>
            </a:r>
            <a:endParaRPr lang="en-US" sz="2800" dirty="0" smtClean="0"/>
          </a:p>
          <a:p>
            <a:pPr lvl="2"/>
            <a:endParaRPr lang="en-US" sz="2800" dirty="0" smtClean="0"/>
          </a:p>
          <a:p>
            <a:pPr lvl="2"/>
            <a:r>
              <a:rPr lang="en-US" sz="2800" dirty="0" smtClean="0"/>
              <a:t> </a:t>
            </a:r>
            <a:r>
              <a:rPr lang="en-US" sz="2800" dirty="0"/>
              <a:t>Choose to </a:t>
            </a:r>
            <a:r>
              <a:rPr lang="en-US" sz="2800" dirty="0" smtClean="0"/>
              <a:t>cut back</a:t>
            </a:r>
            <a:endParaRPr lang="en-US" sz="2800" dirty="0" smtClean="0"/>
          </a:p>
          <a:p>
            <a:pPr lvl="2"/>
            <a:endParaRPr lang="en-US" sz="2800" dirty="0" smtClean="0"/>
          </a:p>
          <a:p>
            <a:pPr lvl="2"/>
            <a:r>
              <a:rPr lang="en-US" sz="2800" dirty="0"/>
              <a:t>Choose to s</a:t>
            </a:r>
            <a:r>
              <a:rPr lang="en-US" sz="2800" dirty="0" smtClean="0"/>
              <a:t>tay </a:t>
            </a:r>
            <a:r>
              <a:rPr lang="en-US" sz="2800" dirty="0"/>
              <a:t>the same </a:t>
            </a:r>
            <a:endParaRPr lang="en-US" sz="2800" dirty="0" smtClean="0"/>
          </a:p>
          <a:p>
            <a:pPr marL="731520" lvl="2" indent="0">
              <a:buNone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91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Holistic Vision/Program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1524000"/>
            <a:ext cx="7467600" cy="4873752"/>
          </a:xfrm>
          <a:prstGeom prst="rect">
            <a:avLst/>
          </a:prstGeom>
        </p:spPr>
        <p:txBody>
          <a:bodyPr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r>
              <a:rPr lang="en-US" sz="2400" dirty="0" smtClean="0"/>
              <a:t>Young people </a:t>
            </a:r>
            <a:r>
              <a:rPr lang="en-US" sz="2400" dirty="0"/>
              <a:t>identify the desires and needs they are satisfying, or attempting to satisfy, through their drug use</a:t>
            </a:r>
            <a:r>
              <a:rPr lang="en-US" sz="2400" dirty="0" smtClean="0"/>
              <a:t>.</a:t>
            </a:r>
          </a:p>
          <a:p>
            <a:pPr lvl="2"/>
            <a:endParaRPr lang="en-US" sz="2400" dirty="0"/>
          </a:p>
          <a:p>
            <a:pPr lvl="2"/>
            <a:r>
              <a:rPr lang="en-US" sz="2400" dirty="0" smtClean="0"/>
              <a:t>When self </a:t>
            </a:r>
            <a:r>
              <a:rPr lang="en-US" sz="2400" dirty="0"/>
              <a:t>understanding increases- when young people see why they are using drugs- they have an opportunity to think about alternatives to drug use</a:t>
            </a:r>
            <a:r>
              <a:rPr lang="en-US" sz="2400" dirty="0" smtClean="0"/>
              <a:t>.</a:t>
            </a:r>
          </a:p>
          <a:p>
            <a:pPr lvl="2"/>
            <a:endParaRPr lang="en-US" sz="2400" dirty="0"/>
          </a:p>
          <a:p>
            <a:pPr lvl="2"/>
            <a:r>
              <a:rPr lang="en-US" sz="2400" dirty="0" smtClean="0"/>
              <a:t>They can </a:t>
            </a:r>
            <a:r>
              <a:rPr lang="en-US" sz="2400" dirty="0"/>
              <a:t>learn healthy, drug-free ways to meet those same needs and satisfy desires.</a:t>
            </a:r>
          </a:p>
          <a:p>
            <a:pPr lvl="2"/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46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Cognitive/Emotional Decision-Making</a:t>
            </a:r>
            <a:r>
              <a:rPr lang="en-US" sz="3600" b="1" dirty="0" smtClean="0">
                <a:solidFill>
                  <a:schemeClr val="tx1"/>
                </a:solidFill>
              </a:rPr>
              <a:t> Model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1524000"/>
            <a:ext cx="7848600" cy="4873752"/>
          </a:xfrm>
          <a:prstGeom prst="rect">
            <a:avLst/>
          </a:prstGeom>
        </p:spPr>
        <p:txBody>
          <a:bodyPr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>
              <a:buNone/>
            </a:pPr>
            <a:endParaRPr lang="en-US" sz="3600" b="1" dirty="0" smtClean="0"/>
          </a:p>
          <a:p>
            <a:pPr marL="0" lvl="2" indent="0">
              <a:buNone/>
            </a:pPr>
            <a:r>
              <a:rPr lang="en-US" sz="3600" b="1" dirty="0" smtClean="0"/>
              <a:t>Young </a:t>
            </a:r>
            <a:r>
              <a:rPr lang="en-US" sz="3600" b="1" dirty="0"/>
              <a:t>people consider:</a:t>
            </a:r>
          </a:p>
          <a:p>
            <a:pPr lvl="2"/>
            <a:r>
              <a:rPr lang="en-US" sz="2800" dirty="0" smtClean="0"/>
              <a:t>Why </a:t>
            </a:r>
            <a:r>
              <a:rPr lang="en-US" sz="2800" dirty="0"/>
              <a:t>they are using </a:t>
            </a:r>
            <a:r>
              <a:rPr lang="en-US" sz="2800" dirty="0" smtClean="0"/>
              <a:t>drugs</a:t>
            </a:r>
          </a:p>
          <a:p>
            <a:pPr lvl="2"/>
            <a:endParaRPr lang="en-US" sz="1200" dirty="0"/>
          </a:p>
          <a:p>
            <a:pPr lvl="2"/>
            <a:r>
              <a:rPr lang="en-US" sz="2800" dirty="0" smtClean="0"/>
              <a:t>What </a:t>
            </a:r>
            <a:r>
              <a:rPr lang="en-US" sz="2800" dirty="0"/>
              <a:t>they like about </a:t>
            </a:r>
            <a:r>
              <a:rPr lang="en-US" sz="2800" dirty="0" smtClean="0"/>
              <a:t>drugs</a:t>
            </a:r>
          </a:p>
          <a:p>
            <a:pPr lvl="2"/>
            <a:endParaRPr lang="en-US" sz="1400" dirty="0"/>
          </a:p>
          <a:p>
            <a:pPr lvl="2"/>
            <a:r>
              <a:rPr lang="en-US" sz="2800" dirty="0" smtClean="0"/>
              <a:t>How </a:t>
            </a:r>
            <a:r>
              <a:rPr lang="en-US" sz="2800" dirty="0"/>
              <a:t>they harm themselves and others by using </a:t>
            </a:r>
            <a:r>
              <a:rPr lang="en-US" sz="2800" dirty="0" smtClean="0"/>
              <a:t>drugs</a:t>
            </a:r>
          </a:p>
          <a:p>
            <a:pPr marL="731520" lvl="2" indent="0">
              <a:buNone/>
            </a:pPr>
            <a:endParaRPr lang="en-US" sz="1400" dirty="0" smtClean="0"/>
          </a:p>
          <a:p>
            <a:pPr lvl="2"/>
            <a:r>
              <a:rPr lang="en-US" sz="2800" dirty="0"/>
              <a:t>How their continued use might affect their future if they do not change</a:t>
            </a:r>
          </a:p>
          <a:p>
            <a:pPr lvl="2"/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8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Redefining the role of the drug counselor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001000" cy="4114800"/>
          </a:xfrm>
          <a:prstGeom prst="rect">
            <a:avLst/>
          </a:prstGeom>
        </p:spPr>
        <p:txBody>
          <a:bodyPr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r>
              <a:rPr lang="en-US" sz="2800" dirty="0" smtClean="0"/>
              <a:t>Counselor is not there to make them quit or take something </a:t>
            </a:r>
            <a:r>
              <a:rPr lang="en-US" sz="2800" dirty="0" smtClean="0"/>
              <a:t>away</a:t>
            </a:r>
            <a:endParaRPr lang="en-US" sz="2800" dirty="0" smtClean="0"/>
          </a:p>
          <a:p>
            <a:pPr marL="731520" lvl="2" indent="0">
              <a:buNone/>
            </a:pPr>
            <a:endParaRPr lang="en-US" sz="1100" dirty="0" smtClean="0"/>
          </a:p>
          <a:p>
            <a:pPr lvl="2"/>
            <a:r>
              <a:rPr lang="en-US" sz="2800" dirty="0" smtClean="0"/>
              <a:t>We are on your side of the </a:t>
            </a:r>
            <a:r>
              <a:rPr lang="en-US" sz="2800" dirty="0" smtClean="0"/>
              <a:t>bullet</a:t>
            </a:r>
            <a:endParaRPr lang="en-US" sz="2800" dirty="0" smtClean="0"/>
          </a:p>
          <a:p>
            <a:pPr lvl="2"/>
            <a:endParaRPr lang="en-US" sz="1100" dirty="0" smtClean="0"/>
          </a:p>
          <a:p>
            <a:pPr lvl="2"/>
            <a:r>
              <a:rPr lang="en-US" sz="2800" dirty="0" smtClean="0"/>
              <a:t>We are your problem solving </a:t>
            </a:r>
            <a:r>
              <a:rPr lang="en-US" sz="2800" dirty="0" smtClean="0"/>
              <a:t>partners</a:t>
            </a:r>
            <a:endParaRPr lang="en-US" sz="2800" dirty="0" smtClean="0"/>
          </a:p>
          <a:p>
            <a:pPr lvl="2"/>
            <a:endParaRPr lang="en-US" sz="1100" dirty="0" smtClean="0"/>
          </a:p>
          <a:p>
            <a:pPr lvl="2"/>
            <a:r>
              <a:rPr lang="en-US" sz="2800" dirty="0" smtClean="0"/>
              <a:t>We are here to help you think about your options and to give you more </a:t>
            </a:r>
            <a:r>
              <a:rPr lang="en-US" sz="2800" dirty="0" smtClean="0"/>
              <a:t>options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25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1"/>
                </a:solidFill>
              </a:rPr>
              <a:t>Redefining the role of the drug counselor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001000" cy="4873752"/>
          </a:xfrm>
          <a:prstGeom prst="rect">
            <a:avLst/>
          </a:prstGeom>
        </p:spPr>
        <p:txBody>
          <a:bodyPr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r>
              <a:rPr lang="en-US" sz="2800" dirty="0" smtClean="0"/>
              <a:t> The counselor’s role is to help the youth think through things for </a:t>
            </a:r>
            <a:r>
              <a:rPr lang="en-US" sz="2800" dirty="0" smtClean="0"/>
              <a:t>themselves</a:t>
            </a:r>
            <a:endParaRPr lang="en-US" sz="2800" dirty="0" smtClean="0"/>
          </a:p>
          <a:p>
            <a:pPr lvl="2"/>
            <a:endParaRPr lang="en-US" sz="1200" dirty="0" smtClean="0"/>
          </a:p>
          <a:p>
            <a:pPr lvl="2"/>
            <a:r>
              <a:rPr lang="en-US" sz="2800" dirty="0" smtClean="0"/>
              <a:t> Groups are focused on helping youth follow through on </a:t>
            </a:r>
            <a:r>
              <a:rPr lang="en-US" sz="2800" dirty="0" smtClean="0"/>
              <a:t>decisions</a:t>
            </a:r>
            <a:endParaRPr lang="en-US" sz="2800" dirty="0" smtClean="0"/>
          </a:p>
          <a:p>
            <a:pPr lvl="2"/>
            <a:endParaRPr lang="en-US" sz="1200" dirty="0" smtClean="0"/>
          </a:p>
          <a:p>
            <a:pPr lvl="2"/>
            <a:r>
              <a:rPr lang="en-US" sz="2800" dirty="0" smtClean="0"/>
              <a:t> Youth get support in making any behavior changes they have chosen to make, such as learning anger management or learning to cope with stress in positive </a:t>
            </a:r>
            <a:r>
              <a:rPr lang="en-US" sz="2800" dirty="0" smtClean="0"/>
              <a:t>ways</a:t>
            </a:r>
            <a:endParaRPr lang="en-US" sz="2800" dirty="0" smtClean="0"/>
          </a:p>
          <a:p>
            <a:pPr marL="731520" lvl="2" indent="0">
              <a:buNone/>
            </a:pPr>
            <a:endParaRPr lang="en-US" sz="36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7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Core Components of Seven Challenges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" y="1600200"/>
            <a:ext cx="8229600" cy="4873752"/>
          </a:xfrm>
          <a:prstGeom prst="rect">
            <a:avLst/>
          </a:prstGeom>
        </p:spPr>
        <p:txBody>
          <a:bodyPr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r>
              <a:rPr lang="en-US" sz="2800" dirty="0"/>
              <a:t>R</a:t>
            </a:r>
            <a:r>
              <a:rPr lang="en-US" sz="2800" dirty="0" smtClean="0"/>
              <a:t>eadings in </a:t>
            </a:r>
            <a:r>
              <a:rPr lang="en-US" sz="2800" i="1" dirty="0" smtClean="0"/>
              <a:t>Seven Challenges</a:t>
            </a:r>
          </a:p>
          <a:p>
            <a:pPr marL="731520" lvl="2" indent="0">
              <a:buNone/>
            </a:pPr>
            <a:endParaRPr lang="en-US" sz="1200" i="1" dirty="0" smtClean="0"/>
          </a:p>
          <a:p>
            <a:pPr lvl="2"/>
            <a:r>
              <a:rPr lang="en-US" sz="2800" dirty="0" smtClean="0"/>
              <a:t>“Journaling” in the </a:t>
            </a:r>
            <a:r>
              <a:rPr lang="en-US" sz="2800" i="1" dirty="0" smtClean="0"/>
              <a:t>Seven Challenges Journals</a:t>
            </a:r>
          </a:p>
          <a:p>
            <a:pPr lvl="2"/>
            <a:endParaRPr lang="en-US" sz="1200" i="1" dirty="0" smtClean="0"/>
          </a:p>
          <a:p>
            <a:pPr lvl="2"/>
            <a:r>
              <a:rPr lang="en-US" sz="2800" dirty="0" smtClean="0"/>
              <a:t>Educational/counseling sessions in one-to-one and/or group settings</a:t>
            </a:r>
          </a:p>
          <a:p>
            <a:pPr lvl="2"/>
            <a:endParaRPr lang="en-US" sz="1200" dirty="0" smtClean="0"/>
          </a:p>
          <a:p>
            <a:pPr lvl="2"/>
            <a:r>
              <a:rPr lang="en-US" sz="2800" dirty="0" smtClean="0"/>
              <a:t>Family or multi/family sessions, when feasible and appropriate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55EC44-97E9-4CEB-9E3D-0B0BAF60D73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51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255</TotalTime>
  <Words>793</Words>
  <Application>Microsoft Office PowerPoint</Application>
  <PresentationFormat>On-screen Show (4:3)</PresentationFormat>
  <Paragraphs>168</Paragraphs>
  <Slides>29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Oriel</vt:lpstr>
      <vt:lpstr>Seven challenges: Trauma Informed Care and Strength-Based approach to Substance abuse treatment</vt:lpstr>
      <vt:lpstr>Seven Challenges:</vt:lpstr>
      <vt:lpstr>Basic premise of the Seven Challenges is “meet the youth where they are at.”</vt:lpstr>
      <vt:lpstr>Three choices of  Seven Challenges</vt:lpstr>
      <vt:lpstr>Holistic Vision/Program</vt:lpstr>
      <vt:lpstr>Cognitive/Emotional Decision-Making Model</vt:lpstr>
      <vt:lpstr>Redefining the role of the drug counselor</vt:lpstr>
      <vt:lpstr>Redefining the role of the drug counselor</vt:lpstr>
      <vt:lpstr>Core Components of Seven Challenges</vt:lpstr>
      <vt:lpstr>The Seven Challenges</vt:lpstr>
      <vt:lpstr>The Seven Challenges</vt:lpstr>
      <vt:lpstr>Mad Rush for Abstinence</vt:lpstr>
      <vt:lpstr>Results of the “Mad Rush”</vt:lpstr>
      <vt:lpstr>Slow the Rush</vt:lpstr>
      <vt:lpstr>Reminder:  Three choices of  Seven Challenges</vt:lpstr>
      <vt:lpstr>What is Success?</vt:lpstr>
      <vt:lpstr>Idea to Ponder…</vt:lpstr>
      <vt:lpstr>Graduation…  What does completion of Seven Challenges look like?</vt:lpstr>
      <vt:lpstr>Re-Entry into the Community</vt:lpstr>
      <vt:lpstr>Challenge 1: Continuing Care—Counselor Summary</vt:lpstr>
      <vt:lpstr>Challenge 2: Continuing Care—Counselor Summary</vt:lpstr>
      <vt:lpstr>Challenge 3: Continuing Care—Counselor Summary</vt:lpstr>
      <vt:lpstr>Challenge 4: Continuing Care—Counselor Summary</vt:lpstr>
      <vt:lpstr>Challenge 5: Continuing Care—Counselor Summary</vt:lpstr>
      <vt:lpstr>Challenge 6: Continuing Care—Counseling summary</vt:lpstr>
      <vt:lpstr>Challenge 7: Continuing Care—Counselor Summary</vt:lpstr>
      <vt:lpstr>Continuing Care—Counselor Summary</vt:lpstr>
      <vt:lpstr>Questions?</vt:lpstr>
      <vt:lpstr>Contact Information:</vt:lpstr>
    </vt:vector>
  </TitlesOfParts>
  <Company>State of Alaska - Health and Social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Seven challenges</dc:title>
  <dc:creator>Tenecia G. Lockard</dc:creator>
  <cp:lastModifiedBy>Greene, Carolynn R</cp:lastModifiedBy>
  <cp:revision>23</cp:revision>
  <dcterms:created xsi:type="dcterms:W3CDTF">2017-02-04T04:02:19Z</dcterms:created>
  <dcterms:modified xsi:type="dcterms:W3CDTF">2017-02-27T19:48:14Z</dcterms:modified>
</cp:coreProperties>
</file>