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61" r:id="rId3"/>
    <p:sldId id="262" r:id="rId4"/>
    <p:sldId id="263" r:id="rId5"/>
    <p:sldId id="267" r:id="rId6"/>
    <p:sldId id="272" r:id="rId7"/>
    <p:sldId id="273" r:id="rId8"/>
    <p:sldId id="274" r:id="rId9"/>
    <p:sldId id="284" r:id="rId10"/>
    <p:sldId id="268" r:id="rId11"/>
    <p:sldId id="269" r:id="rId12"/>
    <p:sldId id="281" r:id="rId13"/>
    <p:sldId id="282" r:id="rId14"/>
    <p:sldId id="276" r:id="rId15"/>
    <p:sldId id="283" r:id="rId16"/>
    <p:sldId id="277" r:id="rId17"/>
    <p:sldId id="287" r:id="rId18"/>
    <p:sldId id="286" r:id="rId19"/>
    <p:sldId id="285" r:id="rId20"/>
    <p:sldId id="278" r:id="rId21"/>
    <p:sldId id="288" r:id="rId22"/>
    <p:sldId id="290" r:id="rId23"/>
    <p:sldId id="289" r:id="rId24"/>
    <p:sldId id="257" r:id="rId25"/>
    <p:sldId id="259" r:id="rId26"/>
    <p:sldId id="291" r:id="rId27"/>
    <p:sldId id="292" r:id="rId28"/>
    <p:sldId id="29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187" autoAdjust="0"/>
  </p:normalViewPr>
  <p:slideViewPr>
    <p:cSldViewPr snapToGrid="0" snapToObjects="1">
      <p:cViewPr varScale="1">
        <p:scale>
          <a:sx n="73" d="100"/>
          <a:sy n="73" d="100"/>
        </p:scale>
        <p:origin x="-20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8C9FA-EAB1-4340-8829-4751D2C018A3}" type="datetimeFigureOut">
              <a:rPr lang="en-US" smtClean="0"/>
              <a:t>3/3/17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D7A29-559C-3A44-B943-4A3892350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892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</a:t>
            </a:r>
            <a:r>
              <a:rPr lang="en-US" baseline="0" dirty="0" smtClean="0"/>
              <a:t> still help people with their trauma even without clinical resources</a:t>
            </a:r>
            <a:endParaRPr lang="en-US" dirty="0" smtClean="0"/>
          </a:p>
          <a:p>
            <a:r>
              <a:rPr lang="en-US" dirty="0" smtClean="0"/>
              <a:t>A human services system whose primary mission is altered by virtue</a:t>
            </a:r>
            <a:r>
              <a:rPr lang="en-US" baseline="0" dirty="0" smtClean="0"/>
              <a:t> of knowledge about trauma and the impact it has on the lives of consumers</a:t>
            </a:r>
          </a:p>
          <a:p>
            <a:r>
              <a:rPr lang="en-US" baseline="0" dirty="0" smtClean="0"/>
              <a:t>Look at all aspects of programming through a trauma lenses and keep in mind how traumatic experiences impact your clients.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0A4E0-8EFC-4785-A674-F1BF181802A8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1000" dirty="0">
                <a:latin typeface="Arial" charset="0"/>
              </a:rPr>
              <a:t>Summary of training, highlights, questions, etc.</a:t>
            </a:r>
          </a:p>
          <a:p>
            <a:pPr>
              <a:spcBef>
                <a:spcPct val="0"/>
              </a:spcBef>
            </a:pPr>
            <a:endParaRPr lang="en-US" sz="1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068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1000" dirty="0">
                <a:latin typeface="Arial" charset="0"/>
              </a:rPr>
              <a:t>Summary of training, highlights, questions, etc.</a:t>
            </a:r>
          </a:p>
          <a:p>
            <a:pPr>
              <a:spcBef>
                <a:spcPct val="0"/>
              </a:spcBef>
            </a:pPr>
            <a:endParaRPr lang="en-US" sz="1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068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1000" dirty="0">
                <a:latin typeface="Arial" charset="0"/>
              </a:rPr>
              <a:t>Summary of training, highlights, questions, etc.</a:t>
            </a:r>
          </a:p>
          <a:p>
            <a:pPr>
              <a:spcBef>
                <a:spcPct val="0"/>
              </a:spcBef>
            </a:pPr>
            <a:endParaRPr lang="en-US" sz="1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068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1000" dirty="0">
                <a:latin typeface="Arial" charset="0"/>
              </a:rPr>
              <a:t>Summary of training, highlights, questions, etc.</a:t>
            </a:r>
          </a:p>
          <a:p>
            <a:pPr>
              <a:spcBef>
                <a:spcPct val="0"/>
              </a:spcBef>
            </a:pPr>
            <a:endParaRPr lang="en-US" sz="1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068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Home.png"/>
          <p:cNvPicPr>
            <a:picLocks noChangeAspect="1"/>
          </p:cNvPicPr>
          <p:nvPr/>
        </p:nvPicPr>
        <p:blipFill>
          <a:blip r:embed="rId2"/>
          <a:srcRect t="-93973"/>
          <a:stretch>
            <a:fillRect/>
          </a:stretch>
        </p:blipFill>
        <p:spPr>
          <a:xfrm>
            <a:off x="179294" y="1183341"/>
            <a:ext cx="8787384" cy="5276725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513" y="2168338"/>
            <a:ext cx="8307387" cy="161925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513" y="3810000"/>
            <a:ext cx="8307387" cy="753036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DirectionalButtons-RightOnl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2266" y="533400"/>
            <a:ext cx="752475" cy="352425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1219200"/>
            <a:ext cx="533400" cy="365125"/>
          </a:xfrm>
        </p:spPr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466850"/>
            <a:ext cx="8308039" cy="1128432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7224" y="2623296"/>
            <a:ext cx="4717676" cy="38312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213" y="2770187"/>
            <a:ext cx="3429093" cy="3576825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PCVertical.png"/>
          <p:cNvPicPr>
            <a:picLocks noChangeAspect="1"/>
          </p:cNvPicPr>
          <p:nvPr/>
        </p:nvPicPr>
        <p:blipFill>
          <a:blip r:embed="rId2"/>
          <a:srcRect b="-123309"/>
          <a:stretch>
            <a:fillRect/>
          </a:stretch>
        </p:blipFill>
        <p:spPr>
          <a:xfrm>
            <a:off x="182880" y="1179575"/>
            <a:ext cx="5133975" cy="5275013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680882"/>
            <a:ext cx="431389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2837329"/>
            <a:ext cx="4313891" cy="341583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5298140" y="1169894"/>
            <a:ext cx="3671047" cy="52760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82880" y="1169894"/>
            <a:ext cx="8787384" cy="2106706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82880" y="3281082"/>
            <a:ext cx="8787384" cy="3174582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3329268"/>
            <a:ext cx="8346141" cy="1014132"/>
          </a:xfrm>
        </p:spPr>
        <p:txBody>
          <a:bodyPr anchor="b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4343399"/>
            <a:ext cx="8346141" cy="190976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PCVertical.png"/>
          <p:cNvPicPr>
            <a:picLocks noChangeAspect="1"/>
          </p:cNvPicPr>
          <p:nvPr/>
        </p:nvPicPr>
        <p:blipFill>
          <a:blip r:embed="rId2"/>
          <a:srcRect b="-123309"/>
          <a:stretch>
            <a:fillRect/>
          </a:stretch>
        </p:blipFill>
        <p:spPr>
          <a:xfrm>
            <a:off x="3835212" y="1179575"/>
            <a:ext cx="5133975" cy="5275013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0" y="1680882"/>
            <a:ext cx="431389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0" y="2837329"/>
            <a:ext cx="4313891" cy="341583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82880" y="1179576"/>
            <a:ext cx="3671047" cy="220531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2015983" y="3383280"/>
            <a:ext cx="1837944" cy="3072384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182880" y="3383280"/>
            <a:ext cx="1837944" cy="3072384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1219200"/>
            <a:ext cx="533400" cy="365125"/>
          </a:xfrm>
        </p:spPr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VerticalTC.png"/>
          <p:cNvPicPr>
            <a:picLocks noChangeAspect="1"/>
          </p:cNvPicPr>
          <p:nvPr/>
        </p:nvPicPr>
        <p:blipFill>
          <a:blip r:embed="rId2"/>
          <a:srcRect t="-93650"/>
          <a:stretch>
            <a:fillRect/>
          </a:stretch>
        </p:blipFill>
        <p:spPr>
          <a:xfrm>
            <a:off x="7445188" y="1178128"/>
            <a:ext cx="1524000" cy="5275339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40705" y="1398494"/>
            <a:ext cx="1447800" cy="48499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7513" y="1398494"/>
            <a:ext cx="6669087" cy="4849906"/>
          </a:xfrm>
        </p:spPr>
        <p:txBody>
          <a:bodyPr vert="eaVert"/>
          <a:lstStyle>
            <a:lvl5pPr>
              <a:defRPr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2880" y="1179576"/>
            <a:ext cx="8787384" cy="5276088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DirectionalButtons-LeftOnlyOnl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7488" y="538163"/>
            <a:ext cx="752475" cy="3524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2756646"/>
            <a:ext cx="8308975" cy="349175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TCFull.png"/>
          <p:cNvPicPr>
            <a:picLocks noChangeAspect="1"/>
          </p:cNvPicPr>
          <p:nvPr/>
        </p:nvPicPr>
        <p:blipFill>
          <a:blip r:embed="rId2"/>
          <a:srcRect l="-198711"/>
          <a:stretch>
            <a:fillRect/>
          </a:stretch>
        </p:blipFill>
        <p:spPr>
          <a:xfrm>
            <a:off x="177999" y="1179576"/>
            <a:ext cx="8788373" cy="5276088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bg1"/>
                </a:solidFill>
              </a:defRPr>
            </a:lvl1pPr>
            <a:lvl2pPr>
              <a:buClr>
                <a:schemeClr val="bg1">
                  <a:lumMod val="75000"/>
                </a:schemeClr>
              </a:buClr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>
                <a:schemeClr val="bg1">
                  <a:lumMod val="75000"/>
                </a:schemeClr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  <a:lvl6pPr>
              <a:buClr>
                <a:schemeClr val="bg1">
                  <a:lumMod val="75000"/>
                </a:schemeClr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>
              <a:buClr>
                <a:schemeClr val="bg1"/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>
              <a:buClr>
                <a:schemeClr val="bg1">
                  <a:lumMod val="75000"/>
                </a:schemeClr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>
              <a:buClr>
                <a:schemeClr val="bg1"/>
              </a:buClr>
              <a:defRPr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SectionH.png"/>
          <p:cNvPicPr>
            <a:picLocks noChangeAspect="1"/>
          </p:cNvPicPr>
          <p:nvPr/>
        </p:nvPicPr>
        <p:blipFill>
          <a:blip r:embed="rId2"/>
          <a:srcRect r="-91875"/>
          <a:stretch>
            <a:fillRect/>
          </a:stretch>
        </p:blipFill>
        <p:spPr>
          <a:xfrm>
            <a:off x="182880" y="1179576"/>
            <a:ext cx="8785105" cy="5276088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429000"/>
            <a:ext cx="6591300" cy="1371600"/>
          </a:xfrm>
        </p:spPr>
        <p:txBody>
          <a:bodyPr anchor="b" anchorCtr="0"/>
          <a:lstStyle>
            <a:lvl1pPr algn="r">
              <a:defRPr sz="4800" b="0" cap="none" baseline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4800599"/>
            <a:ext cx="6591300" cy="1066801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6859" y="2770188"/>
            <a:ext cx="3840480" cy="3464765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3214" y="2770188"/>
            <a:ext cx="3840480" cy="3464765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6859" y="2675964"/>
            <a:ext cx="3840480" cy="645459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2400" b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859" y="3307976"/>
            <a:ext cx="3840480" cy="2925762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752" y="2675964"/>
            <a:ext cx="3840480" cy="645459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2400" b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752" y="3307976"/>
            <a:ext cx="3840480" cy="2925762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ContentCap.png"/>
          <p:cNvPicPr>
            <a:picLocks noChangeAspect="1"/>
          </p:cNvPicPr>
          <p:nvPr/>
        </p:nvPicPr>
        <p:blipFill>
          <a:blip r:embed="rId2"/>
          <a:srcRect b="-135871"/>
          <a:stretch>
            <a:fillRect/>
          </a:stretch>
        </p:blipFill>
        <p:spPr>
          <a:xfrm>
            <a:off x="182880" y="1179575"/>
            <a:ext cx="4228522" cy="5274037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680882"/>
            <a:ext cx="369794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2341" y="1600200"/>
            <a:ext cx="4101353" cy="4652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2837329"/>
            <a:ext cx="3697941" cy="341583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600"/>
              </a:spcBef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2.png"/><Relationship Id="rId1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5925" y="1456765"/>
            <a:ext cx="8308975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925" y="2770188"/>
            <a:ext cx="8308975" cy="3478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0105" y="6454588"/>
            <a:ext cx="23980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CE38E4D-051A-41E1-86A4-E56916468FD0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976" y="6454588"/>
            <a:ext cx="3657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1219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HomeButton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52450" y="526116"/>
            <a:ext cx="457200" cy="352425"/>
          </a:xfrm>
          <a:prstGeom prst="rect">
            <a:avLst/>
          </a:prstGeom>
        </p:spPr>
      </p:pic>
      <p:pic>
        <p:nvPicPr>
          <p:cNvPr id="10" name="Picture 9" descr="DirectionalButtons-Full.png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826188" y="526116"/>
            <a:ext cx="752475" cy="3524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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Boy%20with%20Truck.mpg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Boy%20with%20Truck.mpg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513" y="1554174"/>
            <a:ext cx="8307387" cy="2136880"/>
          </a:xfrm>
        </p:spPr>
        <p:txBody>
          <a:bodyPr/>
          <a:lstStyle/>
          <a:p>
            <a:r>
              <a:rPr lang="en-US" sz="5400" dirty="0"/>
              <a:t>Trauma Informed Approaches within the Community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513" y="3810000"/>
            <a:ext cx="8307387" cy="220615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1</a:t>
            </a:r>
          </a:p>
          <a:p>
            <a:r>
              <a:rPr lang="en-US" sz="2600" dirty="0"/>
              <a:t>Chris </a:t>
            </a:r>
            <a:r>
              <a:rPr lang="en-US" sz="2600" dirty="0" err="1"/>
              <a:t>Mortenson</a:t>
            </a:r>
            <a:r>
              <a:rPr lang="en-US" sz="2600" dirty="0"/>
              <a:t>, MSW, LCSW</a:t>
            </a:r>
          </a:p>
          <a:p>
            <a:r>
              <a:rPr lang="en-US" sz="2600" dirty="0"/>
              <a:t>Anchorage Community Mental Health</a:t>
            </a:r>
          </a:p>
          <a:p>
            <a:r>
              <a:rPr lang="en-US" sz="2600" dirty="0"/>
              <a:t>Clinical Manager- Transition Age Youth Services</a:t>
            </a:r>
          </a:p>
          <a:p>
            <a:r>
              <a:rPr lang="en-US" sz="2600" dirty="0"/>
              <a:t> </a:t>
            </a:r>
          </a:p>
          <a:p>
            <a:r>
              <a:rPr lang="en-US" sz="2600" dirty="0"/>
              <a:t>Barry Andres, MSS LCSW</a:t>
            </a:r>
          </a:p>
          <a:p>
            <a:r>
              <a:rPr lang="en-US" sz="2600" dirty="0"/>
              <a:t>Anchorage Community Mental Health</a:t>
            </a:r>
          </a:p>
          <a:p>
            <a:r>
              <a:rPr lang="en-US" sz="2600" dirty="0"/>
              <a:t>Director-Family &amp; Transition Age Youth Services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583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952111"/>
            <a:ext cx="8308975" cy="1143000"/>
          </a:xfrm>
        </p:spPr>
        <p:txBody>
          <a:bodyPr/>
          <a:lstStyle/>
          <a:p>
            <a:pPr algn="ctr"/>
            <a:r>
              <a:rPr lang="en-US" dirty="0" smtClean="0"/>
              <a:t>That same child 10 years later?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2496" y="3541331"/>
            <a:ext cx="8308975" cy="2056279"/>
          </a:xfrm>
        </p:spPr>
        <p:txBody>
          <a:bodyPr/>
          <a:lstStyle/>
          <a:p>
            <a:r>
              <a:rPr lang="en-US" sz="2800" dirty="0" smtClean="0"/>
              <a:t>What is objectively different in the situation?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41684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456765"/>
            <a:ext cx="8308975" cy="648890"/>
          </a:xfrm>
        </p:spPr>
        <p:txBody>
          <a:bodyPr/>
          <a:lstStyle/>
          <a:p>
            <a:pPr algn="ctr"/>
            <a:r>
              <a:rPr lang="en-US" dirty="0"/>
              <a:t>That same child 10 years later?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5587" y="3308886"/>
            <a:ext cx="6519313" cy="2939513"/>
          </a:xfrm>
        </p:spPr>
        <p:txBody>
          <a:bodyPr/>
          <a:lstStyle/>
          <a:p>
            <a:r>
              <a:rPr lang="en-US" sz="2800" dirty="0"/>
              <a:t>What would you do similarly?</a:t>
            </a:r>
          </a:p>
          <a:p>
            <a:r>
              <a:rPr lang="en-US" sz="2800" dirty="0"/>
              <a:t>What would you do differently?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312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974990"/>
            <a:ext cx="8308975" cy="1143000"/>
          </a:xfrm>
        </p:spPr>
        <p:txBody>
          <a:bodyPr/>
          <a:lstStyle/>
          <a:p>
            <a:pPr algn="ctr"/>
            <a:r>
              <a:rPr lang="en-US" dirty="0" smtClean="0"/>
              <a:t>Transition Age Youth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2857675"/>
            <a:ext cx="8308975" cy="3206898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14 to 24 years old</a:t>
            </a:r>
          </a:p>
          <a:p>
            <a:r>
              <a:rPr lang="en-US" sz="2800" dirty="0" smtClean="0"/>
              <a:t>High Adverse Childhood Experiences (ACES) score</a:t>
            </a:r>
          </a:p>
          <a:p>
            <a:r>
              <a:rPr lang="en-US" sz="2800" dirty="0" smtClean="0"/>
              <a:t>In custody of OCS or DJJ</a:t>
            </a:r>
          </a:p>
          <a:p>
            <a:r>
              <a:rPr lang="en-US" sz="2800" dirty="0" smtClean="0"/>
              <a:t>With family of origin but with high risk behaviors</a:t>
            </a:r>
          </a:p>
          <a:p>
            <a:r>
              <a:rPr lang="en-US" sz="2800" dirty="0"/>
              <a:t>Homeless, runaway or couch-surfing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1320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005553"/>
            <a:ext cx="8308975" cy="1143000"/>
          </a:xfrm>
        </p:spPr>
        <p:txBody>
          <a:bodyPr/>
          <a:lstStyle/>
          <a:p>
            <a:pPr algn="ctr"/>
            <a:r>
              <a:rPr lang="en-US" sz="4800" dirty="0" smtClean="0"/>
              <a:t>Extra challenges with our youth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2857675"/>
            <a:ext cx="8308975" cy="3206898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C</a:t>
            </a:r>
            <a:r>
              <a:rPr lang="en-US" sz="2800" dirty="0" smtClean="0"/>
              <a:t>omorbid </a:t>
            </a:r>
            <a:r>
              <a:rPr lang="en-US" sz="2800" dirty="0"/>
              <a:t>struggles with trauma/ developmental disability/ </a:t>
            </a:r>
            <a:r>
              <a:rPr lang="en-US" sz="2800" dirty="0" smtClean="0"/>
              <a:t>traumatic </a:t>
            </a:r>
            <a:r>
              <a:rPr lang="en-US" sz="2800" dirty="0"/>
              <a:t>brain injury/ borderline intellectual </a:t>
            </a:r>
            <a:r>
              <a:rPr lang="en-US" sz="2800" dirty="0" smtClean="0"/>
              <a:t>functioning</a:t>
            </a:r>
            <a:endParaRPr lang="en-US" sz="2800" dirty="0"/>
          </a:p>
          <a:p>
            <a:r>
              <a:rPr lang="en-US" sz="2800" dirty="0"/>
              <a:t>Prone to victimization through </a:t>
            </a:r>
            <a:r>
              <a:rPr lang="en-US" sz="2800" dirty="0" smtClean="0"/>
              <a:t>peer domestic violence and </a:t>
            </a:r>
            <a:r>
              <a:rPr lang="en-US" sz="2800" dirty="0"/>
              <a:t>sex trafficking etc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dirty="0"/>
              <a:t>Aging out of the foster care and/ or </a:t>
            </a:r>
            <a:r>
              <a:rPr lang="en-US" sz="2800" dirty="0" smtClean="0"/>
              <a:t>juvenile </a:t>
            </a:r>
            <a:r>
              <a:rPr lang="en-US" sz="2800" dirty="0"/>
              <a:t>j</a:t>
            </a:r>
            <a:r>
              <a:rPr lang="en-US" sz="2800" dirty="0" smtClean="0"/>
              <a:t>ustice </a:t>
            </a:r>
            <a:r>
              <a:rPr lang="en-US" sz="2800" dirty="0"/>
              <a:t>system</a:t>
            </a:r>
          </a:p>
        </p:txBody>
      </p:sp>
    </p:spTree>
    <p:extLst>
      <p:ext uri="{BB962C8B-B14F-4D97-AF65-F5344CB8AC3E}">
        <p14:creationId xmlns:p14="http://schemas.microsoft.com/office/powerpoint/2010/main" val="1018040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456765"/>
            <a:ext cx="8308975" cy="665601"/>
          </a:xfrm>
        </p:spPr>
        <p:txBody>
          <a:bodyPr/>
          <a:lstStyle/>
          <a:p>
            <a:pPr algn="ctr"/>
            <a:r>
              <a:rPr lang="en-US" dirty="0" smtClean="0"/>
              <a:t>Treatment at ACMHS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Trauma Focused Cognitive Behavioral Therapy (TFCBT)</a:t>
            </a:r>
          </a:p>
          <a:p>
            <a:r>
              <a:rPr lang="en-US" sz="3200" dirty="0" smtClean="0"/>
              <a:t>Eye </a:t>
            </a:r>
            <a:r>
              <a:rPr lang="en-US" sz="3200" dirty="0"/>
              <a:t>Movement </a:t>
            </a:r>
            <a:r>
              <a:rPr lang="en-US" sz="3200" dirty="0" smtClean="0"/>
              <a:t>Desensitization </a:t>
            </a:r>
            <a:r>
              <a:rPr lang="en-US" sz="3200" dirty="0"/>
              <a:t>and </a:t>
            </a:r>
            <a:r>
              <a:rPr lang="en-US" sz="3200" dirty="0" smtClean="0"/>
              <a:t>Reprocessing </a:t>
            </a:r>
            <a:r>
              <a:rPr lang="en-US" sz="3200" dirty="0"/>
              <a:t>(EMDR</a:t>
            </a:r>
            <a:r>
              <a:rPr lang="en-US" sz="3200" dirty="0" smtClean="0"/>
              <a:t>)</a:t>
            </a:r>
          </a:p>
          <a:p>
            <a:r>
              <a:rPr lang="en-US" sz="3200" dirty="0" smtClean="0"/>
              <a:t>Parenting with Love and Limits (PLL)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955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373208"/>
            <a:ext cx="8308975" cy="999832"/>
          </a:xfrm>
        </p:spPr>
        <p:txBody>
          <a:bodyPr/>
          <a:lstStyle/>
          <a:p>
            <a:pPr algn="ctr"/>
            <a:r>
              <a:rPr lang="en-US" dirty="0" smtClean="0"/>
              <a:t>Treatment Philosophy and </a:t>
            </a:r>
            <a:br>
              <a:rPr lang="en-US" dirty="0" smtClean="0"/>
            </a:br>
            <a:r>
              <a:rPr lang="en-US" dirty="0" smtClean="0"/>
              <a:t>Frameworks at ACMHS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2639666"/>
            <a:ext cx="8308975" cy="220668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Transition </a:t>
            </a:r>
            <a:r>
              <a:rPr lang="en-US" sz="3200" dirty="0"/>
              <a:t>to Independence Process (TIP)</a:t>
            </a:r>
          </a:p>
          <a:p>
            <a:r>
              <a:rPr lang="en-US" sz="3200" dirty="0"/>
              <a:t>Attachment self-Regulation and competency (ARC)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714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256227"/>
            <a:ext cx="8308975" cy="1143000"/>
          </a:xfrm>
        </p:spPr>
        <p:txBody>
          <a:bodyPr/>
          <a:lstStyle/>
          <a:p>
            <a:pPr algn="ctr"/>
            <a:r>
              <a:rPr lang="en-US" dirty="0"/>
              <a:t>Treatment Philosophy and </a:t>
            </a:r>
            <a:br>
              <a:rPr lang="en-US" dirty="0"/>
            </a:br>
            <a:r>
              <a:rPr lang="en-US" dirty="0"/>
              <a:t>Frameworks at ACMHS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2988235"/>
            <a:ext cx="8308975" cy="29463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Caregiving systems are extremely important</a:t>
            </a:r>
            <a:endParaRPr lang="en-US" dirty="0"/>
          </a:p>
          <a:p>
            <a:pPr marL="0" indent="0" algn="ctr">
              <a:buNone/>
            </a:pPr>
            <a:r>
              <a:rPr lang="en-US" sz="2800" dirty="0"/>
              <a:t>Assistant teachers, parents, teachers ,foster parents, probation </a:t>
            </a:r>
            <a:r>
              <a:rPr lang="en-US" sz="2800" dirty="0" smtClean="0"/>
              <a:t>officers</a:t>
            </a:r>
            <a:r>
              <a:rPr lang="en-US" sz="2800" dirty="0"/>
              <a:t>, community providers, juvenile </a:t>
            </a:r>
            <a:r>
              <a:rPr lang="en-US" sz="2800" dirty="0" smtClean="0"/>
              <a:t>justice, providers</a:t>
            </a:r>
            <a:r>
              <a:rPr lang="en-US" sz="2800" dirty="0"/>
              <a:t>, residential treatment providers, psychiatric </a:t>
            </a:r>
            <a:r>
              <a:rPr lang="en-US" sz="2800" dirty="0" smtClean="0"/>
              <a:t>providers, etc</a:t>
            </a:r>
            <a:r>
              <a:rPr lang="en-US" sz="2800" dirty="0"/>
              <a:t>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826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256227"/>
            <a:ext cx="8308975" cy="1143000"/>
          </a:xfrm>
        </p:spPr>
        <p:txBody>
          <a:bodyPr/>
          <a:lstStyle/>
          <a:p>
            <a:pPr algn="ctr"/>
            <a:r>
              <a:rPr lang="en-US" dirty="0"/>
              <a:t>Treatment Philosophy and </a:t>
            </a:r>
            <a:br>
              <a:rPr lang="en-US" dirty="0"/>
            </a:br>
            <a:r>
              <a:rPr lang="en-US" dirty="0"/>
              <a:t>Frameworks at ACMHS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0118" y="2973294"/>
            <a:ext cx="6902076" cy="29463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/>
              <a:t>Safety is extremely important</a:t>
            </a:r>
          </a:p>
          <a:p>
            <a:pPr marL="0" indent="0" algn="ctr">
              <a:buNone/>
            </a:pPr>
            <a:r>
              <a:rPr lang="en-US" sz="4800" dirty="0" err="1" smtClean="0"/>
              <a:t>Peritrauma</a:t>
            </a:r>
            <a:r>
              <a:rPr lang="en-US" sz="4800" dirty="0" smtClean="0"/>
              <a:t> (It’s not a fruit)</a:t>
            </a:r>
            <a:endParaRPr lang="en-US" sz="48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504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256227"/>
            <a:ext cx="8308975" cy="1143000"/>
          </a:xfrm>
        </p:spPr>
        <p:txBody>
          <a:bodyPr/>
          <a:lstStyle/>
          <a:p>
            <a:pPr algn="ctr"/>
            <a:r>
              <a:rPr lang="en-US" dirty="0"/>
              <a:t>Treatment Philosophy and </a:t>
            </a:r>
            <a:br>
              <a:rPr lang="en-US" dirty="0"/>
            </a:br>
            <a:r>
              <a:rPr lang="en-US" dirty="0"/>
              <a:t>Frameworks at ACMHS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3137647"/>
            <a:ext cx="8308975" cy="29463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/>
              <a:t>Try to understand </a:t>
            </a:r>
            <a:r>
              <a:rPr lang="en-US" sz="4800" dirty="0"/>
              <a:t>what is behind </a:t>
            </a:r>
            <a:r>
              <a:rPr lang="en-US" sz="4800" dirty="0" smtClean="0"/>
              <a:t>behaviors</a:t>
            </a:r>
            <a:endParaRPr lang="en-US" sz="4800" dirty="0"/>
          </a:p>
          <a:p>
            <a:pPr marL="0" indent="0" algn="ctr">
              <a:buNone/>
            </a:pPr>
            <a:r>
              <a:rPr lang="en-US" sz="4800" dirty="0" smtClean="0"/>
              <a:t>WBB</a:t>
            </a:r>
            <a:endParaRPr lang="en-US" sz="4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103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256227"/>
            <a:ext cx="8308975" cy="1143000"/>
          </a:xfrm>
        </p:spPr>
        <p:txBody>
          <a:bodyPr/>
          <a:lstStyle/>
          <a:p>
            <a:pPr algn="ctr"/>
            <a:r>
              <a:rPr lang="en-US" dirty="0"/>
              <a:t>Treatment Philosophy and </a:t>
            </a:r>
            <a:br>
              <a:rPr lang="en-US" dirty="0"/>
            </a:br>
            <a:r>
              <a:rPr lang="en-US" dirty="0"/>
              <a:t>Frameworks at ACMHS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3421529"/>
            <a:ext cx="8308975" cy="28418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/>
              <a:t>Attunement and Attachment</a:t>
            </a:r>
            <a:endParaRPr lang="en-US" sz="48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309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363732"/>
            <a:ext cx="8308975" cy="1143000"/>
          </a:xfrm>
        </p:spPr>
        <p:txBody>
          <a:bodyPr/>
          <a:lstStyle/>
          <a:p>
            <a:pPr algn="ctr"/>
            <a:r>
              <a:rPr lang="en-US" dirty="0" smtClean="0"/>
              <a:t>Transition Age Youth Services at Anchorage Community Mental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2807540"/>
            <a:ext cx="8308975" cy="3741667"/>
          </a:xfrm>
        </p:spPr>
        <p:txBody>
          <a:bodyPr>
            <a:normAutofit fontScale="55000" lnSpcReduction="20000"/>
          </a:bodyPr>
          <a:lstStyle/>
          <a:p>
            <a:r>
              <a:rPr lang="en-US" sz="5800" dirty="0" smtClean="0"/>
              <a:t>Priority clients</a:t>
            </a:r>
          </a:p>
          <a:p>
            <a:pPr marL="0" indent="0">
              <a:lnSpc>
                <a:spcPct val="70000"/>
              </a:lnSpc>
              <a:buNone/>
            </a:pPr>
            <a:endParaRPr lang="en-US" sz="3800" dirty="0" smtClean="0"/>
          </a:p>
          <a:p>
            <a:pPr lvl="1">
              <a:lnSpc>
                <a:spcPct val="120000"/>
              </a:lnSpc>
            </a:pPr>
            <a:r>
              <a:rPr lang="en-US" sz="3800" dirty="0" smtClean="0"/>
              <a:t>Youth </a:t>
            </a:r>
            <a:r>
              <a:rPr lang="en-US" sz="3800" dirty="0"/>
              <a:t>who have experienced severe, complex and serial </a:t>
            </a:r>
            <a:r>
              <a:rPr lang="en-US" sz="3800" dirty="0" smtClean="0"/>
              <a:t>trauma.  </a:t>
            </a:r>
          </a:p>
          <a:p>
            <a:pPr lvl="1">
              <a:lnSpc>
                <a:spcPct val="120000"/>
              </a:lnSpc>
            </a:pPr>
            <a:r>
              <a:rPr lang="en-US" sz="3800" dirty="0" smtClean="0"/>
              <a:t>Youth in state custody through OCS or DJJ</a:t>
            </a:r>
          </a:p>
          <a:p>
            <a:pPr lvl="1">
              <a:lnSpc>
                <a:spcPct val="120000"/>
              </a:lnSpc>
            </a:pPr>
            <a:r>
              <a:rPr lang="en-US" sz="3800" dirty="0" smtClean="0"/>
              <a:t>Youth transitioning back into the community from residential care</a:t>
            </a:r>
          </a:p>
          <a:p>
            <a:pPr lvl="1">
              <a:lnSpc>
                <a:spcPct val="120000"/>
              </a:lnSpc>
            </a:pPr>
            <a:r>
              <a:rPr lang="en-US" sz="3800" dirty="0" smtClean="0"/>
              <a:t>Homeless and runaway youth</a:t>
            </a:r>
          </a:p>
          <a:p>
            <a:pPr lvl="1"/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054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314676"/>
            <a:ext cx="8308975" cy="1143000"/>
          </a:xfrm>
        </p:spPr>
        <p:txBody>
          <a:bodyPr/>
          <a:lstStyle/>
          <a:p>
            <a:pPr algn="ctr"/>
            <a:r>
              <a:rPr lang="en-US" dirty="0"/>
              <a:t>Treatment Philosophy and </a:t>
            </a:r>
            <a:br>
              <a:rPr lang="en-US" dirty="0"/>
            </a:br>
            <a:r>
              <a:rPr lang="en-US" dirty="0"/>
              <a:t>Frameworks at ACMHS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3197412"/>
            <a:ext cx="8308975" cy="3050987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Meet </a:t>
            </a:r>
            <a:r>
              <a:rPr lang="en-US" sz="4800" dirty="0" smtClean="0"/>
              <a:t>basic </a:t>
            </a:r>
            <a:r>
              <a:rPr lang="en-US" sz="4800" dirty="0"/>
              <a:t>needs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292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314676"/>
            <a:ext cx="8308975" cy="1143000"/>
          </a:xfrm>
        </p:spPr>
        <p:txBody>
          <a:bodyPr/>
          <a:lstStyle/>
          <a:p>
            <a:pPr algn="ctr"/>
            <a:r>
              <a:rPr lang="en-US" dirty="0"/>
              <a:t>Treatment Philosophy and </a:t>
            </a:r>
            <a:br>
              <a:rPr lang="en-US" dirty="0"/>
            </a:br>
            <a:r>
              <a:rPr lang="en-US" dirty="0"/>
              <a:t>Frameworks at ACMHS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3197412"/>
            <a:ext cx="8308975" cy="3050987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 smtClean="0"/>
              <a:t>Caregiver </a:t>
            </a:r>
            <a:r>
              <a:rPr lang="en-US" sz="4800" dirty="0"/>
              <a:t>Affect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782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314676"/>
            <a:ext cx="8308975" cy="1143000"/>
          </a:xfrm>
        </p:spPr>
        <p:txBody>
          <a:bodyPr/>
          <a:lstStyle/>
          <a:p>
            <a:pPr algn="ctr"/>
            <a:r>
              <a:rPr lang="en-US" dirty="0"/>
              <a:t>Treatment Philosophy and </a:t>
            </a:r>
            <a:br>
              <a:rPr lang="en-US" dirty="0"/>
            </a:br>
            <a:r>
              <a:rPr lang="en-US" dirty="0"/>
              <a:t>Frameworks at ACMHS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3197412"/>
            <a:ext cx="8308975" cy="3050987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 smtClean="0"/>
              <a:t>Consistent </a:t>
            </a:r>
            <a:r>
              <a:rPr lang="en-US" sz="4800" dirty="0"/>
              <a:t>caregiver response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448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314676"/>
            <a:ext cx="8308975" cy="1143000"/>
          </a:xfrm>
        </p:spPr>
        <p:txBody>
          <a:bodyPr/>
          <a:lstStyle/>
          <a:p>
            <a:pPr algn="ctr"/>
            <a:r>
              <a:rPr lang="en-US" dirty="0"/>
              <a:t>Treatment Philosophy and </a:t>
            </a:r>
            <a:br>
              <a:rPr lang="en-US" dirty="0"/>
            </a:br>
            <a:r>
              <a:rPr lang="en-US" dirty="0"/>
              <a:t>Frameworks at ACMHS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3197412"/>
            <a:ext cx="8308975" cy="3050987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 smtClean="0"/>
              <a:t>Routines </a:t>
            </a:r>
            <a:r>
              <a:rPr lang="en-US" sz="4800" dirty="0"/>
              <a:t>and rituals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345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456765"/>
            <a:ext cx="8308975" cy="81600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Core Components of Trauma-Informed Service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Trauma Awareness (staff training, consultation and supervision)</a:t>
            </a:r>
          </a:p>
          <a:p>
            <a:r>
              <a:rPr lang="en-US" dirty="0" smtClean="0"/>
              <a:t>Emphasis on Safety</a:t>
            </a:r>
          </a:p>
          <a:p>
            <a:r>
              <a:rPr lang="en-US" dirty="0" smtClean="0"/>
              <a:t>Opportunities to rebuild control and experience empowerment</a:t>
            </a:r>
          </a:p>
          <a:p>
            <a:r>
              <a:rPr lang="en-US" dirty="0" smtClean="0"/>
              <a:t>Self Care for providers</a:t>
            </a:r>
          </a:p>
          <a:p>
            <a:r>
              <a:rPr lang="en-US" dirty="0" smtClean="0"/>
              <a:t>Trauma-informed interventions and trauma-focused services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352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Title 1"/>
          <p:cNvSpPr>
            <a:spLocks noGrp="1"/>
          </p:cNvSpPr>
          <p:nvPr>
            <p:ph type="title"/>
          </p:nvPr>
        </p:nvSpPr>
        <p:spPr>
          <a:xfrm>
            <a:off x="508187" y="1394013"/>
            <a:ext cx="8153400" cy="682811"/>
          </a:xfrm>
        </p:spPr>
        <p:txBody>
          <a:bodyPr/>
          <a:lstStyle/>
          <a:p>
            <a:pPr algn="ctr"/>
            <a:r>
              <a:rPr lang="en-US" dirty="0">
                <a:hlinkClick r:id="rId3" action="ppaction://hlinkfile"/>
              </a:rPr>
              <a:t>Wrap-Up</a:t>
            </a:r>
            <a:endParaRPr lang="en-US" dirty="0" smtClean="0"/>
          </a:p>
        </p:txBody>
      </p:sp>
      <p:sp>
        <p:nvSpPr>
          <p:cNvPr id="134146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2958352"/>
            <a:ext cx="8153400" cy="2913529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All behavior comes from an identified need that is not being met</a:t>
            </a:r>
          </a:p>
          <a:p>
            <a:r>
              <a:rPr lang="en-US" sz="2800" dirty="0" smtClean="0"/>
              <a:t>Identifying and engaging a caregiving system is invaluable</a:t>
            </a:r>
          </a:p>
          <a:p>
            <a:r>
              <a:rPr lang="en-US" sz="2800" dirty="0" smtClean="0"/>
              <a:t>Caregivers need to take care of themselves to take care of children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37062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Title 1"/>
          <p:cNvSpPr>
            <a:spLocks noGrp="1"/>
          </p:cNvSpPr>
          <p:nvPr>
            <p:ph type="title"/>
          </p:nvPr>
        </p:nvSpPr>
        <p:spPr>
          <a:xfrm>
            <a:off x="508187" y="1394013"/>
            <a:ext cx="8153400" cy="682811"/>
          </a:xfrm>
        </p:spPr>
        <p:txBody>
          <a:bodyPr/>
          <a:lstStyle/>
          <a:p>
            <a:pPr algn="ctr"/>
            <a:r>
              <a:rPr lang="en-US" dirty="0">
                <a:hlinkClick r:id="rId3" action="ppaction://hlinkfile"/>
              </a:rPr>
              <a:t>Wrap-Up</a:t>
            </a:r>
            <a:endParaRPr lang="en-US" dirty="0" smtClean="0"/>
          </a:p>
        </p:txBody>
      </p:sp>
      <p:sp>
        <p:nvSpPr>
          <p:cNvPr id="134146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2480234"/>
            <a:ext cx="8153400" cy="2853766"/>
          </a:xfrm>
        </p:spPr>
        <p:txBody>
          <a:bodyPr>
            <a:normAutofit lnSpcReduction="10000"/>
          </a:bodyPr>
          <a:lstStyle/>
          <a:p>
            <a:endParaRPr lang="en-US" sz="2800" dirty="0" smtClean="0"/>
          </a:p>
          <a:p>
            <a:r>
              <a:rPr lang="en-US" sz="2800" dirty="0" smtClean="0"/>
              <a:t>Consistency, routines and rituals</a:t>
            </a:r>
          </a:p>
          <a:p>
            <a:r>
              <a:rPr lang="en-US" sz="2800" dirty="0" smtClean="0"/>
              <a:t>Look for opportunities to rebuild control </a:t>
            </a:r>
          </a:p>
          <a:p>
            <a:r>
              <a:rPr lang="en-US" sz="2800" dirty="0" smtClean="0"/>
              <a:t>Caregivers need to take care of themselves to take care of children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664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Title 1"/>
          <p:cNvSpPr>
            <a:spLocks noGrp="1"/>
          </p:cNvSpPr>
          <p:nvPr>
            <p:ph type="title"/>
          </p:nvPr>
        </p:nvSpPr>
        <p:spPr>
          <a:xfrm>
            <a:off x="415925" y="1021889"/>
            <a:ext cx="8308975" cy="1143000"/>
          </a:xfrm>
        </p:spPr>
        <p:txBody>
          <a:bodyPr/>
          <a:lstStyle/>
          <a:p>
            <a:pPr algn="ctr"/>
            <a:r>
              <a:rPr lang="en-US" dirty="0" smtClean="0"/>
              <a:t>Trauma-Informed Treatment Resources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415925" y="2613211"/>
            <a:ext cx="8308975" cy="3859778"/>
          </a:xfrm>
        </p:spPr>
        <p:txBody>
          <a:bodyPr numCol="2">
            <a:noAutofit/>
          </a:bodyPr>
          <a:lstStyle/>
          <a:p>
            <a:r>
              <a:rPr lang="en-US" sz="1600" b="1" dirty="0">
                <a:solidFill>
                  <a:schemeClr val="tx1"/>
                </a:solidFill>
                <a:latin typeface="+mj-lt"/>
              </a:rPr>
              <a:t>The National Child Traumatic Stress Network (</a:t>
            </a:r>
            <a:r>
              <a:rPr lang="en-US" sz="1600" b="1" dirty="0" smtClean="0">
                <a:solidFill>
                  <a:schemeClr val="tx1"/>
                </a:solidFill>
                <a:latin typeface="+mj-lt"/>
              </a:rPr>
              <a:t>NCTSN)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j-lt"/>
              </a:rPr>
              <a:t>http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://</a:t>
            </a:r>
            <a:r>
              <a:rPr lang="en-US" sz="1600" dirty="0" smtClean="0">
                <a:solidFill>
                  <a:schemeClr val="tx1"/>
                </a:solidFill>
                <a:latin typeface="+mj-lt"/>
              </a:rPr>
              <a:t>nctsn.org/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j-lt"/>
              </a:rPr>
              <a:t>http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://</a:t>
            </a:r>
            <a:r>
              <a:rPr lang="en-US" sz="1600" dirty="0" smtClean="0">
                <a:solidFill>
                  <a:schemeClr val="tx1"/>
                </a:solidFill>
                <a:latin typeface="+mj-lt"/>
              </a:rPr>
              <a:t>nctsn.org/resources/topics/juvenile-justice-system</a:t>
            </a:r>
            <a:endParaRPr lang="en-US" sz="1600" dirty="0">
              <a:solidFill>
                <a:schemeClr val="tx1"/>
              </a:solidFill>
              <a:latin typeface="+mj-lt"/>
            </a:endParaRPr>
          </a:p>
          <a:p>
            <a:r>
              <a:rPr lang="en-US" sz="1600" b="1" dirty="0" smtClean="0">
                <a:solidFill>
                  <a:schemeClr val="tx1"/>
                </a:solidFill>
                <a:latin typeface="+mj-lt"/>
              </a:rPr>
              <a:t>Attachment</a:t>
            </a:r>
            <a:r>
              <a:rPr lang="en-US" sz="1600" b="1" dirty="0">
                <a:solidFill>
                  <a:schemeClr val="tx1"/>
                </a:solidFill>
                <a:latin typeface="+mj-lt"/>
              </a:rPr>
              <a:t>, Regulation and Competency (ARC)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j-lt"/>
              </a:rPr>
              <a:t>http://www.traumacenter.org/research/ascot.php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+mj-lt"/>
              </a:rPr>
              <a:t>Transition </a:t>
            </a:r>
            <a:r>
              <a:rPr lang="en-US" sz="1600" b="1" dirty="0">
                <a:solidFill>
                  <a:schemeClr val="tx1"/>
                </a:solidFill>
                <a:latin typeface="+mj-lt"/>
              </a:rPr>
              <a:t>to Independence Process (</a:t>
            </a:r>
            <a:r>
              <a:rPr lang="en-US" sz="1600" b="1" dirty="0" smtClean="0">
                <a:solidFill>
                  <a:schemeClr val="tx1"/>
                </a:solidFill>
                <a:latin typeface="+mj-lt"/>
              </a:rPr>
              <a:t>TIP)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j-lt"/>
              </a:rPr>
              <a:t>http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://www.tipstars.org</a:t>
            </a:r>
            <a:r>
              <a:rPr lang="en-US" sz="1600" dirty="0" smtClean="0">
                <a:solidFill>
                  <a:schemeClr val="tx1"/>
                </a:solidFill>
                <a:latin typeface="+mj-lt"/>
              </a:rPr>
              <a:t>/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+mj-lt"/>
              </a:rPr>
              <a:t>Eye </a:t>
            </a:r>
            <a:r>
              <a:rPr lang="en-US" sz="1600" b="1" dirty="0">
                <a:solidFill>
                  <a:schemeClr val="tx1"/>
                </a:solidFill>
                <a:latin typeface="+mj-lt"/>
              </a:rPr>
              <a:t>Movement Desensitization and Reprocessing  (</a:t>
            </a:r>
            <a:r>
              <a:rPr lang="en-US" sz="1600" b="1" dirty="0" smtClean="0">
                <a:solidFill>
                  <a:schemeClr val="tx1"/>
                </a:solidFill>
                <a:latin typeface="+mj-lt"/>
              </a:rPr>
              <a:t>EMDR)</a:t>
            </a:r>
          </a:p>
          <a:p>
            <a:pPr lvl="1"/>
            <a:r>
              <a:rPr lang="en-US" sz="1600" u="sng" dirty="0" smtClean="0">
                <a:solidFill>
                  <a:schemeClr val="tx1"/>
                </a:solidFill>
                <a:latin typeface="+mj-lt"/>
              </a:rPr>
              <a:t>http</a:t>
            </a:r>
            <a:r>
              <a:rPr lang="en-US" sz="1600" u="sng" dirty="0">
                <a:solidFill>
                  <a:schemeClr val="tx1"/>
                </a:solidFill>
                <a:latin typeface="+mj-lt"/>
              </a:rPr>
              <a:t>://</a:t>
            </a:r>
            <a:r>
              <a:rPr lang="en-US" sz="1600" u="sng" dirty="0" smtClean="0">
                <a:solidFill>
                  <a:schemeClr val="tx1"/>
                </a:solidFill>
                <a:latin typeface="+mj-lt"/>
              </a:rPr>
              <a:t>www.emdria.org/</a:t>
            </a:r>
            <a:endParaRPr lang="en-US" sz="1600" dirty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US" sz="1600" u="sng" dirty="0" smtClean="0">
                <a:solidFill>
                  <a:schemeClr val="tx1"/>
                </a:solidFill>
                <a:latin typeface="+mj-lt"/>
              </a:rPr>
              <a:t>http</a:t>
            </a:r>
            <a:r>
              <a:rPr lang="en-US" sz="1600" u="sng" dirty="0">
                <a:solidFill>
                  <a:schemeClr val="tx1"/>
                </a:solidFill>
                <a:latin typeface="+mj-lt"/>
              </a:rPr>
              <a:t>://www.emdrhap.org/content</a:t>
            </a:r>
            <a:r>
              <a:rPr lang="en-US" sz="1600" u="sng" dirty="0" smtClean="0">
                <a:solidFill>
                  <a:schemeClr val="tx1"/>
                </a:solidFill>
                <a:latin typeface="+mj-lt"/>
              </a:rPr>
              <a:t>/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+mj-lt"/>
              </a:rPr>
              <a:t>Trauma-Focused </a:t>
            </a:r>
            <a:r>
              <a:rPr lang="en-US" sz="1600" b="1" dirty="0">
                <a:solidFill>
                  <a:schemeClr val="tx1"/>
                </a:solidFill>
                <a:latin typeface="+mj-lt"/>
              </a:rPr>
              <a:t>Cognitive Behavioral Therapy (</a:t>
            </a:r>
            <a:r>
              <a:rPr lang="en-US" sz="1600" b="1" dirty="0" smtClean="0">
                <a:solidFill>
                  <a:schemeClr val="tx1"/>
                </a:solidFill>
                <a:latin typeface="+mj-lt"/>
              </a:rPr>
              <a:t>TF-CBT)</a:t>
            </a:r>
          </a:p>
          <a:p>
            <a:pPr lvl="1"/>
            <a:r>
              <a:rPr lang="en-US" sz="1600" u="sng" dirty="0" smtClean="0">
                <a:solidFill>
                  <a:schemeClr val="tx1"/>
                </a:solidFill>
                <a:latin typeface="+mj-lt"/>
              </a:rPr>
              <a:t>https</a:t>
            </a:r>
            <a:r>
              <a:rPr lang="en-US" sz="1600" u="sng" dirty="0">
                <a:solidFill>
                  <a:schemeClr val="tx1"/>
                </a:solidFill>
                <a:latin typeface="+mj-lt"/>
              </a:rPr>
              <a:t>://tfcbt.org</a:t>
            </a:r>
            <a:r>
              <a:rPr lang="en-US" sz="1600" u="sng" dirty="0" smtClean="0">
                <a:solidFill>
                  <a:schemeClr val="tx1"/>
                </a:solidFill>
                <a:latin typeface="+mj-lt"/>
              </a:rPr>
              <a:t>/</a:t>
            </a:r>
            <a:endParaRPr lang="en-US" sz="1600" u="sng" dirty="0">
              <a:solidFill>
                <a:schemeClr val="tx1"/>
              </a:solidFill>
              <a:latin typeface="+mj-lt"/>
            </a:endParaRPr>
          </a:p>
          <a:p>
            <a:r>
              <a:rPr lang="en-US" sz="1600" b="1" dirty="0" smtClean="0">
                <a:solidFill>
                  <a:schemeClr val="tx1"/>
                </a:solidFill>
                <a:latin typeface="+mj-lt"/>
              </a:rPr>
              <a:t>Parenting with Love and Limits (PLL)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+mj-lt"/>
              </a:rPr>
              <a:t>https://gopll.com</a:t>
            </a:r>
            <a:r>
              <a:rPr lang="en-US" sz="1600" dirty="0" smtClean="0">
                <a:solidFill>
                  <a:schemeClr val="tx1"/>
                </a:solidFill>
                <a:latin typeface="+mj-lt"/>
              </a:rPr>
              <a:t>/</a:t>
            </a:r>
            <a:endParaRPr lang="en-US" sz="1600" dirty="0">
              <a:solidFill>
                <a:schemeClr val="tx1"/>
              </a:solidFill>
              <a:latin typeface="+mj-lt"/>
            </a:endParaRPr>
          </a:p>
          <a:p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42645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Title 1"/>
          <p:cNvSpPr>
            <a:spLocks noGrp="1"/>
          </p:cNvSpPr>
          <p:nvPr>
            <p:ph type="title"/>
          </p:nvPr>
        </p:nvSpPr>
        <p:spPr>
          <a:xfrm>
            <a:off x="415925" y="1056679"/>
            <a:ext cx="8308975" cy="1143000"/>
          </a:xfrm>
        </p:spPr>
        <p:txBody>
          <a:bodyPr/>
          <a:lstStyle/>
          <a:p>
            <a:pPr algn="ctr"/>
            <a:r>
              <a:rPr lang="en-US" dirty="0" smtClean="0"/>
              <a:t>ACMHS Transition Age Youth Programs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415925" y="2613211"/>
            <a:ext cx="8308975" cy="3799621"/>
          </a:xfrm>
        </p:spPr>
        <p:txBody>
          <a:bodyPr numCol="1">
            <a:no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+mj-lt"/>
              </a:rPr>
              <a:t>Anchorage 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Community Mental Health Services (</a:t>
            </a:r>
            <a:r>
              <a:rPr lang="en-US" b="1" dirty="0" smtClean="0">
                <a:solidFill>
                  <a:schemeClr val="tx1"/>
                </a:solidFill>
                <a:latin typeface="+mj-lt"/>
              </a:rPr>
              <a:t>ACMHS)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+mj-lt"/>
              </a:rPr>
              <a:t>https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://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www.acmhs.com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+mj-lt"/>
              </a:rPr>
              <a:t>561-0954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j-lt"/>
              </a:rPr>
              <a:t>Alaska 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Youth Advocates (</a:t>
            </a:r>
            <a:r>
              <a:rPr lang="en-US" b="1" dirty="0" smtClean="0">
                <a:solidFill>
                  <a:schemeClr val="tx1"/>
                </a:solidFill>
                <a:latin typeface="+mj-lt"/>
              </a:rPr>
              <a:t>AYA)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+mj-lt"/>
              </a:rPr>
              <a:t>http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://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www.akyouthadvocates.org/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+mj-lt"/>
              </a:rPr>
              <a:t>929-2633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j-lt"/>
              </a:rPr>
              <a:t>Seeds 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of Change (</a:t>
            </a:r>
            <a:r>
              <a:rPr lang="en-US" b="1" dirty="0" smtClean="0">
                <a:solidFill>
                  <a:schemeClr val="tx1"/>
                </a:solidFill>
                <a:latin typeface="+mj-lt"/>
              </a:rPr>
              <a:t>SOC)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+mj-lt"/>
              </a:rPr>
              <a:t>http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://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akseedsofchange.com/</a:t>
            </a:r>
            <a:endParaRPr lang="en-US" sz="2000" dirty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+mj-lt"/>
              </a:rPr>
              <a:t>762-8660</a:t>
            </a:r>
            <a:endParaRPr lang="en-US" sz="2000" dirty="0">
              <a:solidFill>
                <a:schemeClr val="tx1"/>
              </a:solidFill>
              <a:latin typeface="+mj-lt"/>
            </a:endParaRPr>
          </a:p>
          <a:p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7013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490946"/>
            <a:ext cx="8308975" cy="560955"/>
          </a:xfrm>
        </p:spPr>
        <p:txBody>
          <a:bodyPr/>
          <a:lstStyle/>
          <a:p>
            <a:pPr algn="ctr"/>
            <a:r>
              <a:rPr lang="en-US" sz="4800" dirty="0" smtClean="0"/>
              <a:t>Trauma trainings?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5</a:t>
            </a:r>
            <a:r>
              <a:rPr lang="is-IS" sz="3200" dirty="0" smtClean="0"/>
              <a:t>….?</a:t>
            </a:r>
          </a:p>
          <a:p>
            <a:r>
              <a:rPr lang="is-IS" sz="3200" dirty="0" smtClean="0"/>
              <a:t>4....?</a:t>
            </a:r>
          </a:p>
          <a:p>
            <a:r>
              <a:rPr lang="is-IS" sz="3200" dirty="0" smtClean="0"/>
              <a:t>3...?</a:t>
            </a:r>
          </a:p>
          <a:p>
            <a:r>
              <a:rPr lang="is-IS" sz="3200" dirty="0" smtClean="0"/>
              <a:t>2...?</a:t>
            </a:r>
          </a:p>
          <a:p>
            <a:r>
              <a:rPr lang="is-IS" sz="3200" dirty="0" smtClean="0"/>
              <a:t>1...?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13570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336925"/>
            <a:ext cx="8308975" cy="852288"/>
          </a:xfrm>
        </p:spPr>
        <p:txBody>
          <a:bodyPr/>
          <a:lstStyle/>
          <a:p>
            <a:pPr algn="ctr"/>
            <a:r>
              <a:rPr lang="en-US" sz="4400" dirty="0" smtClean="0"/>
              <a:t>What’s going on with that kid?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3258751"/>
            <a:ext cx="8308975" cy="1804848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en-US" sz="2800" dirty="0" smtClean="0"/>
              <a:t>So </a:t>
            </a:r>
            <a:r>
              <a:rPr lang="en-US" sz="2800" dirty="0"/>
              <a:t>if you </a:t>
            </a:r>
            <a:r>
              <a:rPr lang="en-US" sz="2800" dirty="0" smtClean="0"/>
              <a:t>were taking care of a 4 </a:t>
            </a:r>
            <a:r>
              <a:rPr lang="en-US" sz="2800" dirty="0"/>
              <a:t>year old who was having a </a:t>
            </a:r>
            <a:r>
              <a:rPr lang="en-US" sz="2800" dirty="0" smtClean="0"/>
              <a:t>tantrum and you knew they had a history of exposure to trauma, </a:t>
            </a:r>
            <a:r>
              <a:rPr lang="en-US" sz="2800" dirty="0"/>
              <a:t>what </a:t>
            </a:r>
            <a:r>
              <a:rPr lang="en-US" sz="2800" dirty="0" smtClean="0"/>
              <a:t>things might you do to help calm them?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048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456764"/>
            <a:ext cx="8308975" cy="799293"/>
          </a:xfrm>
        </p:spPr>
        <p:txBody>
          <a:bodyPr/>
          <a:lstStyle/>
          <a:p>
            <a:r>
              <a:rPr lang="en-US" sz="5400" dirty="0"/>
              <a:t>You might</a:t>
            </a:r>
            <a:r>
              <a:rPr lang="is-IS" sz="5400" dirty="0"/>
              <a:t>…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4446" y="3476001"/>
            <a:ext cx="7521852" cy="1538221"/>
          </a:xfrm>
        </p:spPr>
        <p:txBody>
          <a:bodyPr>
            <a:normAutofit/>
          </a:bodyPr>
          <a:lstStyle/>
          <a:p>
            <a:r>
              <a:rPr lang="en-US" sz="3200" dirty="0"/>
              <a:t>Ask what they need?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278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456764"/>
            <a:ext cx="8308975" cy="799293"/>
          </a:xfrm>
        </p:spPr>
        <p:txBody>
          <a:bodyPr/>
          <a:lstStyle/>
          <a:p>
            <a:r>
              <a:rPr lang="en-US" sz="5400" dirty="0"/>
              <a:t>You might</a:t>
            </a:r>
            <a:r>
              <a:rPr lang="is-IS" sz="5400" dirty="0"/>
              <a:t>…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2033" y="3308126"/>
            <a:ext cx="7521852" cy="202285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Help establish a sense of safety and provide reassurance.</a:t>
            </a:r>
          </a:p>
          <a:p>
            <a:pPr lvl="1">
              <a:lnSpc>
                <a:spcPct val="150000"/>
              </a:lnSpc>
            </a:pPr>
            <a:r>
              <a:rPr lang="en-US" sz="2400" dirty="0"/>
              <a:t>“Your going to be OK”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5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456764"/>
            <a:ext cx="8308975" cy="799293"/>
          </a:xfrm>
        </p:spPr>
        <p:txBody>
          <a:bodyPr/>
          <a:lstStyle/>
          <a:p>
            <a:r>
              <a:rPr lang="en-US" sz="5400" dirty="0"/>
              <a:t>You might</a:t>
            </a:r>
            <a:r>
              <a:rPr lang="is-IS" sz="5400" dirty="0"/>
              <a:t>…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3048" y="3458910"/>
            <a:ext cx="7521852" cy="15382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Pick them up and give them a hug?</a:t>
            </a:r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112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456764"/>
            <a:ext cx="8308975" cy="799293"/>
          </a:xfrm>
        </p:spPr>
        <p:txBody>
          <a:bodyPr/>
          <a:lstStyle/>
          <a:p>
            <a:r>
              <a:rPr lang="en-US" sz="5400" dirty="0"/>
              <a:t>You might</a:t>
            </a:r>
            <a:r>
              <a:rPr lang="is-IS" sz="5400" dirty="0"/>
              <a:t>…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3048" y="3124679"/>
            <a:ext cx="7521852" cy="153822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Help meet basic needs</a:t>
            </a:r>
            <a:r>
              <a:rPr lang="is-IS" sz="3200" dirty="0" smtClean="0"/>
              <a:t>…</a:t>
            </a:r>
          </a:p>
          <a:p>
            <a:pPr lvl="3">
              <a:lnSpc>
                <a:spcPct val="150000"/>
              </a:lnSpc>
            </a:pPr>
            <a:r>
              <a:rPr lang="en-US" sz="3000" dirty="0" smtClean="0"/>
              <a:t>Wonder if they are hungry or tired</a:t>
            </a:r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799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1456764"/>
            <a:ext cx="8308975" cy="799293"/>
          </a:xfrm>
        </p:spPr>
        <p:txBody>
          <a:bodyPr/>
          <a:lstStyle/>
          <a:p>
            <a:r>
              <a:rPr lang="en-US" sz="5400" dirty="0"/>
              <a:t>You </a:t>
            </a:r>
            <a:r>
              <a:rPr lang="en-US" sz="5400" dirty="0" smtClean="0"/>
              <a:t>might </a:t>
            </a:r>
            <a:r>
              <a:rPr lang="is-IS" sz="5400" dirty="0" smtClean="0"/>
              <a:t>…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3048" y="3124679"/>
            <a:ext cx="7521852" cy="207485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11200" dirty="0" smtClean="0"/>
              <a:t>Start to consider what traumatic events in life may be contributing to the tantrum.</a:t>
            </a:r>
          </a:p>
          <a:p>
            <a:pPr>
              <a:lnSpc>
                <a:spcPct val="150000"/>
              </a:lnSpc>
            </a:pPr>
            <a:r>
              <a:rPr lang="en-US" sz="11200" dirty="0" smtClean="0"/>
              <a:t>How might that thought change what you do?</a:t>
            </a:r>
          </a:p>
          <a:p>
            <a:pPr>
              <a:lnSpc>
                <a:spcPct val="150000"/>
              </a:lnSpc>
            </a:pPr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98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po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Expo">
      <a:majorFont>
        <a:latin typeface="Calibri"/>
        <a:ea typeface=""/>
        <a:cs typeface=""/>
        <a:font script="Jpan" typeface="ＭＳ ゴシック"/>
      </a:majorFont>
      <a:minorFont>
        <a:latin typeface="Calibri"/>
        <a:ea typeface=""/>
        <a:cs typeface=""/>
        <a:font script="Jpan" typeface="ＭＳ ゴシック"/>
      </a:minorFont>
    </a:fontScheme>
    <a:fmtScheme name="Expo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3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93000"/>
                <a:satMod val="130000"/>
              </a:schemeClr>
            </a:gs>
            <a:gs pos="60000">
              <a:schemeClr val="phClr">
                <a:tint val="80000"/>
                <a:shade val="93000"/>
                <a:satMod val="130000"/>
              </a:schemeClr>
            </a:gs>
            <a:gs pos="100000">
              <a:schemeClr val="phClr">
                <a:tint val="50000"/>
                <a:shade val="94000"/>
                <a:alpha val="100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34925" cap="flat" cmpd="sng" algn="ctr"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8600000" scaled="0"/>
          </a:gra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C0C0C0">
                <a:alpha val="75000"/>
              </a:srgbClr>
            </a:innerShdw>
            <a:outerShdw blurRad="63500" dist="38100" dir="5400000" sx="105000" sy="105000" algn="br" rotWithShape="0">
              <a:srgbClr val="000000">
                <a:alpha val="30000"/>
              </a:srgbClr>
            </a:outerShdw>
          </a:effectLst>
        </a:effectStyle>
        <a:effectStyle>
          <a:effectLst>
            <a:innerShdw blurRad="50800" dist="25400" dir="16200000">
              <a:srgbClr val="C0C0C0">
                <a:alpha val="75000"/>
              </a:srgbClr>
            </a:innerShdw>
            <a:reflection blurRad="63500" stA="40000" endPos="50000" dist="127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Expo.thmx</Template>
  <TotalTime>212</TotalTime>
  <Words>798</Words>
  <Application>Microsoft Macintosh PowerPoint</Application>
  <PresentationFormat>On-screen Show (4:3)</PresentationFormat>
  <Paragraphs>134</Paragraphs>
  <Slides>28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Expo</vt:lpstr>
      <vt:lpstr>Trauma Informed Approaches within the Community</vt:lpstr>
      <vt:lpstr>Transition Age Youth Services at Anchorage Community Mental Health</vt:lpstr>
      <vt:lpstr>Trauma trainings?</vt:lpstr>
      <vt:lpstr>What’s going on with that kid?</vt:lpstr>
      <vt:lpstr>You might…</vt:lpstr>
      <vt:lpstr>You might…</vt:lpstr>
      <vt:lpstr>You might…</vt:lpstr>
      <vt:lpstr>You might…</vt:lpstr>
      <vt:lpstr>You might …</vt:lpstr>
      <vt:lpstr>That same child 10 years later?</vt:lpstr>
      <vt:lpstr>That same child 10 years later?</vt:lpstr>
      <vt:lpstr>Transition Age Youth</vt:lpstr>
      <vt:lpstr>Extra challenges with our youth</vt:lpstr>
      <vt:lpstr>Treatment at ACMHS</vt:lpstr>
      <vt:lpstr>Treatment Philosophy and  Frameworks at ACMHS</vt:lpstr>
      <vt:lpstr>Treatment Philosophy and  Frameworks at ACMHS</vt:lpstr>
      <vt:lpstr>Treatment Philosophy and  Frameworks at ACMHS</vt:lpstr>
      <vt:lpstr>Treatment Philosophy and  Frameworks at ACMHS</vt:lpstr>
      <vt:lpstr>Treatment Philosophy and  Frameworks at ACMHS</vt:lpstr>
      <vt:lpstr>Treatment Philosophy and  Frameworks at ACMHS</vt:lpstr>
      <vt:lpstr>Treatment Philosophy and  Frameworks at ACMHS</vt:lpstr>
      <vt:lpstr>Treatment Philosophy and  Frameworks at ACMHS</vt:lpstr>
      <vt:lpstr>Treatment Philosophy and  Frameworks at ACMHS</vt:lpstr>
      <vt:lpstr>Core Components of Trauma-Informed Service Systems</vt:lpstr>
      <vt:lpstr>Wrap-Up</vt:lpstr>
      <vt:lpstr>Wrap-Up</vt:lpstr>
      <vt:lpstr>Trauma-Informed Treatment Resources</vt:lpstr>
      <vt:lpstr>ACMHS Transition Age Youth Programs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Trauma Informed Approaches within the Community</dc:title>
  <dc:creator>Family User</dc:creator>
  <cp:lastModifiedBy>Family User</cp:lastModifiedBy>
  <cp:revision>26</cp:revision>
  <dcterms:created xsi:type="dcterms:W3CDTF">2017-03-03T16:38:04Z</dcterms:created>
  <dcterms:modified xsi:type="dcterms:W3CDTF">2017-03-03T20:15:25Z</dcterms:modified>
</cp:coreProperties>
</file>