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1" r:id="rId3"/>
    <p:sldId id="262" r:id="rId4"/>
    <p:sldId id="263" r:id="rId5"/>
    <p:sldId id="267" r:id="rId6"/>
    <p:sldId id="272" r:id="rId7"/>
    <p:sldId id="273" r:id="rId8"/>
    <p:sldId id="274" r:id="rId9"/>
    <p:sldId id="284" r:id="rId10"/>
    <p:sldId id="268" r:id="rId11"/>
    <p:sldId id="269" r:id="rId12"/>
    <p:sldId id="281" r:id="rId13"/>
    <p:sldId id="282" r:id="rId14"/>
    <p:sldId id="276" r:id="rId15"/>
    <p:sldId id="283" r:id="rId16"/>
    <p:sldId id="277" r:id="rId17"/>
    <p:sldId id="287" r:id="rId18"/>
    <p:sldId id="286" r:id="rId19"/>
    <p:sldId id="285" r:id="rId20"/>
    <p:sldId id="278" r:id="rId21"/>
    <p:sldId id="288" r:id="rId22"/>
    <p:sldId id="290" r:id="rId23"/>
    <p:sldId id="289" r:id="rId24"/>
    <p:sldId id="257" r:id="rId25"/>
    <p:sldId id="259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87" autoAdjust="0"/>
  </p:normalViewPr>
  <p:slideViewPr>
    <p:cSldViewPr snapToGrid="0" snapToObjects="1">
      <p:cViewPr varScale="1">
        <p:scale>
          <a:sx n="73" d="100"/>
          <a:sy n="7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8C9FA-EAB1-4340-8829-4751D2C018A3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D7A29-559C-3A44-B943-4A3892350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still help people with their trauma even without clinical resources</a:t>
            </a:r>
            <a:endParaRPr lang="en-US" dirty="0" smtClean="0"/>
          </a:p>
          <a:p>
            <a:r>
              <a:rPr lang="en-US" dirty="0" smtClean="0"/>
              <a:t>A human services system whose primary mission is altered by virtue</a:t>
            </a:r>
            <a:r>
              <a:rPr lang="en-US" baseline="0" dirty="0" smtClean="0"/>
              <a:t> of knowledge about trauma and the impact it has on the lives of consumers</a:t>
            </a:r>
          </a:p>
          <a:p>
            <a:r>
              <a:rPr lang="en-US" baseline="0" dirty="0" smtClean="0"/>
              <a:t>Look at all aspects of programming through a trauma lenses and keep in mind how traumatic experiences impact your clients.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0A4E0-8EFC-4785-A674-F1BF181802A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Summary of training, highlights, questions, etc.</a:t>
            </a:r>
          </a:p>
          <a:p>
            <a:pPr>
              <a:spcBef>
                <a:spcPct val="0"/>
              </a:spcBef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68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Summary of training, highlights, questions, etc.</a:t>
            </a:r>
          </a:p>
          <a:p>
            <a:pPr>
              <a:spcBef>
                <a:spcPct val="0"/>
              </a:spcBef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68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Summary of training, highlights, questions, etc.</a:t>
            </a:r>
          </a:p>
          <a:p>
            <a:pPr>
              <a:spcBef>
                <a:spcPct val="0"/>
              </a:spcBef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68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Summary of training, highlights, questions, etc.</a:t>
            </a:r>
          </a:p>
          <a:p>
            <a:pPr>
              <a:spcBef>
                <a:spcPct val="0"/>
              </a:spcBef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6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Boy%20with%20Truck.mpg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Boy%20with%20Truck.mp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554174"/>
            <a:ext cx="8307387" cy="2136880"/>
          </a:xfrm>
        </p:spPr>
        <p:txBody>
          <a:bodyPr/>
          <a:lstStyle/>
          <a:p>
            <a:r>
              <a:rPr lang="en-US" sz="5400" dirty="0"/>
              <a:t>Trauma Informed Approaches within the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22061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</a:t>
            </a:r>
          </a:p>
          <a:p>
            <a:r>
              <a:rPr lang="en-US" sz="2600" dirty="0"/>
              <a:t>Chris </a:t>
            </a:r>
            <a:r>
              <a:rPr lang="en-US" sz="2600" dirty="0" err="1"/>
              <a:t>Mortenson</a:t>
            </a:r>
            <a:r>
              <a:rPr lang="en-US" sz="2600" dirty="0"/>
              <a:t>, MSW, LCSW</a:t>
            </a:r>
          </a:p>
          <a:p>
            <a:r>
              <a:rPr lang="en-US" sz="2600" dirty="0"/>
              <a:t>Anchorage Community Mental Health</a:t>
            </a:r>
          </a:p>
          <a:p>
            <a:r>
              <a:rPr lang="en-US" sz="2600" dirty="0"/>
              <a:t>Clinical Manager- Transition Age Youth Services</a:t>
            </a:r>
          </a:p>
          <a:p>
            <a:r>
              <a:rPr lang="en-US" sz="2600" dirty="0"/>
              <a:t> </a:t>
            </a:r>
          </a:p>
          <a:p>
            <a:r>
              <a:rPr lang="en-US" sz="2600" dirty="0"/>
              <a:t>Barry Andres, MSS LCSW</a:t>
            </a:r>
          </a:p>
          <a:p>
            <a:r>
              <a:rPr lang="en-US" sz="2600" dirty="0"/>
              <a:t>Anchorage Community Mental Health</a:t>
            </a:r>
          </a:p>
          <a:p>
            <a:r>
              <a:rPr lang="en-US" sz="2600" dirty="0"/>
              <a:t>Director-Family &amp; Transition Age Youth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8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952111"/>
            <a:ext cx="8308975" cy="1143000"/>
          </a:xfrm>
        </p:spPr>
        <p:txBody>
          <a:bodyPr/>
          <a:lstStyle/>
          <a:p>
            <a:pPr algn="ctr"/>
            <a:r>
              <a:rPr lang="en-US" dirty="0" smtClean="0"/>
              <a:t>That same child 10 years later?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496" y="3541331"/>
            <a:ext cx="8308975" cy="2056279"/>
          </a:xfrm>
        </p:spPr>
        <p:txBody>
          <a:bodyPr/>
          <a:lstStyle/>
          <a:p>
            <a:r>
              <a:rPr lang="en-US" sz="2800" dirty="0" smtClean="0"/>
              <a:t>What is objectively different in the situation?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168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648890"/>
          </a:xfrm>
        </p:spPr>
        <p:txBody>
          <a:bodyPr/>
          <a:lstStyle/>
          <a:p>
            <a:pPr algn="ctr"/>
            <a:r>
              <a:rPr lang="en-US" dirty="0"/>
              <a:t>That same child 10 years later?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587" y="3308886"/>
            <a:ext cx="6519313" cy="2939513"/>
          </a:xfrm>
        </p:spPr>
        <p:txBody>
          <a:bodyPr/>
          <a:lstStyle/>
          <a:p>
            <a:r>
              <a:rPr lang="en-US" sz="2800" dirty="0"/>
              <a:t>What would you do similarly?</a:t>
            </a:r>
          </a:p>
          <a:p>
            <a:r>
              <a:rPr lang="en-US" sz="2800" dirty="0"/>
              <a:t>What would you do differently?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974990"/>
            <a:ext cx="8308975" cy="1143000"/>
          </a:xfrm>
        </p:spPr>
        <p:txBody>
          <a:bodyPr/>
          <a:lstStyle/>
          <a:p>
            <a:pPr algn="ctr"/>
            <a:r>
              <a:rPr lang="en-US" dirty="0" smtClean="0"/>
              <a:t>Transition Age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857675"/>
            <a:ext cx="8308975" cy="320689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14 to 24 years old</a:t>
            </a:r>
          </a:p>
          <a:p>
            <a:r>
              <a:rPr lang="en-US" sz="2800" dirty="0" smtClean="0"/>
              <a:t>High Adverse Childhood Experiences (ACES) score</a:t>
            </a:r>
          </a:p>
          <a:p>
            <a:r>
              <a:rPr lang="en-US" sz="2800" dirty="0" smtClean="0"/>
              <a:t>In custody of OCS or DJJ</a:t>
            </a:r>
          </a:p>
          <a:p>
            <a:r>
              <a:rPr lang="en-US" sz="2800" dirty="0" smtClean="0"/>
              <a:t>With family of origin but with high risk behaviors</a:t>
            </a:r>
          </a:p>
          <a:p>
            <a:r>
              <a:rPr lang="en-US" sz="2800" dirty="0"/>
              <a:t>Homeless, runaway or couch-surfing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132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005553"/>
            <a:ext cx="8308975" cy="1143000"/>
          </a:xfrm>
        </p:spPr>
        <p:txBody>
          <a:bodyPr/>
          <a:lstStyle/>
          <a:p>
            <a:pPr algn="ctr"/>
            <a:r>
              <a:rPr lang="en-US" sz="4800" dirty="0" smtClean="0"/>
              <a:t>Extra challenges with our youth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857675"/>
            <a:ext cx="8308975" cy="320689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omorbid </a:t>
            </a:r>
            <a:r>
              <a:rPr lang="en-US" sz="2800" dirty="0"/>
              <a:t>struggles with trauma/ developmental disability/ </a:t>
            </a:r>
            <a:r>
              <a:rPr lang="en-US" sz="2800" dirty="0" smtClean="0"/>
              <a:t>traumatic </a:t>
            </a:r>
            <a:r>
              <a:rPr lang="en-US" sz="2800" dirty="0"/>
              <a:t>brain injury/ borderline intellectual </a:t>
            </a:r>
            <a:r>
              <a:rPr lang="en-US" sz="2800" dirty="0" smtClean="0"/>
              <a:t>functioning</a:t>
            </a:r>
            <a:endParaRPr lang="en-US" sz="2800" dirty="0"/>
          </a:p>
          <a:p>
            <a:r>
              <a:rPr lang="en-US" sz="2800" dirty="0"/>
              <a:t>Prone to victimization through </a:t>
            </a:r>
            <a:r>
              <a:rPr lang="en-US" sz="2800" dirty="0" smtClean="0"/>
              <a:t>peer domestic violence and </a:t>
            </a:r>
            <a:r>
              <a:rPr lang="en-US" sz="2800" dirty="0"/>
              <a:t>sex trafficking etc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Aging out of the foster care and/ or </a:t>
            </a:r>
            <a:r>
              <a:rPr lang="en-US" sz="2800" dirty="0" smtClean="0"/>
              <a:t>juvenile </a:t>
            </a:r>
            <a:r>
              <a:rPr lang="en-US" sz="2800" dirty="0"/>
              <a:t>j</a:t>
            </a:r>
            <a:r>
              <a:rPr lang="en-US" sz="2800" dirty="0" smtClean="0"/>
              <a:t>ustice </a:t>
            </a:r>
            <a:r>
              <a:rPr lang="en-US" sz="2800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01804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665601"/>
          </a:xfrm>
        </p:spPr>
        <p:txBody>
          <a:bodyPr/>
          <a:lstStyle/>
          <a:p>
            <a:pPr algn="ctr"/>
            <a:r>
              <a:rPr lang="en-US" dirty="0" smtClean="0"/>
              <a:t>Treatment at ACMHS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Trauma Focused Cognitive Behavioral Therapy (TFCBT)</a:t>
            </a:r>
          </a:p>
          <a:p>
            <a:r>
              <a:rPr lang="en-US" sz="3200" dirty="0" smtClean="0"/>
              <a:t>Eye </a:t>
            </a:r>
            <a:r>
              <a:rPr lang="en-US" sz="3200" dirty="0"/>
              <a:t>Movement </a:t>
            </a:r>
            <a:r>
              <a:rPr lang="en-US" sz="3200" dirty="0" smtClean="0"/>
              <a:t>Desensitization </a:t>
            </a:r>
            <a:r>
              <a:rPr lang="en-US" sz="3200" dirty="0"/>
              <a:t>and </a:t>
            </a:r>
            <a:r>
              <a:rPr lang="en-US" sz="3200" dirty="0" smtClean="0"/>
              <a:t>Reprocessing </a:t>
            </a:r>
            <a:r>
              <a:rPr lang="en-US" sz="3200" dirty="0"/>
              <a:t>(EMDR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Parenting with Love and Limits (PLL)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5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73208"/>
            <a:ext cx="8308975" cy="999832"/>
          </a:xfrm>
        </p:spPr>
        <p:txBody>
          <a:bodyPr/>
          <a:lstStyle/>
          <a:p>
            <a:pPr algn="ctr"/>
            <a:r>
              <a:rPr lang="en-US" dirty="0" smtClean="0"/>
              <a:t>Treatment Philosophy and </a:t>
            </a:r>
            <a:br>
              <a:rPr lang="en-US" dirty="0" smtClean="0"/>
            </a:br>
            <a:r>
              <a:rPr lang="en-US" dirty="0" smtClean="0"/>
              <a:t>Frameworks at ACMHS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639666"/>
            <a:ext cx="8308975" cy="22066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Transition </a:t>
            </a:r>
            <a:r>
              <a:rPr lang="en-US" sz="3200" dirty="0"/>
              <a:t>to Independence Process (TIP)</a:t>
            </a:r>
          </a:p>
          <a:p>
            <a:r>
              <a:rPr lang="en-US" sz="3200" dirty="0"/>
              <a:t>Attachment self-Regulation and competency (ARC)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1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56227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988235"/>
            <a:ext cx="8308975" cy="2946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Caregiving systems are extremely important</a:t>
            </a:r>
            <a:endParaRPr lang="en-US" dirty="0"/>
          </a:p>
          <a:p>
            <a:pPr marL="0" indent="0" algn="ctr">
              <a:buNone/>
            </a:pPr>
            <a:r>
              <a:rPr lang="en-US" sz="2800" dirty="0"/>
              <a:t>Assistant teachers, parents, teachers ,foster parents, probation </a:t>
            </a:r>
            <a:r>
              <a:rPr lang="en-US" sz="2800" dirty="0" smtClean="0"/>
              <a:t>officers</a:t>
            </a:r>
            <a:r>
              <a:rPr lang="en-US" sz="2800" dirty="0"/>
              <a:t>, community providers, juvenile </a:t>
            </a:r>
            <a:r>
              <a:rPr lang="en-US" sz="2800" dirty="0" smtClean="0"/>
              <a:t>justice, providers</a:t>
            </a:r>
            <a:r>
              <a:rPr lang="en-US" sz="2800" dirty="0"/>
              <a:t>, residential treatment providers, psychiatric </a:t>
            </a:r>
            <a:r>
              <a:rPr lang="en-US" sz="2800" dirty="0" smtClean="0"/>
              <a:t>providers, etc</a:t>
            </a:r>
            <a:r>
              <a:rPr lang="en-US" sz="2800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56227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118" y="2973294"/>
            <a:ext cx="6902076" cy="2946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Safety is extremely important</a:t>
            </a:r>
          </a:p>
          <a:p>
            <a:pPr marL="0" indent="0" algn="ctr">
              <a:buNone/>
            </a:pPr>
            <a:r>
              <a:rPr lang="en-US" sz="4800" dirty="0" err="1" smtClean="0"/>
              <a:t>Peritrauma</a:t>
            </a:r>
            <a:r>
              <a:rPr lang="en-US" sz="4800" dirty="0" smtClean="0"/>
              <a:t> (It’s not a fruit)</a:t>
            </a: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0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56227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37647"/>
            <a:ext cx="8308975" cy="2946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Try to understand </a:t>
            </a:r>
            <a:r>
              <a:rPr lang="en-US" sz="4800" dirty="0"/>
              <a:t>what is behind </a:t>
            </a:r>
            <a:r>
              <a:rPr lang="en-US" sz="4800" dirty="0" smtClean="0"/>
              <a:t>behaviors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WBB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0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56227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421529"/>
            <a:ext cx="8308975" cy="2841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Attunement and Attachment</a:t>
            </a: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0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63732"/>
            <a:ext cx="8308975" cy="1143000"/>
          </a:xfrm>
        </p:spPr>
        <p:txBody>
          <a:bodyPr/>
          <a:lstStyle/>
          <a:p>
            <a:pPr algn="ctr"/>
            <a:r>
              <a:rPr lang="en-US" dirty="0" smtClean="0"/>
              <a:t>Transition Age Youth Services at Anchorage Community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807540"/>
            <a:ext cx="8308975" cy="3741667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Priority clients</a:t>
            </a:r>
          </a:p>
          <a:p>
            <a:pPr marL="0" indent="0">
              <a:lnSpc>
                <a:spcPct val="70000"/>
              </a:lnSpc>
              <a:buNone/>
            </a:pPr>
            <a:endParaRPr lang="en-US" sz="3800" dirty="0" smtClean="0"/>
          </a:p>
          <a:p>
            <a:pPr lvl="1">
              <a:lnSpc>
                <a:spcPct val="120000"/>
              </a:lnSpc>
            </a:pPr>
            <a:r>
              <a:rPr lang="en-US" sz="3800" dirty="0" smtClean="0"/>
              <a:t>Youth </a:t>
            </a:r>
            <a:r>
              <a:rPr lang="en-US" sz="3800" dirty="0"/>
              <a:t>who have experienced severe, complex and serial </a:t>
            </a:r>
            <a:r>
              <a:rPr lang="en-US" sz="3800" dirty="0" smtClean="0"/>
              <a:t>trauma.  </a:t>
            </a:r>
          </a:p>
          <a:p>
            <a:pPr lvl="1">
              <a:lnSpc>
                <a:spcPct val="120000"/>
              </a:lnSpc>
            </a:pPr>
            <a:r>
              <a:rPr lang="en-US" sz="3800" dirty="0" smtClean="0"/>
              <a:t>Youth in state custody through OCS or DJJ</a:t>
            </a:r>
          </a:p>
          <a:p>
            <a:pPr lvl="1">
              <a:lnSpc>
                <a:spcPct val="120000"/>
              </a:lnSpc>
            </a:pPr>
            <a:r>
              <a:rPr lang="en-US" sz="3800" dirty="0" smtClean="0"/>
              <a:t>Youth transitioning back into the community from residential care</a:t>
            </a:r>
          </a:p>
          <a:p>
            <a:pPr lvl="1">
              <a:lnSpc>
                <a:spcPct val="120000"/>
              </a:lnSpc>
            </a:pPr>
            <a:r>
              <a:rPr lang="en-US" sz="3800" dirty="0" smtClean="0"/>
              <a:t>Homeless and runaway youth</a:t>
            </a:r>
          </a:p>
          <a:p>
            <a:pPr lvl="1"/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5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14676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97412"/>
            <a:ext cx="8308975" cy="305098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Meet </a:t>
            </a:r>
            <a:r>
              <a:rPr lang="en-US" sz="4800" dirty="0" smtClean="0"/>
              <a:t>basic </a:t>
            </a:r>
            <a:r>
              <a:rPr lang="en-US" sz="4800" dirty="0"/>
              <a:t>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9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14676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97412"/>
            <a:ext cx="8308975" cy="305098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Caregiver </a:t>
            </a:r>
            <a:r>
              <a:rPr lang="en-US" sz="4800" dirty="0"/>
              <a:t>Affect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8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14676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97412"/>
            <a:ext cx="8308975" cy="305098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Consistent </a:t>
            </a:r>
            <a:r>
              <a:rPr lang="en-US" sz="4800" dirty="0"/>
              <a:t>caregiver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4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14676"/>
            <a:ext cx="8308975" cy="1143000"/>
          </a:xfrm>
        </p:spPr>
        <p:txBody>
          <a:bodyPr/>
          <a:lstStyle/>
          <a:p>
            <a:pPr algn="ctr"/>
            <a:r>
              <a:rPr lang="en-US" dirty="0"/>
              <a:t>Treatment Philosophy and </a:t>
            </a:r>
            <a:br>
              <a:rPr lang="en-US" dirty="0"/>
            </a:br>
            <a:r>
              <a:rPr lang="en-US" dirty="0"/>
              <a:t>Frameworks at ACMHS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197412"/>
            <a:ext cx="8308975" cy="305098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Routines </a:t>
            </a:r>
            <a:r>
              <a:rPr lang="en-US" sz="4800" dirty="0"/>
              <a:t>and rituals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816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Core Components of Trauma-Informed Service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 Awareness (staff training, consultation and supervision)</a:t>
            </a:r>
          </a:p>
          <a:p>
            <a:r>
              <a:rPr lang="en-US" dirty="0" smtClean="0"/>
              <a:t>Emphasis on Safety</a:t>
            </a:r>
          </a:p>
          <a:p>
            <a:r>
              <a:rPr lang="en-US" dirty="0" smtClean="0"/>
              <a:t>Opportunities to rebuild control and experience empowerment</a:t>
            </a:r>
          </a:p>
          <a:p>
            <a:r>
              <a:rPr lang="en-US" dirty="0" smtClean="0"/>
              <a:t>Self Care for providers</a:t>
            </a:r>
          </a:p>
          <a:p>
            <a:r>
              <a:rPr lang="en-US" dirty="0" smtClean="0"/>
              <a:t>Trauma-informed interventions and trauma-focused 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5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>
          <a:xfrm>
            <a:off x="508187" y="1394013"/>
            <a:ext cx="8153400" cy="682811"/>
          </a:xfrm>
        </p:spPr>
        <p:txBody>
          <a:bodyPr/>
          <a:lstStyle/>
          <a:p>
            <a:pPr algn="ctr"/>
            <a:r>
              <a:rPr lang="en-US" dirty="0">
                <a:hlinkClick r:id="rId3" action="ppaction://hlinkfile"/>
              </a:rPr>
              <a:t>Wrap-Up</a:t>
            </a:r>
            <a:endParaRPr lang="en-US" dirty="0" smtClean="0"/>
          </a:p>
        </p:txBody>
      </p:sp>
      <p:sp>
        <p:nvSpPr>
          <p:cNvPr id="1341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958352"/>
            <a:ext cx="8153400" cy="291352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 behavior comes from an identified need that is not being met</a:t>
            </a:r>
          </a:p>
          <a:p>
            <a:r>
              <a:rPr lang="en-US" sz="2800" dirty="0" smtClean="0"/>
              <a:t>Identifying and engaging a caregiving system is invaluable</a:t>
            </a:r>
          </a:p>
          <a:p>
            <a:r>
              <a:rPr lang="en-US" sz="2800" dirty="0" smtClean="0"/>
              <a:t>Caregivers need to take care of themselves to take care of children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0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>
          <a:xfrm>
            <a:off x="508187" y="1394013"/>
            <a:ext cx="8153400" cy="682811"/>
          </a:xfrm>
        </p:spPr>
        <p:txBody>
          <a:bodyPr/>
          <a:lstStyle/>
          <a:p>
            <a:pPr algn="ctr"/>
            <a:r>
              <a:rPr lang="en-US" dirty="0">
                <a:hlinkClick r:id="rId3" action="ppaction://hlinkfile"/>
              </a:rPr>
              <a:t>Wrap-Up</a:t>
            </a:r>
            <a:endParaRPr lang="en-US" dirty="0" smtClean="0"/>
          </a:p>
        </p:txBody>
      </p:sp>
      <p:sp>
        <p:nvSpPr>
          <p:cNvPr id="1341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480234"/>
            <a:ext cx="8153400" cy="2853766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Consistency, routines and rituals</a:t>
            </a:r>
          </a:p>
          <a:p>
            <a:r>
              <a:rPr lang="en-US" sz="2800" dirty="0" smtClean="0"/>
              <a:t>Look for opportunities to rebuild control </a:t>
            </a:r>
          </a:p>
          <a:p>
            <a:r>
              <a:rPr lang="en-US" sz="2800" dirty="0" smtClean="0"/>
              <a:t>Caregivers need to take care of themselves to take care of children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6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>
          <a:xfrm>
            <a:off x="415925" y="1021889"/>
            <a:ext cx="8308975" cy="1143000"/>
          </a:xfrm>
        </p:spPr>
        <p:txBody>
          <a:bodyPr/>
          <a:lstStyle/>
          <a:p>
            <a:pPr algn="ctr"/>
            <a:r>
              <a:rPr lang="en-US" dirty="0" smtClean="0"/>
              <a:t>Trauma-Informed Treatment Resources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15925" y="2613211"/>
            <a:ext cx="8308975" cy="3859778"/>
          </a:xfrm>
        </p:spPr>
        <p:txBody>
          <a:bodyPr numCol="2"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The National Child Traumatic Stress Network (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NCTSN)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nctsn.org/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nctsn.org/resources/topics/juvenile-justice-system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Attachment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, Regulation and Competency (ARC)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http://www.traumacenter.org/research/ascot.php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Transition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to Independence Process (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TIP)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://www.tipstars.org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/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Eye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Movement Desensitization and Reprocessing  (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EMDR)</a:t>
            </a:r>
          </a:p>
          <a:p>
            <a:pPr lvl="1"/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1600" u="sng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www.emdria.org/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1600" u="sng" dirty="0">
                <a:solidFill>
                  <a:schemeClr val="tx1"/>
                </a:solidFill>
                <a:latin typeface="+mj-lt"/>
              </a:rPr>
              <a:t>://www.emdrhap.org/content</a:t>
            </a:r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/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Trauma-Focused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Cognitive Behavioral Therapy (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TF-CBT)</a:t>
            </a:r>
          </a:p>
          <a:p>
            <a:pPr lvl="1"/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https</a:t>
            </a:r>
            <a:r>
              <a:rPr lang="en-US" sz="1600" u="sng" dirty="0">
                <a:solidFill>
                  <a:schemeClr val="tx1"/>
                </a:solidFill>
                <a:latin typeface="+mj-lt"/>
              </a:rPr>
              <a:t>://tfcbt.org</a:t>
            </a:r>
            <a:r>
              <a:rPr lang="en-US" sz="1600" u="sng" dirty="0" smtClean="0">
                <a:solidFill>
                  <a:schemeClr val="tx1"/>
                </a:solidFill>
                <a:latin typeface="+mj-lt"/>
              </a:rPr>
              <a:t>/</a:t>
            </a:r>
            <a:endParaRPr lang="en-US" sz="1600" u="sng" dirty="0">
              <a:solidFill>
                <a:schemeClr val="tx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Parenting with Love and Limits (PLL)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https://gopll.com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/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26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>
          <a:xfrm>
            <a:off x="415925" y="1056679"/>
            <a:ext cx="8308975" cy="1143000"/>
          </a:xfrm>
        </p:spPr>
        <p:txBody>
          <a:bodyPr/>
          <a:lstStyle/>
          <a:p>
            <a:pPr algn="ctr"/>
            <a:r>
              <a:rPr lang="en-US" dirty="0" smtClean="0"/>
              <a:t>ACMHS Transition Age Youth Programs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15925" y="2613211"/>
            <a:ext cx="8308975" cy="3799621"/>
          </a:xfrm>
        </p:spPr>
        <p:txBody>
          <a:bodyPr numCol="1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Anchorage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Community Mental Health Services (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ACMHS)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https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www.acmhs.com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561-0954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Alaska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Youth Advocates (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AYA)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www.akyouthadvocates.org/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929-2633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Seeds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of Change (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SOC)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http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://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akseedsofchange.com/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762-8660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13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90946"/>
            <a:ext cx="8308975" cy="560955"/>
          </a:xfrm>
        </p:spPr>
        <p:txBody>
          <a:bodyPr/>
          <a:lstStyle/>
          <a:p>
            <a:pPr algn="ctr"/>
            <a:r>
              <a:rPr lang="en-US" sz="4800" dirty="0" smtClean="0"/>
              <a:t>Trauma trainings?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</a:t>
            </a:r>
            <a:r>
              <a:rPr lang="is-IS" sz="3200" dirty="0" smtClean="0"/>
              <a:t>….?</a:t>
            </a:r>
          </a:p>
          <a:p>
            <a:r>
              <a:rPr lang="is-IS" sz="3200" dirty="0" smtClean="0"/>
              <a:t>4....?</a:t>
            </a:r>
          </a:p>
          <a:p>
            <a:r>
              <a:rPr lang="is-IS" sz="3200" dirty="0" smtClean="0"/>
              <a:t>3...?</a:t>
            </a:r>
          </a:p>
          <a:p>
            <a:r>
              <a:rPr lang="is-IS" sz="3200" dirty="0" smtClean="0"/>
              <a:t>2...?</a:t>
            </a:r>
          </a:p>
          <a:p>
            <a:r>
              <a:rPr lang="is-IS" sz="3200" dirty="0" smtClean="0"/>
              <a:t>1...?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357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336925"/>
            <a:ext cx="8308975" cy="852288"/>
          </a:xfrm>
        </p:spPr>
        <p:txBody>
          <a:bodyPr/>
          <a:lstStyle/>
          <a:p>
            <a:pPr algn="ctr"/>
            <a:r>
              <a:rPr lang="en-US" sz="4400" dirty="0" smtClean="0"/>
              <a:t>What’s going on with that kid?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258751"/>
            <a:ext cx="8308975" cy="180484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So </a:t>
            </a:r>
            <a:r>
              <a:rPr lang="en-US" sz="2800" dirty="0"/>
              <a:t>if you </a:t>
            </a:r>
            <a:r>
              <a:rPr lang="en-US" sz="2800" dirty="0" smtClean="0"/>
              <a:t>were taking care of a 4 </a:t>
            </a:r>
            <a:r>
              <a:rPr lang="en-US" sz="2800" dirty="0"/>
              <a:t>year old who was having a </a:t>
            </a:r>
            <a:r>
              <a:rPr lang="en-US" sz="2800" dirty="0" smtClean="0"/>
              <a:t>tantrum and you knew they had a history of exposure to trauma, </a:t>
            </a:r>
            <a:r>
              <a:rPr lang="en-US" sz="2800" dirty="0"/>
              <a:t>what </a:t>
            </a:r>
            <a:r>
              <a:rPr lang="en-US" sz="2800" dirty="0" smtClean="0"/>
              <a:t>things might you do to help calm them?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4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4"/>
            <a:ext cx="8308975" cy="799293"/>
          </a:xfrm>
        </p:spPr>
        <p:txBody>
          <a:bodyPr/>
          <a:lstStyle/>
          <a:p>
            <a:r>
              <a:rPr lang="en-US" sz="5400" dirty="0"/>
              <a:t>You might</a:t>
            </a:r>
            <a:r>
              <a:rPr lang="is-IS" sz="5400" dirty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446" y="3476001"/>
            <a:ext cx="7521852" cy="1538221"/>
          </a:xfrm>
        </p:spPr>
        <p:txBody>
          <a:bodyPr>
            <a:normAutofit/>
          </a:bodyPr>
          <a:lstStyle/>
          <a:p>
            <a:r>
              <a:rPr lang="en-US" sz="3200" dirty="0"/>
              <a:t>Ask what they need?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7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4"/>
            <a:ext cx="8308975" cy="799293"/>
          </a:xfrm>
        </p:spPr>
        <p:txBody>
          <a:bodyPr/>
          <a:lstStyle/>
          <a:p>
            <a:r>
              <a:rPr lang="en-US" sz="5400" dirty="0"/>
              <a:t>You might</a:t>
            </a:r>
            <a:r>
              <a:rPr lang="is-IS" sz="5400" dirty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033" y="3308126"/>
            <a:ext cx="7521852" cy="20228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Help establish a sense of safety and provide reassurance.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“Your going to be OK”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4"/>
            <a:ext cx="8308975" cy="799293"/>
          </a:xfrm>
        </p:spPr>
        <p:txBody>
          <a:bodyPr/>
          <a:lstStyle/>
          <a:p>
            <a:r>
              <a:rPr lang="en-US" sz="5400" dirty="0"/>
              <a:t>You might</a:t>
            </a:r>
            <a:r>
              <a:rPr lang="is-IS" sz="5400" dirty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48" y="3458910"/>
            <a:ext cx="7521852" cy="15382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Pick them up and give them a hug?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1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4"/>
            <a:ext cx="8308975" cy="799293"/>
          </a:xfrm>
        </p:spPr>
        <p:txBody>
          <a:bodyPr/>
          <a:lstStyle/>
          <a:p>
            <a:r>
              <a:rPr lang="en-US" sz="5400" dirty="0"/>
              <a:t>You might</a:t>
            </a:r>
            <a:r>
              <a:rPr lang="is-IS" sz="5400" dirty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48" y="3124679"/>
            <a:ext cx="7521852" cy="153822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Help meet basic needs</a:t>
            </a:r>
            <a:r>
              <a:rPr lang="is-IS" sz="3200" dirty="0" smtClean="0"/>
              <a:t>…</a:t>
            </a:r>
          </a:p>
          <a:p>
            <a:pPr lvl="3">
              <a:lnSpc>
                <a:spcPct val="150000"/>
              </a:lnSpc>
            </a:pPr>
            <a:r>
              <a:rPr lang="en-US" sz="3000" dirty="0" smtClean="0"/>
              <a:t>Wonder if they are hungry or tired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4"/>
            <a:ext cx="8308975" cy="799293"/>
          </a:xfrm>
        </p:spPr>
        <p:txBody>
          <a:bodyPr/>
          <a:lstStyle/>
          <a:p>
            <a:r>
              <a:rPr lang="en-US" sz="5400" dirty="0"/>
              <a:t>You </a:t>
            </a:r>
            <a:r>
              <a:rPr lang="en-US" sz="5400" dirty="0" smtClean="0"/>
              <a:t>might </a:t>
            </a:r>
            <a:r>
              <a:rPr lang="is-IS" sz="5400" dirty="0" smtClean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48" y="3124679"/>
            <a:ext cx="7521852" cy="2074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11200" dirty="0" smtClean="0"/>
              <a:t>Start to consider what traumatic events in life may be contributing to the tantrum.</a:t>
            </a:r>
          </a:p>
          <a:p>
            <a:pPr>
              <a:lnSpc>
                <a:spcPct val="150000"/>
              </a:lnSpc>
            </a:pPr>
            <a:r>
              <a:rPr lang="en-US" sz="11200" dirty="0" smtClean="0"/>
              <a:t>How might that thought change what you do?</a:t>
            </a:r>
          </a:p>
          <a:p>
            <a:pPr>
              <a:lnSpc>
                <a:spcPct val="150000"/>
              </a:lnSpc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9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212</TotalTime>
  <Words>798</Words>
  <Application>Microsoft Macintosh PowerPoint</Application>
  <PresentationFormat>On-screen Show (4:3)</PresentationFormat>
  <Paragraphs>134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Expo</vt:lpstr>
      <vt:lpstr>Trauma Informed Approaches within the Community</vt:lpstr>
      <vt:lpstr>Transition Age Youth Services at Anchorage Community Mental Health</vt:lpstr>
      <vt:lpstr>Trauma trainings?</vt:lpstr>
      <vt:lpstr>What’s going on with that kid?</vt:lpstr>
      <vt:lpstr>You might…</vt:lpstr>
      <vt:lpstr>You might…</vt:lpstr>
      <vt:lpstr>You might…</vt:lpstr>
      <vt:lpstr>You might…</vt:lpstr>
      <vt:lpstr>You might …</vt:lpstr>
      <vt:lpstr>That same child 10 years later?</vt:lpstr>
      <vt:lpstr>That same child 10 years later?</vt:lpstr>
      <vt:lpstr>Transition Age Youth</vt:lpstr>
      <vt:lpstr>Extra challenges with our youth</vt:lpstr>
      <vt:lpstr>Treatment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Treatment Philosophy and  Frameworks at ACMHS</vt:lpstr>
      <vt:lpstr>Core Components of Trauma-Informed Service Systems</vt:lpstr>
      <vt:lpstr>Wrap-Up</vt:lpstr>
      <vt:lpstr>Wrap-Up</vt:lpstr>
      <vt:lpstr>Trauma-Informed Treatment Resources</vt:lpstr>
      <vt:lpstr>ACMHS Transition Age Youth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Informed Approaches within the Community</dc:title>
  <dc:creator>Family User</dc:creator>
  <cp:lastModifiedBy>Family User</cp:lastModifiedBy>
  <cp:revision>26</cp:revision>
  <dcterms:created xsi:type="dcterms:W3CDTF">2017-03-03T16:38:04Z</dcterms:created>
  <dcterms:modified xsi:type="dcterms:W3CDTF">2017-03-03T20:15:25Z</dcterms:modified>
</cp:coreProperties>
</file>