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62" r:id="rId3"/>
    <p:sldId id="288" r:id="rId4"/>
    <p:sldId id="257" r:id="rId5"/>
    <p:sldId id="276" r:id="rId6"/>
    <p:sldId id="258" r:id="rId7"/>
    <p:sldId id="277" r:id="rId8"/>
    <p:sldId id="278" r:id="rId9"/>
    <p:sldId id="259" r:id="rId10"/>
    <p:sldId id="260" r:id="rId11"/>
    <p:sldId id="263" r:id="rId12"/>
    <p:sldId id="261" r:id="rId13"/>
    <p:sldId id="280" r:id="rId14"/>
    <p:sldId id="279" r:id="rId15"/>
    <p:sldId id="264" r:id="rId16"/>
    <p:sldId id="281" r:id="rId17"/>
    <p:sldId id="267" r:id="rId18"/>
    <p:sldId id="284" r:id="rId19"/>
    <p:sldId id="266" r:id="rId20"/>
    <p:sldId id="283" r:id="rId21"/>
    <p:sldId id="285" r:id="rId22"/>
    <p:sldId id="286" r:id="rId23"/>
    <p:sldId id="273" r:id="rId24"/>
    <p:sldId id="290" r:id="rId25"/>
    <p:sldId id="293" r:id="rId26"/>
    <p:sldId id="287" r:id="rId27"/>
    <p:sldId id="289" r:id="rId28"/>
    <p:sldId id="274" r:id="rId29"/>
    <p:sldId id="292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4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E030-1372-3148-AA12-4FF07240EF9A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5E10-682D-7C4E-912D-72BBA4B5C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278&amp;bih=590&amp;q=define+relief&amp;sa=X&amp;ved=0ahUKEwjGhLyb583LAhVC-2MKHck6DVQQ_SoIHjAA" TargetMode="External"/><Relationship Id="rId4" Type="http://schemas.openxmlformats.org/officeDocument/2006/relationships/hyperlink" Target="https://www.google.com/search?biw=1278&amp;bih=590&amp;q=define+release&amp;sa=X&amp;ved=0ahUKEwjGhLyb583LAhVC-2MKHck6DVQQ_SoIHzA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Dr. Naomi Paget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Source: Dr. Naomi Paget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2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Dr. Naomi Paget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2013 Compassion Fatigue Awareness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Catharsis</a:t>
            </a:r>
            <a:r>
              <a:rPr lang="en-US" baseline="0" dirty="0" smtClean="0"/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of releasing, and thereby providing relief from, strong or repressed emotions.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synonyms:	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release,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relief,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release, venting;</a:t>
            </a:r>
          </a:p>
          <a:p>
            <a:endParaRPr lang="en-US" dirty="0" smtClean="0"/>
          </a:p>
          <a:p>
            <a:r>
              <a:rPr lang="en-US" dirty="0" smtClean="0"/>
              <a:t>Source: ICISF manual</a:t>
            </a:r>
            <a:r>
              <a:rPr lang="en-US" baseline="0" dirty="0" smtClean="0"/>
              <a:t> </a:t>
            </a:r>
            <a:r>
              <a:rPr lang="en-US" i="1" baseline="0" dirty="0" smtClean="0"/>
              <a:t>Grief Following Trauma, </a:t>
            </a:r>
            <a:r>
              <a:rPr lang="en-US" i="0" baseline="0" dirty="0" smtClean="0"/>
              <a:t>January 2006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1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7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T.H.Holmes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T.H.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Social Readjustment Rating Scale," Journal of Psychosomatic Research. 11:213, 1967.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9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Take this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66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 is Dennis </a:t>
            </a:r>
            <a:r>
              <a:rPr lang="en-US" dirty="0" err="1" smtClean="0"/>
              <a:t>Portnoy</a:t>
            </a:r>
            <a:r>
              <a:rPr lang="en-US" dirty="0" smtClean="0"/>
              <a:t>,</a:t>
            </a:r>
            <a:r>
              <a:rPr lang="en-US" baseline="0" dirty="0" smtClean="0"/>
              <a:t> 1996, from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OVEREXTENDED AND UNDERNOURISHED: A SELF- CARE GUIDE FOR PEOPLE IN HELPING ROLES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30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this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3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ProQOL</a:t>
            </a:r>
            <a:r>
              <a:rPr lang="en-US" dirty="0" smtClean="0"/>
              <a:t> 5 is</a:t>
            </a:r>
            <a:r>
              <a:rPr lang="en-US" baseline="0" dirty="0" smtClean="0"/>
              <a:t> the most recent edition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Comes in multiple languages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Measure that has been used since 1995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Author is B. </a:t>
            </a:r>
            <a:r>
              <a:rPr lang="en-US" dirty="0" err="1" smtClean="0"/>
              <a:t>Hudnall</a:t>
            </a:r>
            <a:r>
              <a:rPr lang="en-US" dirty="0" smtClean="0"/>
              <a:t> </a:t>
            </a:r>
            <a:r>
              <a:rPr lang="en-US" dirty="0" err="1" smtClean="0"/>
              <a:t>Stamm</a:t>
            </a: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Available</a:t>
            </a:r>
            <a:r>
              <a:rPr lang="en-US" baseline="0" dirty="0" smtClean="0"/>
              <a:t> on-line for download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8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1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</a:p>
          <a:p>
            <a:r>
              <a:rPr lang="en-US" dirty="0" smtClean="0"/>
              <a:t>2013 Compassion Fatigue Awareness Project</a:t>
            </a:r>
          </a:p>
          <a:p>
            <a:r>
              <a:rPr lang="en-US" dirty="0" smtClean="0"/>
              <a:t>Dr.</a:t>
            </a:r>
            <a:r>
              <a:rPr lang="en-US" baseline="0" dirty="0" smtClean="0"/>
              <a:t> Naomi Paget</a:t>
            </a:r>
          </a:p>
          <a:p>
            <a:r>
              <a:rPr lang="en-US" baseline="0" dirty="0" smtClean="0"/>
              <a:t>ICISF trainings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59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0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Do you see the impact on recidivism</a:t>
            </a:r>
            <a:r>
              <a:rPr lang="en-US" baseline="0" dirty="0" smtClean="0"/>
              <a:t>, recovery, and wellness? For the clients, for the employees, and for the agency….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Source: National Council on Behavioral Health – Nat Con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9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89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1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</a:t>
            </a:r>
            <a:r>
              <a:rPr lang="en-US" baseline="0" dirty="0" smtClean="0"/>
              <a:t> Naomi Paget, on 3-12-16 given verbal permission to use 2013 handout, </a:t>
            </a:r>
            <a:r>
              <a:rPr lang="en-US" i="1" baseline="0" dirty="0" smtClean="0"/>
              <a:t>Comparing Burnout, Empathy Fatigue, and Compassion Fatigue</a:t>
            </a:r>
          </a:p>
          <a:p>
            <a:endParaRPr lang="en-US" i="1" baseline="0" dirty="0"/>
          </a:p>
          <a:p>
            <a:r>
              <a:rPr lang="en-US" i="0" baseline="0" dirty="0" smtClean="0"/>
              <a:t>Resource List at the end of your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2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My story – see word</a:t>
            </a:r>
            <a:r>
              <a:rPr lang="en-US" b="0" baseline="0" dirty="0" smtClean="0"/>
              <a:t> document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45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SOLICIT:  Examples of those in helping professions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0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De-personalization</a:t>
            </a:r>
            <a:r>
              <a:rPr lang="en-US" baseline="0" dirty="0" smtClean="0"/>
              <a:t> – “the kidney transplant in room 205”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Reduced vocational productivity – “I’ve worked hard my entire career, I’ve earned the right to leave a little early”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5E10-682D-7C4E-912D-72BBA4B5C7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8133"/>
            <a:ext cx="7772400" cy="174413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OCCUPATIONAL STRESS </a:t>
            </a:r>
            <a:endParaRPr lang="en-US" sz="5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9426"/>
            <a:ext cx="6400800" cy="26533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Impact on You and Your Work With Others</a:t>
            </a:r>
          </a:p>
          <a:p>
            <a:endParaRPr lang="en-US" sz="2400" dirty="0"/>
          </a:p>
          <a:p>
            <a:r>
              <a:rPr lang="en-US" sz="2800" dirty="0" smtClean="0"/>
              <a:t>Presenter:  Wendi Shackelford</a:t>
            </a:r>
          </a:p>
          <a:p>
            <a:r>
              <a:rPr lang="en-US" dirty="0" smtClean="0"/>
              <a:t>UAA Center for Human Development - AKTC</a:t>
            </a:r>
          </a:p>
          <a:p>
            <a:r>
              <a:rPr lang="en-US" sz="1800" dirty="0" smtClean="0"/>
              <a:t>Anchorage Police Department CIT officer (</a:t>
            </a:r>
            <a:r>
              <a:rPr lang="en-US" sz="1800" i="1" dirty="0" smtClean="0"/>
              <a:t>retired</a:t>
            </a:r>
            <a:r>
              <a:rPr lang="en-US" sz="1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9377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Systematic, strategic, and intentional breaks</a:t>
            </a:r>
          </a:p>
          <a:p>
            <a:r>
              <a:rPr lang="en-US" dirty="0" smtClean="0"/>
              <a:t>Rest</a:t>
            </a:r>
          </a:p>
          <a:p>
            <a:r>
              <a:rPr lang="en-US" dirty="0" smtClean="0"/>
              <a:t>Restoration periods</a:t>
            </a:r>
          </a:p>
          <a:p>
            <a:r>
              <a:rPr lang="en-US" dirty="0" smtClean="0"/>
              <a:t>Set personal boundaries</a:t>
            </a:r>
          </a:p>
          <a:p>
            <a:r>
              <a:rPr lang="en-US" dirty="0" smtClean="0"/>
              <a:t>Redefine ministry expectations</a:t>
            </a:r>
          </a:p>
          <a:p>
            <a:r>
              <a:rPr lang="en-US" dirty="0" smtClean="0"/>
              <a:t>Listen,  not fix-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Empathy Fatigue</a:t>
            </a:r>
            <a:br>
              <a:rPr lang="en-US" b="1" dirty="0"/>
            </a:br>
            <a:r>
              <a:rPr lang="en-US" sz="2400" b="1" dirty="0" smtClean="0">
                <a:solidFill>
                  <a:srgbClr val="008000"/>
                </a:solidFill>
              </a:rPr>
              <a:t>Caring for Yourself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380982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948806"/>
            <a:ext cx="7408333" cy="317735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Compassion Fatigue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costly result of providing care to those suffering from the consequences of traumatic events through: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600" dirty="0"/>
              <a:t>Empathetic connection to the trauma survivor</a:t>
            </a:r>
          </a:p>
          <a:p>
            <a:pPr lvl="1"/>
            <a:r>
              <a:rPr lang="en-US" sz="2600" dirty="0"/>
              <a:t>Secondary traumatization (or vicarious trauma) from experiencing the traumatic event as though it was a personal experience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485" y="284369"/>
            <a:ext cx="2862388" cy="32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Compassion </a:t>
            </a:r>
            <a:r>
              <a:rPr lang="en-US" b="1" dirty="0"/>
              <a:t>Fatigue</a:t>
            </a:r>
            <a:br>
              <a:rPr lang="en-US" b="1" dirty="0"/>
            </a:br>
            <a:r>
              <a:rPr lang="en-US" sz="2700" b="1" dirty="0">
                <a:solidFill>
                  <a:srgbClr val="FF0000"/>
                </a:solidFill>
              </a:rPr>
              <a:t>Reactions and Symptoms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traumatic stress symptoms</a:t>
            </a:r>
          </a:p>
          <a:p>
            <a:pPr lvl="1"/>
            <a:r>
              <a:rPr lang="en-US" dirty="0" smtClean="0"/>
              <a:t>Intrusive memories</a:t>
            </a:r>
          </a:p>
          <a:p>
            <a:pPr lvl="1"/>
            <a:r>
              <a:rPr lang="en-US" dirty="0" smtClean="0"/>
              <a:t>Avoidance or distancing</a:t>
            </a:r>
          </a:p>
          <a:p>
            <a:pPr lvl="1"/>
            <a:r>
              <a:rPr lang="en-US" dirty="0" smtClean="0"/>
              <a:t>Stress arousal</a:t>
            </a:r>
          </a:p>
          <a:p>
            <a:pPr lvl="1"/>
            <a:r>
              <a:rPr lang="en-US" dirty="0" smtClean="0"/>
              <a:t>Nightmares</a:t>
            </a:r>
          </a:p>
          <a:p>
            <a:pPr lvl="1"/>
            <a:r>
              <a:rPr lang="en-US" dirty="0" smtClean="0"/>
              <a:t>Obsessive thoughts of trauma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symptoms</a:t>
            </a:r>
          </a:p>
          <a:p>
            <a:pPr lvl="1"/>
            <a:r>
              <a:rPr lang="en-US" dirty="0"/>
              <a:t>Exhaustion</a:t>
            </a:r>
          </a:p>
          <a:p>
            <a:pPr lvl="1"/>
            <a:r>
              <a:rPr lang="en-US" dirty="0"/>
              <a:t>Insomnia</a:t>
            </a:r>
          </a:p>
          <a:p>
            <a:pPr lvl="1"/>
            <a:r>
              <a:rPr lang="en-US" dirty="0"/>
              <a:t>Headaches</a:t>
            </a:r>
          </a:p>
          <a:p>
            <a:pPr lvl="1"/>
            <a:r>
              <a:rPr lang="en-US" dirty="0"/>
              <a:t>Increased susceptibility to </a:t>
            </a:r>
            <a:r>
              <a:rPr lang="en-US" dirty="0" smtClean="0"/>
              <a:t>illness</a:t>
            </a:r>
          </a:p>
          <a:p>
            <a:pPr lvl="1"/>
            <a:r>
              <a:rPr lang="en-US" dirty="0" smtClean="0"/>
              <a:t>Startle reflex</a:t>
            </a:r>
          </a:p>
          <a:p>
            <a:pPr lvl="1"/>
            <a:r>
              <a:rPr lang="en-US" dirty="0" smtClean="0"/>
              <a:t>Addictions or compulsions-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391084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Compassion Fatigue</a:t>
            </a:r>
            <a:br>
              <a:rPr lang="en-US" b="1" dirty="0"/>
            </a:br>
            <a:r>
              <a:rPr lang="en-US" sz="2700" b="1" dirty="0">
                <a:solidFill>
                  <a:srgbClr val="FF0000"/>
                </a:solidFill>
              </a:rPr>
              <a:t>Reactions and </a:t>
            </a:r>
            <a:r>
              <a:rPr lang="en-US" sz="2700" b="1" dirty="0" smtClean="0">
                <a:solidFill>
                  <a:srgbClr val="FF0000"/>
                </a:solidFill>
              </a:rPr>
              <a:t>Symptoms - </a:t>
            </a:r>
            <a:r>
              <a:rPr lang="en-US" sz="2000" dirty="0" smtClean="0">
                <a:solidFill>
                  <a:srgbClr val="FF0000"/>
                </a:solidFill>
              </a:rPr>
              <a:t>continued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Excessive blaming</a:t>
            </a:r>
          </a:p>
          <a:p>
            <a:r>
              <a:rPr lang="en-US" dirty="0" smtClean="0"/>
              <a:t>Bottled up emotions</a:t>
            </a:r>
          </a:p>
          <a:p>
            <a:r>
              <a:rPr lang="en-US" dirty="0" smtClean="0"/>
              <a:t>Isolation </a:t>
            </a:r>
          </a:p>
          <a:p>
            <a:r>
              <a:rPr lang="en-US" dirty="0" smtClean="0"/>
              <a:t>Receives an unusual amount of complaints from others</a:t>
            </a:r>
          </a:p>
          <a:p>
            <a:r>
              <a:rPr lang="en-US" dirty="0" smtClean="0"/>
              <a:t>Voices excessive complaints about admin functions</a:t>
            </a:r>
          </a:p>
          <a:p>
            <a:r>
              <a:rPr lang="en-US" dirty="0" smtClean="0"/>
              <a:t>Recurrent illness</a:t>
            </a:r>
          </a:p>
          <a:p>
            <a:r>
              <a:rPr lang="en-US" dirty="0" smtClean="0"/>
              <a:t>Difficulty concentrating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DENIAL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Substance abuse to mask feelings</a:t>
            </a:r>
          </a:p>
          <a:p>
            <a:r>
              <a:rPr lang="en-US" sz="2000" dirty="0" smtClean="0"/>
              <a:t>Compulsive behaviors like overeating, overspending, gambling, sexual addictions</a:t>
            </a:r>
          </a:p>
          <a:p>
            <a:r>
              <a:rPr lang="en-US" sz="2000" dirty="0" smtClean="0"/>
              <a:t>Poor self care</a:t>
            </a:r>
          </a:p>
          <a:p>
            <a:r>
              <a:rPr lang="en-US" sz="2000" dirty="0" smtClean="0"/>
              <a:t>Legal problems</a:t>
            </a:r>
          </a:p>
          <a:p>
            <a:r>
              <a:rPr lang="en-US" sz="2000" dirty="0" smtClean="0"/>
              <a:t>Indebtedness-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 dirty="0" smtClean="0"/>
              <a:t>:  Compassion Fatigue Awareness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4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237026"/>
            <a:ext cx="7408333" cy="38891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Absenteeism</a:t>
            </a:r>
          </a:p>
          <a:p>
            <a:r>
              <a:rPr lang="en-US" dirty="0" smtClean="0"/>
              <a:t>Constant changes in co-workers relationships</a:t>
            </a:r>
          </a:p>
          <a:p>
            <a:r>
              <a:rPr lang="en-US" dirty="0" smtClean="0"/>
              <a:t>Inability for teams to work well together</a:t>
            </a:r>
          </a:p>
          <a:p>
            <a:r>
              <a:rPr lang="en-US" dirty="0" smtClean="0"/>
              <a:t>Desire among staff members to break company rules</a:t>
            </a:r>
          </a:p>
          <a:p>
            <a:r>
              <a:rPr lang="en-US" dirty="0" smtClean="0"/>
              <a:t>Inability of staff to complete assignments and tasks</a:t>
            </a:r>
          </a:p>
          <a:p>
            <a:r>
              <a:rPr lang="en-US" dirty="0" smtClean="0"/>
              <a:t>Inability of staff to respect and meet deadlines</a:t>
            </a:r>
          </a:p>
          <a:p>
            <a:r>
              <a:rPr lang="en-US" dirty="0" smtClean="0"/>
              <a:t>Lack of flexibility</a:t>
            </a:r>
          </a:p>
          <a:p>
            <a:r>
              <a:rPr lang="en-US" dirty="0" smtClean="0"/>
              <a:t>Reluctance toward change</a:t>
            </a:r>
          </a:p>
          <a:p>
            <a:r>
              <a:rPr lang="en-US" dirty="0" smtClean="0"/>
              <a:t>Negativism towards management</a:t>
            </a:r>
          </a:p>
          <a:p>
            <a:r>
              <a:rPr lang="en-US" dirty="0" smtClean="0"/>
              <a:t>Lack of vision for the future-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Organizational </a:t>
            </a:r>
            <a:r>
              <a:rPr lang="en-US" b="1" dirty="0" smtClean="0"/>
              <a:t>Compassion Fatigue</a:t>
            </a:r>
            <a:br>
              <a:rPr lang="en-US" b="1" dirty="0" smtClean="0"/>
            </a:br>
            <a:r>
              <a:rPr lang="en-US" sz="2700" b="1" dirty="0">
                <a:solidFill>
                  <a:srgbClr val="FF0000"/>
                </a:solidFill>
              </a:rPr>
              <a:t>Reactions and Symptoms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Compassion Fatigue Awareness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Compassion Fatigue</a:t>
            </a:r>
            <a:br>
              <a:rPr lang="en-US" b="1" dirty="0"/>
            </a:br>
            <a:r>
              <a:rPr lang="en-US" sz="2700" b="1" dirty="0" smtClean="0">
                <a:solidFill>
                  <a:srgbClr val="008000"/>
                </a:solidFill>
              </a:rPr>
              <a:t>Caring for Yourself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400920"/>
            <a:ext cx="3822192" cy="372556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Self awareness</a:t>
            </a:r>
          </a:p>
          <a:p>
            <a:r>
              <a:rPr lang="en-US" sz="2000" dirty="0" smtClean="0"/>
              <a:t>Catharsis with team members </a:t>
            </a:r>
          </a:p>
          <a:p>
            <a:r>
              <a:rPr lang="en-US" sz="2000" dirty="0" smtClean="0"/>
              <a:t>Clarifying options</a:t>
            </a:r>
          </a:p>
          <a:p>
            <a:r>
              <a:rPr lang="en-US" sz="2000" dirty="0" smtClean="0"/>
              <a:t>Reframing circumstances or situations</a:t>
            </a:r>
          </a:p>
          <a:p>
            <a:r>
              <a:rPr lang="en-US" sz="2000" dirty="0" smtClean="0"/>
              <a:t>Intercession</a:t>
            </a:r>
          </a:p>
          <a:p>
            <a:r>
              <a:rPr lang="en-US" sz="2000" dirty="0" smtClean="0"/>
              <a:t>Relaxation techniques</a:t>
            </a:r>
          </a:p>
          <a:p>
            <a:r>
              <a:rPr lang="en-US" sz="2000" dirty="0" smtClean="0"/>
              <a:t>Pastoral counseling</a:t>
            </a:r>
          </a:p>
          <a:p>
            <a:r>
              <a:rPr lang="en-US" sz="2000" dirty="0" smtClean="0"/>
              <a:t>Therapeutic intervention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2400920"/>
            <a:ext cx="3822192" cy="3725559"/>
          </a:xfrm>
        </p:spPr>
        <p:txBody>
          <a:bodyPr>
            <a:noAutofit/>
          </a:bodyPr>
          <a:lstStyle/>
          <a:p>
            <a:r>
              <a:rPr lang="en-US" sz="2000" dirty="0" smtClean="0"/>
              <a:t>Be kind to yourself</a:t>
            </a:r>
          </a:p>
          <a:p>
            <a:r>
              <a:rPr lang="en-US" sz="2000" dirty="0" smtClean="0"/>
              <a:t>Educate yourself</a:t>
            </a:r>
          </a:p>
          <a:p>
            <a:r>
              <a:rPr lang="en-US" sz="2000" dirty="0" smtClean="0"/>
              <a:t>Accept where you are on your path at all times</a:t>
            </a:r>
          </a:p>
          <a:p>
            <a:r>
              <a:rPr lang="en-US" sz="2000" dirty="0" smtClean="0"/>
              <a:t>Listen to others who are suffering</a:t>
            </a:r>
          </a:p>
          <a:p>
            <a:r>
              <a:rPr lang="en-US" sz="2000" dirty="0" smtClean="0"/>
              <a:t>Clarify personal boundaries</a:t>
            </a:r>
          </a:p>
          <a:p>
            <a:r>
              <a:rPr lang="en-US" sz="2000" dirty="0" smtClean="0"/>
              <a:t>Take positive action to change your environment</a:t>
            </a:r>
          </a:p>
          <a:p>
            <a:r>
              <a:rPr lang="en-US" sz="2000" dirty="0" smtClean="0"/>
              <a:t>Remember what you have control over-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2067" y="6126479"/>
            <a:ext cx="498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ICISF manual </a:t>
            </a:r>
            <a:r>
              <a:rPr lang="en-US" i="1" dirty="0" smtClean="0"/>
              <a:t>Grief Following Trauma</a:t>
            </a:r>
          </a:p>
          <a:p>
            <a:r>
              <a:rPr lang="en-US" dirty="0" smtClean="0"/>
              <a:t>Compassion Fatigue Awareness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5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Free </a:t>
            </a:r>
            <a:r>
              <a:rPr lang="en-US" dirty="0"/>
              <a:t>Self Assessment Tools</a:t>
            </a:r>
          </a:p>
        </p:txBody>
      </p:sp>
    </p:spTree>
    <p:extLst>
      <p:ext uri="{BB962C8B-B14F-4D97-AF65-F5344CB8AC3E}">
        <p14:creationId xmlns:p14="http://schemas.microsoft.com/office/powerpoint/2010/main" val="308139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2.96296E-6 C 0.17569 -0.01065 0.16163 -0.02129 0.15677 -0.02129 C 0.12569 -0.02129 0.09375 0.14537 0.09375 0.31204 C 0.09375 0.22801 0.07778 0.14537 0.06267 0.14537 C 0.0467 0.14537 0.0316 0.2294 0.0316 0.31204 C 0.0316 0.2706 0.02361 0.22801 0.01563 0.22801 C 0.00764 0.22801 -0.00035 0.26945 -0.00035 0.31204 C -0.00035 0.29074 -0.00434 0.2706 -0.00833 0.2706 C -0.01233 0.2706 -0.01632 0.2919 -0.01632 0.31204 C -0.01632 0.30139 -0.0184 0.29074 -0.02031 0.29074 C -0.02135 0.29074 -0.02431 0.30139 -0.02431 0.31204 C -0.02431 0.30672 -0.02535 0.30139 -0.02639 0.30139 C -0.02639 0.3 -0.02847 0.30672 -0.02847 0.31204 C -0.02847 0.30926 -0.02847 0.30672 -0.02951 0.30672 C -0.02951 0.3081 -0.03056 0.30949 -0.03056 0.31204 C -0.03056 0.31065 -0.03056 0.30926 -0.03056 0.3081 C -0.0316 0.3081 -0.0316 0.30949 -0.0316 0.31088 C -0.03264 0.31088 -0.03264 0.30949 -0.03264 0.3081 C -0.03368 0.3081 -0.03368 0.30949 -0.03368 0.3108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Assessing sources of stress and eustress in your life</a:t>
            </a:r>
          </a:p>
          <a:p>
            <a:endParaRPr lang="en-US" dirty="0"/>
          </a:p>
          <a:p>
            <a:r>
              <a:rPr lang="en-US" dirty="0" smtClean="0"/>
              <a:t>Predicts susceptibility to stress-related illness, depending on coping skills (or lack thereof)</a:t>
            </a:r>
          </a:p>
          <a:p>
            <a:pPr lvl="1"/>
            <a:r>
              <a:rPr lang="en-US" dirty="0" smtClean="0"/>
              <a:t>Impact of culture</a:t>
            </a:r>
          </a:p>
          <a:p>
            <a:pPr marL="301943" lvl="1" indent="0">
              <a:buNone/>
            </a:pPr>
            <a:endParaRPr lang="en-US" dirty="0"/>
          </a:p>
          <a:p>
            <a:r>
              <a:rPr lang="en-US" dirty="0" smtClean="0"/>
              <a:t>Authors: T.H. Holmes and T.H. </a:t>
            </a:r>
            <a:r>
              <a:rPr lang="en-US" dirty="0" err="1" smtClean="0"/>
              <a:t>Rahe</a:t>
            </a:r>
            <a:endParaRPr lang="en-US" dirty="0" smtClean="0"/>
          </a:p>
          <a:p>
            <a:endParaRPr lang="en-US" dirty="0"/>
          </a:p>
          <a:p>
            <a:r>
              <a:rPr lang="en-US" sz="2600" dirty="0">
                <a:solidFill>
                  <a:schemeClr val="tx1"/>
                </a:solidFill>
              </a:rPr>
              <a:t>http://www.compassionfatigue.org/pages/</a:t>
            </a:r>
            <a:r>
              <a:rPr lang="en-US" sz="2600" dirty="0" err="1">
                <a:solidFill>
                  <a:schemeClr val="tx1"/>
                </a:solidFill>
              </a:rPr>
              <a:t>lifestresstest.pdf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Life Stress Test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Compassion Fatigue Awareness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4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20 at 2.14.48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17209" r="27064" b="12544"/>
          <a:stretch/>
        </p:blipFill>
        <p:spPr>
          <a:xfrm>
            <a:off x="492861" y="379157"/>
            <a:ext cx="8075343" cy="6199215"/>
          </a:xfrm>
        </p:spPr>
      </p:pic>
    </p:spTree>
    <p:extLst>
      <p:ext uri="{BB962C8B-B14F-4D97-AF65-F5344CB8AC3E}">
        <p14:creationId xmlns:p14="http://schemas.microsoft.com/office/powerpoint/2010/main" val="20472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you review </a:t>
            </a:r>
            <a:r>
              <a:rPr lang="en-US" dirty="0"/>
              <a:t>your self-care, along with your needs and action plans to meet those needs.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Author: Dennis </a:t>
            </a:r>
            <a:r>
              <a:rPr lang="en-US" dirty="0" err="1" smtClean="0"/>
              <a:t>Portnoy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>
                <a:solidFill>
                  <a:srgbClr val="FFFFFF"/>
                </a:solidFill>
              </a:rPr>
              <a:t>http://www.compassionfatigue.org/pages/</a:t>
            </a:r>
            <a:r>
              <a:rPr lang="en-US" sz="2800" dirty="0" err="1">
                <a:solidFill>
                  <a:srgbClr val="FFFFFF"/>
                </a:solidFill>
              </a:rPr>
              <a:t>cfassessment.pdf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Compassion Fatigue Self-Test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Compassion Fatigue Awareness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Agenda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302933"/>
            <a:ext cx="4041647" cy="4317999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My Story</a:t>
            </a:r>
          </a:p>
          <a:p>
            <a:r>
              <a:rPr lang="en-US" sz="3100" dirty="0" smtClean="0"/>
              <a:t>Understanding terms</a:t>
            </a:r>
          </a:p>
          <a:p>
            <a:pPr lvl="1"/>
            <a:r>
              <a:rPr lang="en-US" sz="3100" dirty="0" smtClean="0">
                <a:solidFill>
                  <a:srgbClr val="FFFFFF"/>
                </a:solidFill>
              </a:rPr>
              <a:t>Burnout</a:t>
            </a:r>
          </a:p>
          <a:p>
            <a:pPr lvl="1"/>
            <a:r>
              <a:rPr lang="en-US" sz="3100" dirty="0" smtClean="0">
                <a:solidFill>
                  <a:srgbClr val="FFFFFF"/>
                </a:solidFill>
              </a:rPr>
              <a:t>Empathy fatigue</a:t>
            </a:r>
          </a:p>
          <a:p>
            <a:pPr lvl="1"/>
            <a:r>
              <a:rPr lang="en-US" sz="3100" dirty="0" smtClean="0">
                <a:solidFill>
                  <a:srgbClr val="FFFFFF"/>
                </a:solidFill>
              </a:rPr>
              <a:t>Compassion fatigue</a:t>
            </a:r>
          </a:p>
          <a:p>
            <a:r>
              <a:rPr lang="en-US" sz="3100" dirty="0" smtClean="0"/>
              <a:t>Common reactions or symptoms</a:t>
            </a:r>
          </a:p>
          <a:p>
            <a:r>
              <a:rPr lang="en-US" sz="3100" dirty="0" smtClean="0"/>
              <a:t>Create </a:t>
            </a:r>
            <a:r>
              <a:rPr lang="en-US" sz="3100" dirty="0"/>
              <a:t>self awareness using assessment tools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Compassion Fatigue Self-Test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Life Stress Inventory</a:t>
            </a:r>
          </a:p>
          <a:p>
            <a:pPr lvl="1"/>
            <a:r>
              <a:rPr lang="en-US" sz="3100" dirty="0" err="1">
                <a:solidFill>
                  <a:schemeClr val="tx1"/>
                </a:solidFill>
              </a:rPr>
              <a:t>ProQOL</a:t>
            </a:r>
            <a:r>
              <a:rPr lang="en-US" sz="3100" dirty="0">
                <a:solidFill>
                  <a:schemeClr val="tx1"/>
                </a:solidFill>
              </a:rPr>
              <a:t> 5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492585"/>
            <a:ext cx="4041648" cy="4077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Making healthy choices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Actions you can take to maintain your integrity to others</a:t>
            </a:r>
          </a:p>
          <a:p>
            <a:r>
              <a:rPr lang="en-US" dirty="0"/>
              <a:t>What is being trauma informed?</a:t>
            </a:r>
          </a:p>
          <a:p>
            <a:r>
              <a:rPr lang="en-US" dirty="0"/>
              <a:t>Practical exercises</a:t>
            </a:r>
          </a:p>
          <a:p>
            <a:r>
              <a:rPr lang="en-US" dirty="0"/>
              <a:t>Next steps</a:t>
            </a:r>
          </a:p>
          <a:p>
            <a:r>
              <a:rPr lang="en-US" dirty="0" smtClean="0"/>
              <a:t>Citation of sources</a:t>
            </a:r>
          </a:p>
          <a:p>
            <a:r>
              <a:rPr lang="en-US" dirty="0" smtClean="0"/>
              <a:t>Contact information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20 at 2.12.1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15245" r="13515" b="12006"/>
          <a:stretch/>
        </p:blipFill>
        <p:spPr>
          <a:xfrm>
            <a:off x="1" y="606650"/>
            <a:ext cx="9144000" cy="5725269"/>
          </a:xfrm>
        </p:spPr>
      </p:pic>
    </p:spTree>
    <p:extLst>
      <p:ext uri="{BB962C8B-B14F-4D97-AF65-F5344CB8AC3E}">
        <p14:creationId xmlns:p14="http://schemas.microsoft.com/office/powerpoint/2010/main" val="420633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Measures the positive and negative effects of helping others who experience suffering and trauma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Sub-scales for compassion satisfaction, burnout, and compassion fatigue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Author: B. </a:t>
            </a:r>
            <a:r>
              <a:rPr lang="en-US" dirty="0" err="1" smtClean="0"/>
              <a:t>Hudnall</a:t>
            </a:r>
            <a:r>
              <a:rPr lang="en-US" dirty="0" smtClean="0"/>
              <a:t> </a:t>
            </a:r>
            <a:r>
              <a:rPr lang="en-US" dirty="0" err="1" smtClean="0"/>
              <a:t>Stamm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 smtClean="0">
                <a:solidFill>
                  <a:srgbClr val="FFFFFF"/>
                </a:solidFill>
              </a:rPr>
              <a:t>www.proqol.org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ProQOL</a:t>
            </a:r>
            <a:r>
              <a:rPr lang="en-US" b="1" dirty="0" smtClean="0"/>
              <a:t> 5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Compassion Fatigue Awareness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7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20 at 2.06.55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15204" r="12199" b="10712"/>
          <a:stretch/>
        </p:blipFill>
        <p:spPr>
          <a:xfrm>
            <a:off x="0" y="492905"/>
            <a:ext cx="9144000" cy="5630480"/>
          </a:xfrm>
        </p:spPr>
      </p:pic>
    </p:spTree>
    <p:extLst>
      <p:ext uri="{BB962C8B-B14F-4D97-AF65-F5344CB8AC3E}">
        <p14:creationId xmlns:p14="http://schemas.microsoft.com/office/powerpoint/2010/main" val="50131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063601"/>
            <a:ext cx="7408333" cy="43057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Regular exercise</a:t>
            </a:r>
          </a:p>
          <a:p>
            <a:r>
              <a:rPr lang="en-US" dirty="0">
                <a:solidFill>
                  <a:srgbClr val="FFFFFF"/>
                </a:solidFill>
              </a:rPr>
              <a:t>Restful </a:t>
            </a:r>
            <a:r>
              <a:rPr lang="en-US" dirty="0" smtClean="0">
                <a:solidFill>
                  <a:srgbClr val="FFFFFF"/>
                </a:solidFill>
              </a:rPr>
              <a:t>sleep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Nutritious foods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Drink water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Connection to those who care about you/you care about</a:t>
            </a:r>
          </a:p>
          <a:p>
            <a:r>
              <a:rPr lang="en-US" dirty="0" smtClean="0"/>
              <a:t>Enjoyable social activities/hobbies</a:t>
            </a:r>
          </a:p>
          <a:p>
            <a:r>
              <a:rPr lang="en-US" dirty="0" smtClean="0"/>
              <a:t>Journaling</a:t>
            </a:r>
          </a:p>
          <a:p>
            <a:r>
              <a:rPr lang="en-US" dirty="0" smtClean="0"/>
              <a:t>Allow yourself to say “no”</a:t>
            </a:r>
          </a:p>
          <a:p>
            <a:r>
              <a:rPr lang="en-US" dirty="0" smtClean="0"/>
              <a:t>Practice balance</a:t>
            </a:r>
          </a:p>
          <a:p>
            <a:r>
              <a:rPr lang="en-US" dirty="0" smtClean="0"/>
              <a:t>Cultivate and train your “rocks” of support</a:t>
            </a:r>
          </a:p>
          <a:p>
            <a:r>
              <a:rPr lang="en-US" dirty="0" smtClean="0"/>
              <a:t>Pick the hill you want to conquer</a:t>
            </a:r>
          </a:p>
          <a:p>
            <a:r>
              <a:rPr lang="en-US" dirty="0" smtClean="0"/>
              <a:t>Get a rubber ducky!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Healthy habits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99" y="4438982"/>
            <a:ext cx="2438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54407"/>
            <a:ext cx="7408333" cy="41802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provide support and understanding</a:t>
            </a:r>
          </a:p>
          <a:p>
            <a:r>
              <a:rPr lang="en-US" dirty="0" smtClean="0"/>
              <a:t>You are person-centered</a:t>
            </a:r>
          </a:p>
          <a:p>
            <a:r>
              <a:rPr lang="en-US" dirty="0" smtClean="0"/>
              <a:t>You refrain from judgment and re-traumatization</a:t>
            </a:r>
          </a:p>
          <a:p>
            <a:r>
              <a:rPr lang="en-US" dirty="0" smtClean="0"/>
              <a:t>You provide hope for recovery</a:t>
            </a:r>
          </a:p>
          <a:p>
            <a:r>
              <a:rPr lang="en-US" dirty="0" smtClean="0"/>
              <a:t>You assist others in regaining a sense of control over their lives</a:t>
            </a:r>
          </a:p>
          <a:p>
            <a:r>
              <a:rPr lang="en-US" dirty="0" smtClean="0"/>
              <a:t>You empower others by helping them access their own strengths</a:t>
            </a:r>
          </a:p>
          <a:p>
            <a:r>
              <a:rPr lang="en-US" dirty="0" smtClean="0"/>
              <a:t>You help others access basic needs</a:t>
            </a:r>
          </a:p>
          <a:p>
            <a:r>
              <a:rPr lang="en-US" dirty="0" smtClean="0"/>
              <a:t>You resist rescuing </a:t>
            </a:r>
          </a:p>
          <a:p>
            <a:r>
              <a:rPr lang="en-US" dirty="0" smtClean="0"/>
              <a:t>You let others teach you about themselves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You know and take care of yourself as a priority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being a “trauma-informed”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 rot="20520814">
            <a:off x="3667910" y="720852"/>
            <a:ext cx="409846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rush Script MT Italic"/>
                <a:cs typeface="Brush Script MT Italic"/>
              </a:rPr>
              <a:t>individual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8161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safe, calm, and secure environment with supportive care</a:t>
            </a:r>
          </a:p>
          <a:p>
            <a:r>
              <a:rPr lang="en-US" dirty="0" smtClean="0"/>
              <a:t>System-wide understanding of trauma prevalence, impact, and trauma-informed care	</a:t>
            </a:r>
          </a:p>
          <a:p>
            <a:r>
              <a:rPr lang="en-US" dirty="0" smtClean="0"/>
              <a:t>Cultural competence and humility</a:t>
            </a:r>
          </a:p>
          <a:p>
            <a:r>
              <a:rPr lang="en-US" dirty="0" smtClean="0"/>
              <a:t>Consumer voice, choice and advocacy</a:t>
            </a:r>
          </a:p>
          <a:p>
            <a:r>
              <a:rPr lang="en-US" dirty="0" smtClean="0"/>
              <a:t>Recovery, consumer-driven and trauma-specific services</a:t>
            </a:r>
          </a:p>
          <a:p>
            <a:r>
              <a:rPr lang="en-US" dirty="0" smtClean="0"/>
              <a:t>Healing, hopeful, honest, and trusting relationships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being a “trauma-informed”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20520814">
            <a:off x="3325413" y="787318"/>
            <a:ext cx="394617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rush Script MT Italic"/>
                <a:cs typeface="Brush Script MT Italic"/>
              </a:rPr>
              <a:t>organization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397410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Practical Exercises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1733" y="1591057"/>
            <a:ext cx="4177114" cy="5029876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2000" dirty="0" smtClean="0"/>
          </a:p>
          <a:p>
            <a:r>
              <a:rPr lang="en-US" b="1" dirty="0">
                <a:solidFill>
                  <a:srgbClr val="FFFFFF"/>
                </a:solidFill>
              </a:rPr>
              <a:t>At your table, have a </a:t>
            </a:r>
            <a:r>
              <a:rPr lang="en-US" b="1" dirty="0" smtClean="0">
                <a:solidFill>
                  <a:srgbClr val="FFFFFF"/>
                </a:solidFill>
              </a:rPr>
              <a:t>           discussion </a:t>
            </a:r>
            <a:r>
              <a:rPr lang="en-US" b="1" dirty="0">
                <a:solidFill>
                  <a:srgbClr val="FFFFFF"/>
                </a:solidFill>
              </a:rPr>
              <a:t>on self </a:t>
            </a:r>
            <a:r>
              <a:rPr lang="en-US" b="1" dirty="0" smtClean="0">
                <a:solidFill>
                  <a:srgbClr val="FFFFFF"/>
                </a:solidFill>
              </a:rPr>
              <a:t>care  </a:t>
            </a:r>
          </a:p>
          <a:p>
            <a:r>
              <a:rPr lang="en-US" sz="2000" i="1" dirty="0" smtClean="0">
                <a:solidFill>
                  <a:srgbClr val="FFFFFF"/>
                </a:solidFill>
              </a:rPr>
              <a:t>6 minutes</a:t>
            </a:r>
            <a:endParaRPr lang="en-US" sz="2000" i="1" dirty="0">
              <a:solidFill>
                <a:srgbClr val="FFFFFF"/>
              </a:solidFill>
            </a:endParaRPr>
          </a:p>
          <a:p>
            <a:pPr lvl="1"/>
            <a:r>
              <a:rPr lang="en-US" dirty="0"/>
              <a:t>What is it? </a:t>
            </a:r>
          </a:p>
          <a:p>
            <a:pPr lvl="2"/>
            <a:r>
              <a:rPr lang="en-US" dirty="0"/>
              <a:t>What does it look like? </a:t>
            </a:r>
            <a:endParaRPr lang="en-US" dirty="0" smtClean="0"/>
          </a:p>
          <a:p>
            <a:pPr lvl="2"/>
            <a:r>
              <a:rPr lang="en-US" dirty="0" smtClean="0"/>
              <a:t>Sound </a:t>
            </a:r>
            <a:r>
              <a:rPr lang="en-US" dirty="0"/>
              <a:t>like? Feel like?</a:t>
            </a:r>
          </a:p>
          <a:p>
            <a:pPr lvl="1"/>
            <a:r>
              <a:rPr lang="en-US" dirty="0"/>
              <a:t>What things do you practice to take care of your own health and wellness?</a:t>
            </a:r>
          </a:p>
          <a:p>
            <a:pPr lvl="2"/>
            <a:r>
              <a:rPr lang="en-US" dirty="0"/>
              <a:t> Daily? Weekly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Monthly? Yearly?</a:t>
            </a:r>
          </a:p>
          <a:p>
            <a:pPr marL="301943" lvl="1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456267"/>
            <a:ext cx="4041648" cy="51646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C</a:t>
            </a:r>
            <a:r>
              <a:rPr lang="en-US" b="1" dirty="0" smtClean="0">
                <a:solidFill>
                  <a:srgbClr val="FFFFFF"/>
                </a:solidFill>
              </a:rPr>
              <a:t>omplete </a:t>
            </a:r>
            <a:r>
              <a:rPr lang="en-US" b="1" dirty="0">
                <a:solidFill>
                  <a:srgbClr val="FFFFFF"/>
                </a:solidFill>
              </a:rPr>
              <a:t>your own </a:t>
            </a:r>
            <a:r>
              <a:rPr lang="en-US" b="1" i="1" u="sng" dirty="0">
                <a:solidFill>
                  <a:srgbClr val="FFFFFF"/>
                </a:solidFill>
              </a:rPr>
              <a:t>Individual Action </a:t>
            </a:r>
            <a:r>
              <a:rPr lang="en-US" b="1" i="1" u="sng" dirty="0" smtClean="0">
                <a:solidFill>
                  <a:srgbClr val="FFFFFF"/>
                </a:solidFill>
              </a:rPr>
              <a:t>Plan</a:t>
            </a:r>
            <a:r>
              <a:rPr lang="en-US" b="1" i="1" dirty="0" smtClean="0">
                <a:solidFill>
                  <a:srgbClr val="FFFFFF"/>
                </a:solidFill>
              </a:rPr>
              <a:t>  (</a:t>
            </a:r>
            <a:r>
              <a:rPr lang="en-US" b="1" i="1" dirty="0">
                <a:solidFill>
                  <a:srgbClr val="FFFFFF"/>
                </a:solidFill>
              </a:rPr>
              <a:t>IAP</a:t>
            </a:r>
            <a:r>
              <a:rPr lang="en-US" b="1" i="1" dirty="0" smtClean="0">
                <a:solidFill>
                  <a:srgbClr val="FFFFFF"/>
                </a:solidFill>
              </a:rPr>
              <a:t>)*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 </a:t>
            </a:r>
            <a:r>
              <a:rPr lang="en-US" sz="2000" i="1" dirty="0">
                <a:solidFill>
                  <a:srgbClr val="FFFFFF"/>
                </a:solidFill>
              </a:rPr>
              <a:t>6 minutes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endParaRPr lang="en-US" dirty="0"/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endParaRPr lang="en-US" dirty="0"/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endParaRPr lang="en-US" dirty="0"/>
          </a:p>
          <a:p>
            <a:pPr marL="301943" lvl="1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FFFFFF"/>
                </a:solidFill>
              </a:rPr>
              <a:t>Share </a:t>
            </a:r>
            <a:r>
              <a:rPr lang="en-US" b="1" dirty="0">
                <a:solidFill>
                  <a:srgbClr val="FFFFFF"/>
                </a:solidFill>
              </a:rPr>
              <a:t>out </a:t>
            </a:r>
          </a:p>
          <a:p>
            <a:r>
              <a:rPr lang="en-US" sz="2000" i="1" dirty="0" smtClean="0">
                <a:solidFill>
                  <a:srgbClr val="FFFFFF"/>
                </a:solidFill>
              </a:rPr>
              <a:t>8 </a:t>
            </a:r>
            <a:r>
              <a:rPr lang="en-US" sz="2000" i="1" dirty="0">
                <a:solidFill>
                  <a:srgbClr val="FFFFFF"/>
                </a:solidFill>
              </a:rPr>
              <a:t>minutes</a:t>
            </a:r>
          </a:p>
          <a:p>
            <a:endParaRPr lang="en-US" dirty="0"/>
          </a:p>
        </p:txBody>
      </p:sp>
      <p:pic>
        <p:nvPicPr>
          <p:cNvPr id="5" name="Picture 4" descr="Screen Shot 2017-02-14 at 2.5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5151">
            <a:off x="1614171" y="1266292"/>
            <a:ext cx="5769352" cy="42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9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71616"/>
            <a:ext cx="3822192" cy="719140"/>
          </a:xfrm>
        </p:spPr>
        <p:txBody>
          <a:bodyPr/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Individual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90756"/>
            <a:ext cx="4040187" cy="44979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Become trauma-informed as an individual</a:t>
            </a:r>
          </a:p>
          <a:p>
            <a:pPr lvl="2"/>
            <a:r>
              <a:rPr lang="en-US" i="1" dirty="0" smtClean="0"/>
              <a:t>Trauma-Informed Care (TIC) </a:t>
            </a:r>
          </a:p>
          <a:p>
            <a:pPr lvl="2"/>
            <a:r>
              <a:rPr lang="en-US" i="1" dirty="0" smtClean="0"/>
              <a:t> </a:t>
            </a:r>
            <a:r>
              <a:rPr lang="en-US" dirty="0" smtClean="0"/>
              <a:t>conference handout </a:t>
            </a:r>
            <a:endParaRPr lang="en-US" i="1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Become self-aware in your service to others for occupational stress and compassion fatigue</a:t>
            </a:r>
          </a:p>
          <a:p>
            <a:pPr lvl="1"/>
            <a:r>
              <a:rPr lang="en-US" dirty="0" smtClean="0"/>
              <a:t>Life Stress test</a:t>
            </a:r>
          </a:p>
          <a:p>
            <a:pPr lvl="1"/>
            <a:r>
              <a:rPr lang="en-US" dirty="0" smtClean="0"/>
              <a:t>Compassion Fatigue</a:t>
            </a:r>
          </a:p>
          <a:p>
            <a:pPr lvl="1"/>
            <a:r>
              <a:rPr lang="en-US" dirty="0" err="1" smtClean="0"/>
              <a:t>ProQOL</a:t>
            </a:r>
            <a:r>
              <a:rPr lang="en-US" dirty="0" smtClean="0"/>
              <a:t> 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64608" y="1550994"/>
            <a:ext cx="3822192" cy="639762"/>
          </a:xfrm>
        </p:spPr>
        <p:txBody>
          <a:bodyPr>
            <a:norm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Organizational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4" y="2190756"/>
            <a:ext cx="4041775" cy="4497911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Assess </a:t>
            </a:r>
            <a:r>
              <a:rPr lang="en-US" b="1" dirty="0">
                <a:solidFill>
                  <a:schemeClr val="tx1"/>
                </a:solidFill>
              </a:rPr>
              <a:t>your agency for trauma-informed awareness</a:t>
            </a:r>
          </a:p>
          <a:p>
            <a:pPr lvl="2"/>
            <a:r>
              <a:rPr lang="en-US" i="1" dirty="0"/>
              <a:t>Guide to Completing the Agency Self-Assessment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/>
              <a:t>conference handout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Create an </a:t>
            </a:r>
            <a:r>
              <a:rPr lang="en-US" b="1" u="sng" dirty="0">
                <a:solidFill>
                  <a:schemeClr val="tx1"/>
                </a:solidFill>
              </a:rPr>
              <a:t>Organizational Action Plan</a:t>
            </a:r>
            <a:r>
              <a:rPr lang="en-US" b="1" dirty="0">
                <a:solidFill>
                  <a:schemeClr val="tx1"/>
                </a:solidFill>
              </a:rPr>
              <a:t> (OAP) for growth and implementation</a:t>
            </a:r>
          </a:p>
          <a:p>
            <a:pPr lvl="2"/>
            <a:r>
              <a:rPr lang="en-US" i="1" dirty="0"/>
              <a:t>Organizational Action Plan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online document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7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1866"/>
            <a:ext cx="7408333" cy="3844297"/>
          </a:xfrm>
        </p:spPr>
        <p:txBody>
          <a:bodyPr>
            <a:normAutofit/>
          </a:bodyPr>
          <a:lstStyle/>
          <a:p>
            <a:r>
              <a:rPr lang="en-US" dirty="0" smtClean="0"/>
              <a:t>Dr. Naomi Paget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https://</a:t>
            </a:r>
            <a:r>
              <a:rPr lang="en-US" dirty="0" smtClean="0">
                <a:solidFill>
                  <a:srgbClr val="FFFFFF"/>
                </a:solidFill>
              </a:rPr>
              <a:t>crisisplumbline.com</a:t>
            </a:r>
          </a:p>
          <a:p>
            <a:pPr marL="301943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Compassion </a:t>
            </a:r>
            <a:r>
              <a:rPr lang="en-US" dirty="0"/>
              <a:t>Fatigue Awareness </a:t>
            </a:r>
            <a:r>
              <a:rPr lang="en-US" dirty="0" smtClean="0"/>
              <a:t>Project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smtClean="0">
                <a:solidFill>
                  <a:srgbClr val="FFFFFF"/>
                </a:solidFill>
              </a:rPr>
              <a:t>www.compassionfatigue.org</a:t>
            </a:r>
          </a:p>
          <a:p>
            <a:pPr marL="301943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International Critical Incident Stress Foundation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 smtClean="0">
                <a:solidFill>
                  <a:srgbClr val="FFFFFF"/>
                </a:solidFill>
              </a:rPr>
              <a:t>www.icisf.org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Citations of 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047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pic>
        <p:nvPicPr>
          <p:cNvPr id="4" name="Picture 3" descr="Screen Shot 2017-02-23 at 11.5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733">
            <a:off x="5334000" y="554863"/>
            <a:ext cx="3302000" cy="4216400"/>
          </a:xfrm>
          <a:prstGeom prst="rect">
            <a:avLst/>
          </a:prstGeom>
        </p:spPr>
      </p:pic>
      <p:pic>
        <p:nvPicPr>
          <p:cNvPr id="6" name="Picture 5" descr="Screen Shot 2017-02-23 at 11.57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770">
            <a:off x="545083" y="645343"/>
            <a:ext cx="3314700" cy="4241800"/>
          </a:xfrm>
          <a:prstGeom prst="rect">
            <a:avLst/>
          </a:prstGeom>
        </p:spPr>
      </p:pic>
      <p:pic>
        <p:nvPicPr>
          <p:cNvPr id="8" name="Picture 7" descr="Screen Shot 2017-02-23 at 11.56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752">
            <a:off x="708424" y="2310214"/>
            <a:ext cx="2933700" cy="4406900"/>
          </a:xfrm>
          <a:prstGeom prst="rect">
            <a:avLst/>
          </a:prstGeom>
        </p:spPr>
      </p:pic>
      <p:pic>
        <p:nvPicPr>
          <p:cNvPr id="9" name="Picture 8" descr="Screen Shot 2017-02-23 at 11.55.2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544">
            <a:off x="4431159" y="2822446"/>
            <a:ext cx="3263900" cy="4330700"/>
          </a:xfrm>
          <a:prstGeom prst="rect">
            <a:avLst/>
          </a:prstGeom>
        </p:spPr>
      </p:pic>
      <p:pic>
        <p:nvPicPr>
          <p:cNvPr id="7" name="Picture 6" descr="Screen Shot 2017-02-23 at 11.59.26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3550" y="1498902"/>
            <a:ext cx="1657517" cy="15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Story</a:t>
            </a:r>
            <a:endParaRPr lang="en-US" b="1" dirty="0"/>
          </a:p>
        </p:txBody>
      </p:sp>
      <p:pic>
        <p:nvPicPr>
          <p:cNvPr id="6" name="Content Placeholder 5" descr="Screen Shot 2017-02-23 at 10.29.13 A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236" r="-21236"/>
          <a:stretch/>
        </p:blipFill>
        <p:spPr>
          <a:xfrm>
            <a:off x="2381780" y="1591056"/>
            <a:ext cx="4526492" cy="4264025"/>
          </a:xfrm>
        </p:spPr>
      </p:pic>
      <p:pic>
        <p:nvPicPr>
          <p:cNvPr id="8" name="Content Placeholder 7" descr="Screen Shot 2017-02-23 at 11.46.18 AM.png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45" r="-3545"/>
          <a:stretch>
            <a:fillRect/>
          </a:stretch>
        </p:blipFill>
        <p:spPr>
          <a:xfrm>
            <a:off x="2748492" y="1591056"/>
            <a:ext cx="3741737" cy="4264025"/>
          </a:xfrm>
        </p:spPr>
      </p:pic>
    </p:spTree>
    <p:extLst>
      <p:ext uri="{BB962C8B-B14F-4D97-AF65-F5344CB8AC3E}">
        <p14:creationId xmlns:p14="http://schemas.microsoft.com/office/powerpoint/2010/main" val="420458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45563"/>
            <a:ext cx="7408333" cy="4040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Wendi Shackelford, B.A. </a:t>
            </a:r>
          </a:p>
          <a:p>
            <a:r>
              <a:rPr lang="en-US" dirty="0" smtClean="0"/>
              <a:t>Anchorage Police Department CIT officer (retired)</a:t>
            </a:r>
          </a:p>
          <a:p>
            <a:r>
              <a:rPr lang="en-US" dirty="0" smtClean="0"/>
              <a:t>UAA Center for Human Development</a:t>
            </a:r>
          </a:p>
          <a:p>
            <a:r>
              <a:rPr lang="en-US" dirty="0" smtClean="0"/>
              <a:t>Alaska Training Cooperative</a:t>
            </a:r>
          </a:p>
          <a:p>
            <a:r>
              <a:rPr lang="en-US" dirty="0" smtClean="0"/>
              <a:t>Office: 907-264-6224  </a:t>
            </a:r>
          </a:p>
          <a:p>
            <a:r>
              <a:rPr lang="en-US" dirty="0" smtClean="0"/>
              <a:t>Cell: 907-632-3619  </a:t>
            </a:r>
          </a:p>
          <a:p>
            <a:r>
              <a:rPr lang="en-US" dirty="0" smtClean="0"/>
              <a:t>Email:  </a:t>
            </a:r>
            <a:r>
              <a:rPr lang="en-US" dirty="0" err="1" smtClean="0">
                <a:solidFill>
                  <a:srgbClr val="FFFFFF"/>
                </a:solidFill>
              </a:rPr>
              <a:t>wendis@alaskachd.org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Website:   </a:t>
            </a:r>
            <a:r>
              <a:rPr lang="en-US" dirty="0" err="1" smtClean="0">
                <a:solidFill>
                  <a:srgbClr val="FFFFFF"/>
                </a:solidFill>
              </a:rPr>
              <a:t>www.aktclms.org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936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Every person has a story to tell and that story matters!</a:t>
            </a:r>
            <a:endParaRPr lang="en-US" b="1" cap="all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81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878444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Helping professions</a:t>
            </a:r>
          </a:p>
          <a:p>
            <a:r>
              <a:rPr lang="en-US" dirty="0" smtClean="0"/>
              <a:t>High ideals</a:t>
            </a:r>
          </a:p>
          <a:p>
            <a:r>
              <a:rPr lang="en-US" dirty="0" smtClean="0"/>
              <a:t>Motivated</a:t>
            </a:r>
          </a:p>
          <a:p>
            <a:r>
              <a:rPr lang="en-US" dirty="0" smtClean="0"/>
              <a:t>Committed</a:t>
            </a:r>
          </a:p>
          <a:p>
            <a:r>
              <a:rPr lang="en-US" dirty="0" smtClean="0"/>
              <a:t>Empathetic-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Who is at risk?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11" y="2675467"/>
            <a:ext cx="3936289" cy="2784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416083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6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6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72067" y="2957424"/>
            <a:ext cx="7408333" cy="3168739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>
                <a:solidFill>
                  <a:srgbClr val="FFFFFF"/>
                </a:solidFill>
              </a:rPr>
              <a:t>Burnout</a:t>
            </a:r>
          </a:p>
          <a:p>
            <a:pPr marL="0" indent="0">
              <a:buNone/>
            </a:pPr>
            <a:endParaRPr lang="en-US" sz="2600" dirty="0" smtClean="0">
              <a:solidFill>
                <a:srgbClr val="FFFFFF"/>
              </a:solidFill>
            </a:endParaRPr>
          </a:p>
          <a:p>
            <a:r>
              <a:rPr lang="en-US" sz="2600" dirty="0" smtClean="0"/>
              <a:t>too much to do </a:t>
            </a:r>
          </a:p>
          <a:p>
            <a:r>
              <a:rPr lang="en-US" sz="2600" dirty="0" smtClean="0"/>
              <a:t>too little time</a:t>
            </a:r>
          </a:p>
          <a:p>
            <a:r>
              <a:rPr lang="en-US" sz="2600" dirty="0" smtClean="0"/>
              <a:t>insufficient resources</a:t>
            </a:r>
          </a:p>
          <a:p>
            <a:r>
              <a:rPr lang="en-US" sz="2600" dirty="0" smtClean="0"/>
              <a:t>lack of validation</a:t>
            </a:r>
          </a:p>
          <a:p>
            <a:r>
              <a:rPr lang="en-US" sz="2600" dirty="0" smtClean="0"/>
              <a:t>unrealistic expectations</a:t>
            </a:r>
          </a:p>
          <a:p>
            <a:r>
              <a:rPr lang="en-US" sz="2600" dirty="0" smtClean="0"/>
              <a:t>cumulative physical and emotional distress-</a:t>
            </a:r>
          </a:p>
          <a:p>
            <a:pPr marL="0" indent="0">
              <a:buNone/>
            </a:pPr>
            <a:endParaRPr lang="en-US" sz="31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70" y="1283434"/>
            <a:ext cx="4663226" cy="2521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55714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Burnout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eactions and Symptoms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483478"/>
            <a:ext cx="3822192" cy="3643002"/>
          </a:xfrm>
        </p:spPr>
        <p:txBody>
          <a:bodyPr>
            <a:normAutofit lnSpcReduction="10000"/>
          </a:bodyPr>
          <a:lstStyle/>
          <a:p>
            <a:endParaRPr lang="en-US" sz="1200" dirty="0" smtClean="0"/>
          </a:p>
          <a:p>
            <a:r>
              <a:rPr lang="en-US" sz="2000" dirty="0"/>
              <a:t>Emotional and physical fatigue</a:t>
            </a:r>
          </a:p>
          <a:p>
            <a:r>
              <a:rPr lang="en-US" sz="2000" dirty="0"/>
              <a:t>De-personalization</a:t>
            </a:r>
          </a:p>
          <a:p>
            <a:r>
              <a:rPr lang="en-US" sz="2000" dirty="0" smtClean="0"/>
              <a:t>Reduced vocational productivity</a:t>
            </a:r>
          </a:p>
          <a:p>
            <a:r>
              <a:rPr lang="en-US" sz="2000" dirty="0" smtClean="0"/>
              <a:t>Reduced personal accomplishment</a:t>
            </a:r>
          </a:p>
          <a:p>
            <a:r>
              <a:rPr lang="en-US" sz="2000" dirty="0" smtClean="0"/>
              <a:t>Lack </a:t>
            </a:r>
            <a:r>
              <a:rPr lang="en-US" sz="2000" dirty="0"/>
              <a:t>of confidence or self-esteem</a:t>
            </a:r>
          </a:p>
          <a:p>
            <a:r>
              <a:rPr lang="en-US" sz="2000" dirty="0"/>
              <a:t>Changes in beliefs, values, and view of workplace or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Chronic fatigue</a:t>
            </a:r>
          </a:p>
          <a:p>
            <a:r>
              <a:rPr lang="en-US" sz="2000" dirty="0" smtClean="0"/>
              <a:t>Cynicism</a:t>
            </a:r>
          </a:p>
          <a:p>
            <a:r>
              <a:rPr lang="en-US" sz="2000" dirty="0" smtClean="0"/>
              <a:t>Chronic lateness</a:t>
            </a:r>
          </a:p>
          <a:p>
            <a:r>
              <a:rPr lang="en-US" sz="2000" dirty="0" smtClean="0"/>
              <a:t>Pessimism</a:t>
            </a:r>
          </a:p>
          <a:p>
            <a:r>
              <a:rPr lang="en-US" sz="2000" dirty="0" smtClean="0"/>
              <a:t>Questioning one’s own faith</a:t>
            </a:r>
          </a:p>
          <a:p>
            <a:r>
              <a:rPr lang="en-US" sz="2000" dirty="0" smtClean="0"/>
              <a:t>Difficulty experiencing happiness</a:t>
            </a:r>
          </a:p>
          <a:p>
            <a:r>
              <a:rPr lang="en-US" sz="2000" dirty="0" smtClean="0"/>
              <a:t>Sense of foreshortened future-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268849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37026"/>
            <a:ext cx="7408333" cy="3699558"/>
          </a:xfrm>
        </p:spPr>
        <p:txBody>
          <a:bodyPr>
            <a:normAutofit/>
          </a:bodyPr>
          <a:lstStyle/>
          <a:p>
            <a:r>
              <a:rPr lang="en-US" dirty="0" smtClean="0"/>
              <a:t>Delegate</a:t>
            </a:r>
          </a:p>
          <a:p>
            <a:r>
              <a:rPr lang="en-US" dirty="0" smtClean="0"/>
              <a:t>Negotiate</a:t>
            </a:r>
          </a:p>
          <a:p>
            <a:r>
              <a:rPr lang="en-US" dirty="0" smtClean="0"/>
              <a:t>Redefine success and what it looks like</a:t>
            </a:r>
          </a:p>
          <a:p>
            <a:r>
              <a:rPr lang="en-US" dirty="0" smtClean="0"/>
              <a:t>Set personal boundaries</a:t>
            </a:r>
          </a:p>
          <a:p>
            <a:r>
              <a:rPr lang="en-US" dirty="0" smtClean="0"/>
              <a:t>Create “margins” </a:t>
            </a:r>
          </a:p>
          <a:p>
            <a:pPr lvl="1"/>
            <a:r>
              <a:rPr lang="en-US" dirty="0" smtClean="0"/>
              <a:t>erase something or make small changes</a:t>
            </a:r>
          </a:p>
          <a:p>
            <a:r>
              <a:rPr lang="en-US" dirty="0" smtClean="0"/>
              <a:t>Make changes in your life-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Burnout </a:t>
            </a:r>
            <a:br>
              <a:rPr lang="en-US" b="1" dirty="0" smtClean="0"/>
            </a:br>
            <a:r>
              <a:rPr lang="en-US" sz="2800" b="1" dirty="0">
                <a:solidFill>
                  <a:srgbClr val="008000"/>
                </a:solidFill>
              </a:rPr>
              <a:t>Caring for Yourself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117700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rgbClr val="FFFFFF"/>
                </a:solidFill>
              </a:rPr>
              <a:t>Empathy Fatigue</a:t>
            </a:r>
          </a:p>
          <a:p>
            <a:endParaRPr lang="en-US" dirty="0" smtClean="0"/>
          </a:p>
          <a:p>
            <a:r>
              <a:rPr lang="en-US" sz="2600" dirty="0" smtClean="0"/>
              <a:t>Emotional and physical fatigue resulting from empathizing with other people’s pain, grief, anger, and other strong emotions over extended period of time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785" y="1083733"/>
            <a:ext cx="4549490" cy="2727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119127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Emotional fatigue</a:t>
            </a:r>
          </a:p>
          <a:p>
            <a:r>
              <a:rPr lang="en-US" dirty="0" smtClean="0"/>
              <a:t>Many distressful encounters</a:t>
            </a:r>
          </a:p>
          <a:p>
            <a:r>
              <a:rPr lang="en-US" dirty="0" smtClean="0"/>
              <a:t>Extended period of time</a:t>
            </a:r>
          </a:p>
          <a:p>
            <a:r>
              <a:rPr lang="en-US" dirty="0" smtClean="0"/>
              <a:t>Cumulative</a:t>
            </a:r>
          </a:p>
          <a:p>
            <a:r>
              <a:rPr lang="en-US" dirty="0" smtClean="0"/>
              <a:t>Unspecified source</a:t>
            </a:r>
          </a:p>
          <a:p>
            <a:r>
              <a:rPr lang="en-US" dirty="0" smtClean="0"/>
              <a:t>Direct impact to the caregiver-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Empathy Fatigue</a:t>
            </a:r>
            <a:br>
              <a:rPr lang="en-US" b="1" dirty="0" smtClean="0"/>
            </a:b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eactions and Symptoms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067" y="6126163"/>
            <a:ext cx="532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Naomi Paget</a:t>
            </a:r>
          </a:p>
        </p:txBody>
      </p:sp>
    </p:spTree>
    <p:extLst>
      <p:ext uri="{BB962C8B-B14F-4D97-AF65-F5344CB8AC3E}">
        <p14:creationId xmlns:p14="http://schemas.microsoft.com/office/powerpoint/2010/main" val="12712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1816</TotalTime>
  <Words>1447</Words>
  <Application>Microsoft Macintosh PowerPoint</Application>
  <PresentationFormat>On-screen Show (4:3)</PresentationFormat>
  <Paragraphs>340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OCCUPATIONAL STRESS </vt:lpstr>
      <vt:lpstr>Agenda</vt:lpstr>
      <vt:lpstr>My Story</vt:lpstr>
      <vt:lpstr>Who is at risk?</vt:lpstr>
      <vt:lpstr>PowerPoint Presentation</vt:lpstr>
      <vt:lpstr>Burnout  Reactions and Symptoms</vt:lpstr>
      <vt:lpstr>Burnout  Caring for Yourself</vt:lpstr>
      <vt:lpstr>PowerPoint Presentation</vt:lpstr>
      <vt:lpstr>Empathy Fatigue Reactions and Symptoms</vt:lpstr>
      <vt:lpstr>Empathy Fatigue Caring for Yourself</vt:lpstr>
      <vt:lpstr>PowerPoint Presentation</vt:lpstr>
      <vt:lpstr>Compassion Fatigue Reactions and Symptoms</vt:lpstr>
      <vt:lpstr>Compassion Fatigue Reactions and Symptoms - continued</vt:lpstr>
      <vt:lpstr>Organizational Compassion Fatigue Reactions and Symptoms</vt:lpstr>
      <vt:lpstr>Compassion Fatigue Caring for Yourself</vt:lpstr>
      <vt:lpstr>Free Self Assessment Tools</vt:lpstr>
      <vt:lpstr>Life Stress Test</vt:lpstr>
      <vt:lpstr>PowerPoint Presentation</vt:lpstr>
      <vt:lpstr>Compassion Fatigue Self-Test</vt:lpstr>
      <vt:lpstr>PowerPoint Presentation</vt:lpstr>
      <vt:lpstr>ProQOL 5</vt:lpstr>
      <vt:lpstr>PowerPoint Presentation</vt:lpstr>
      <vt:lpstr>Healthy habits</vt:lpstr>
      <vt:lpstr>What is being a “trauma-informed”</vt:lpstr>
      <vt:lpstr>What is being a “trauma-informed”</vt:lpstr>
      <vt:lpstr>Practical Exercises</vt:lpstr>
      <vt:lpstr>Next Steps</vt:lpstr>
      <vt:lpstr>Citations of Sources</vt:lpstr>
      <vt:lpstr>Resources</vt:lpstr>
      <vt:lpstr>Every person has a story to tell and that story matters!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Care for Professionals</dc:title>
  <dc:creator>Wendi Shackelford</dc:creator>
  <cp:lastModifiedBy>Wendi Shackelford</cp:lastModifiedBy>
  <cp:revision>217</cp:revision>
  <cp:lastPrinted>2017-02-23T22:51:32Z</cp:lastPrinted>
  <dcterms:created xsi:type="dcterms:W3CDTF">2016-03-18T18:07:37Z</dcterms:created>
  <dcterms:modified xsi:type="dcterms:W3CDTF">2017-02-23T22:52:20Z</dcterms:modified>
</cp:coreProperties>
</file>