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notesMasterIdLst>
    <p:notesMasterId r:id="rId47"/>
  </p:notesMasterIdLst>
  <p:handoutMasterIdLst>
    <p:handoutMasterId r:id="rId48"/>
  </p:handoutMasterIdLst>
  <p:sldIdLst>
    <p:sldId id="256" r:id="rId2"/>
    <p:sldId id="269" r:id="rId3"/>
    <p:sldId id="271" r:id="rId4"/>
    <p:sldId id="270" r:id="rId5"/>
    <p:sldId id="273" r:id="rId6"/>
    <p:sldId id="276" r:id="rId7"/>
    <p:sldId id="293" r:id="rId8"/>
    <p:sldId id="272" r:id="rId9"/>
    <p:sldId id="308" r:id="rId10"/>
    <p:sldId id="277" r:id="rId11"/>
    <p:sldId id="310" r:id="rId12"/>
    <p:sldId id="275" r:id="rId13"/>
    <p:sldId id="281" r:id="rId14"/>
    <p:sldId id="294" r:id="rId15"/>
    <p:sldId id="295" r:id="rId16"/>
    <p:sldId id="309" r:id="rId17"/>
    <p:sldId id="278" r:id="rId18"/>
    <p:sldId id="304" r:id="rId19"/>
    <p:sldId id="300" r:id="rId20"/>
    <p:sldId id="301" r:id="rId21"/>
    <p:sldId id="305" r:id="rId22"/>
    <p:sldId id="311" r:id="rId23"/>
    <p:sldId id="280" r:id="rId24"/>
    <p:sldId id="307" r:id="rId25"/>
    <p:sldId id="303" r:id="rId26"/>
    <p:sldId id="283" r:id="rId27"/>
    <p:sldId id="288" r:id="rId28"/>
    <p:sldId id="289" r:id="rId29"/>
    <p:sldId id="290" r:id="rId30"/>
    <p:sldId id="323" r:id="rId31"/>
    <p:sldId id="312" r:id="rId32"/>
    <p:sldId id="313" r:id="rId33"/>
    <p:sldId id="324" r:id="rId34"/>
    <p:sldId id="314" r:id="rId35"/>
    <p:sldId id="315" r:id="rId36"/>
    <p:sldId id="316" r:id="rId37"/>
    <p:sldId id="317" r:id="rId38"/>
    <p:sldId id="318" r:id="rId39"/>
    <p:sldId id="319" r:id="rId40"/>
    <p:sldId id="320" r:id="rId41"/>
    <p:sldId id="321" r:id="rId42"/>
    <p:sldId id="325" r:id="rId43"/>
    <p:sldId id="327" r:id="rId44"/>
    <p:sldId id="329" r:id="rId45"/>
    <p:sldId id="328" r:id="rId4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91993" autoAdjust="0"/>
  </p:normalViewPr>
  <p:slideViewPr>
    <p:cSldViewPr>
      <p:cViewPr>
        <p:scale>
          <a:sx n="73" d="100"/>
          <a:sy n="73" d="100"/>
        </p:scale>
        <p:origin x="-1714" y="-355"/>
      </p:cViewPr>
      <p:guideLst>
        <p:guide orient="horz" pos="2160"/>
        <p:guide pos="2880"/>
      </p:guideLst>
    </p:cSldViewPr>
  </p:slideViewPr>
  <p:outlineViewPr>
    <p:cViewPr>
      <p:scale>
        <a:sx n="33" d="100"/>
        <a:sy n="33" d="100"/>
      </p:scale>
      <p:origin x="0" y="34434"/>
    </p:cViewPr>
  </p:outlineViewPr>
  <p:notesTextViewPr>
    <p:cViewPr>
      <p:scale>
        <a:sx n="1" d="1"/>
        <a:sy n="1" d="1"/>
      </p:scale>
      <p:origin x="0" y="0"/>
    </p:cViewPr>
  </p:notesTextViewPr>
  <p:sorterViewPr>
    <p:cViewPr>
      <p:scale>
        <a:sx n="100" d="100"/>
        <a:sy n="100" d="100"/>
      </p:scale>
      <p:origin x="0" y="98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C2EA8C91-82FC-43FE-B7A2-AB022F9BECA8}" type="datetimeFigureOut">
              <a:rPr lang="en-US" smtClean="0"/>
              <a:t>2/22/2017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108F63E4-3BD7-4BDD-9013-CC0AD1E07111}" type="slidenum">
              <a:rPr lang="en-US" smtClean="0"/>
              <a:t>‹#›</a:t>
            </a:fld>
            <a:endParaRPr lang="en-US"/>
          </a:p>
        </p:txBody>
      </p:sp>
    </p:spTree>
    <p:extLst>
      <p:ext uri="{BB962C8B-B14F-4D97-AF65-F5344CB8AC3E}">
        <p14:creationId xmlns:p14="http://schemas.microsoft.com/office/powerpoint/2010/main" val="25406611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E4BEB542-6C6E-41B0-B7B1-59AFCC5FB77B}" type="datetimeFigureOut">
              <a:rPr lang="en-US" smtClean="0"/>
              <a:t>2/22/2017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09BF95FB-57DE-477D-82CE-68DE677E3F53}" type="slidenum">
              <a:rPr lang="en-US" smtClean="0"/>
              <a:t>‹#›</a:t>
            </a:fld>
            <a:endParaRPr lang="en-US"/>
          </a:p>
        </p:txBody>
      </p:sp>
    </p:spTree>
    <p:extLst>
      <p:ext uri="{BB962C8B-B14F-4D97-AF65-F5344CB8AC3E}">
        <p14:creationId xmlns:p14="http://schemas.microsoft.com/office/powerpoint/2010/main" val="1132105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2"/>
          <p:cNvSpPr txBox="1">
            <a:spLocks noGrp="1" noChangeArrowheads="1"/>
          </p:cNvSpPr>
          <p:nvPr/>
        </p:nvSpPr>
        <p:spPr bwMode="auto">
          <a:xfrm>
            <a:off x="3967692" y="8831580"/>
            <a:ext cx="3031349" cy="453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b"/>
          <a:lstStyle>
            <a:lvl1pPr algn="l" defTabSz="457200" eaLnBrk="0" hangingPunct="0">
              <a:spcBef>
                <a:spcPct val="300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chemeClr val="tx1"/>
                </a:solidFill>
                <a:latin typeface="Calibri" pitchFamily="34" charset="0"/>
              </a:defRPr>
            </a:lvl1pPr>
            <a:lvl2pPr marL="742950" indent="-285750" algn="l" defTabSz="457200" eaLnBrk="0" hangingPunct="0">
              <a:spcBef>
                <a:spcPct val="300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chemeClr val="tx1"/>
                </a:solidFill>
                <a:latin typeface="Calibri" pitchFamily="34" charset="0"/>
              </a:defRPr>
            </a:lvl2pPr>
            <a:lvl3pPr marL="1143000" indent="-228600" algn="l" defTabSz="457200" eaLnBrk="0" hangingPunct="0">
              <a:spcBef>
                <a:spcPct val="300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chemeClr val="tx1"/>
                </a:solidFill>
                <a:latin typeface="Calibri" pitchFamily="34" charset="0"/>
              </a:defRPr>
            </a:lvl3pPr>
            <a:lvl4pPr marL="1600200" indent="-228600" algn="l" defTabSz="457200" eaLnBrk="0" hangingPunct="0">
              <a:spcBef>
                <a:spcPct val="300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chemeClr val="tx1"/>
                </a:solidFill>
                <a:latin typeface="Calibri" pitchFamily="34" charset="0"/>
              </a:defRPr>
            </a:lvl4pPr>
            <a:lvl5pPr marL="2057400" indent="-228600" algn="l" defTabSz="457200" eaLnBrk="0" hangingPunct="0">
              <a:spcBef>
                <a:spcPct val="300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chemeClr val="tx1"/>
                </a:solidFill>
                <a:latin typeface="Calibri" pitchFamily="34" charset="0"/>
              </a:defRPr>
            </a:lvl5pPr>
            <a:lvl6pPr marL="2514600" indent="-228600" defTabSz="457200" eaLnBrk="0" fontAlgn="base" hangingPunct="0">
              <a:spcBef>
                <a:spcPct val="3000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chemeClr val="tx1"/>
                </a:solidFill>
                <a:latin typeface="Calibri" pitchFamily="34" charset="0"/>
              </a:defRPr>
            </a:lvl6pPr>
            <a:lvl7pPr marL="2971800" indent="-228600" defTabSz="457200" eaLnBrk="0" fontAlgn="base" hangingPunct="0">
              <a:spcBef>
                <a:spcPct val="3000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chemeClr val="tx1"/>
                </a:solidFill>
                <a:latin typeface="Calibri" pitchFamily="34" charset="0"/>
              </a:defRPr>
            </a:lvl7pPr>
            <a:lvl8pPr marL="3429000" indent="-228600" defTabSz="457200" eaLnBrk="0" fontAlgn="base" hangingPunct="0">
              <a:spcBef>
                <a:spcPct val="3000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chemeClr val="tx1"/>
                </a:solidFill>
                <a:latin typeface="Calibri" pitchFamily="34" charset="0"/>
              </a:defRPr>
            </a:lvl8pPr>
            <a:lvl9pPr marL="3886200" indent="-228600" defTabSz="457200" eaLnBrk="0" fontAlgn="base" hangingPunct="0">
              <a:spcBef>
                <a:spcPct val="3000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chemeClr val="tx1"/>
                </a:solidFill>
                <a:latin typeface="Calibri" pitchFamily="34" charset="0"/>
              </a:defRPr>
            </a:lvl9pPr>
          </a:lstStyle>
          <a:p>
            <a:pPr algn="r">
              <a:lnSpc>
                <a:spcPct val="95000"/>
              </a:lnSpc>
              <a:spcBef>
                <a:spcPct val="0"/>
              </a:spcBef>
              <a:buClr>
                <a:srgbClr val="000000"/>
              </a:buClr>
              <a:buFont typeface="Times New Roman" pitchFamily="18" charset="0"/>
              <a:buNone/>
            </a:pPr>
            <a:fld id="{41AD53B5-C934-47D6-90C1-488627F3655E}" type="slidenum">
              <a:rPr lang="en-US" altLang="en-US" sz="1400">
                <a:solidFill>
                  <a:srgbClr val="000000"/>
                </a:solidFill>
                <a:latin typeface="Times New Roman" pitchFamily="18" charset="0"/>
                <a:ea typeface="Lucida Sans Unicode" pitchFamily="34" charset="0"/>
                <a:cs typeface="Lucida Sans Unicode" pitchFamily="34" charset="0"/>
              </a:rPr>
              <a:pPr algn="r">
                <a:lnSpc>
                  <a:spcPct val="95000"/>
                </a:lnSpc>
                <a:spcBef>
                  <a:spcPct val="0"/>
                </a:spcBef>
                <a:buClr>
                  <a:srgbClr val="000000"/>
                </a:buClr>
                <a:buFont typeface="Times New Roman" pitchFamily="18" charset="0"/>
                <a:buNone/>
              </a:pPr>
              <a:t>25</a:t>
            </a:fld>
            <a:endParaRPr lang="en-US" altLang="en-US" sz="1400">
              <a:solidFill>
                <a:srgbClr val="000000"/>
              </a:solidFill>
              <a:latin typeface="Times New Roman" pitchFamily="18" charset="0"/>
              <a:ea typeface="Lucida Sans Unicode" pitchFamily="34" charset="0"/>
              <a:cs typeface="Lucida Sans Unicode" pitchFamily="34" charset="0"/>
            </a:endParaRPr>
          </a:p>
        </p:txBody>
      </p:sp>
      <p:sp>
        <p:nvSpPr>
          <p:cNvPr id="79875" name="Text Box 1"/>
          <p:cNvSpPr txBox="1">
            <a:spLocks noChangeArrowheads="1"/>
          </p:cNvSpPr>
          <p:nvPr/>
        </p:nvSpPr>
        <p:spPr bwMode="auto">
          <a:xfrm>
            <a:off x="1176514" y="697230"/>
            <a:ext cx="4660618" cy="3486150"/>
          </a:xfrm>
          <a:prstGeom prst="rect">
            <a:avLst/>
          </a:prstGeom>
          <a:solidFill>
            <a:srgbClr val="FFFFFF"/>
          </a:solidFill>
          <a:ln w="9360">
            <a:solidFill>
              <a:srgbClr val="000000"/>
            </a:solidFill>
            <a:miter lim="800000"/>
            <a:headEnd/>
            <a:tailEnd/>
          </a:ln>
        </p:spPr>
        <p:txBody>
          <a:bodyPr wrap="none" lIns="93177" tIns="46589" rIns="93177" bIns="46589" anchor="ctr"/>
          <a:lstStyle>
            <a:lvl1pPr algn="l" eaLnBrk="0" hangingPunct="0">
              <a:spcBef>
                <a:spcPct val="30000"/>
              </a:spcBef>
              <a:defRPr sz="1200">
                <a:solidFill>
                  <a:schemeClr val="tx1"/>
                </a:solidFill>
                <a:latin typeface="Calibri" pitchFamily="34" charset="0"/>
              </a:defRPr>
            </a:lvl1pPr>
            <a:lvl2pPr marL="742950" indent="-285750" algn="l" eaLnBrk="0" hangingPunct="0">
              <a:spcBef>
                <a:spcPct val="30000"/>
              </a:spcBef>
              <a:defRPr sz="1200">
                <a:solidFill>
                  <a:schemeClr val="tx1"/>
                </a:solidFill>
                <a:latin typeface="Calibri" pitchFamily="34" charset="0"/>
              </a:defRPr>
            </a:lvl2pPr>
            <a:lvl3pPr marL="1143000" indent="-228600" algn="l" eaLnBrk="0" hangingPunct="0">
              <a:spcBef>
                <a:spcPct val="30000"/>
              </a:spcBef>
              <a:defRPr sz="1200">
                <a:solidFill>
                  <a:schemeClr val="tx1"/>
                </a:solidFill>
                <a:latin typeface="Calibri" pitchFamily="34" charset="0"/>
              </a:defRPr>
            </a:lvl3pPr>
            <a:lvl4pPr marL="1600200" indent="-228600" algn="l" eaLnBrk="0" hangingPunct="0">
              <a:spcBef>
                <a:spcPct val="30000"/>
              </a:spcBef>
              <a:defRPr sz="1200">
                <a:solidFill>
                  <a:schemeClr val="tx1"/>
                </a:solidFill>
                <a:latin typeface="Calibri" pitchFamily="34" charset="0"/>
              </a:defRPr>
            </a:lvl4pPr>
            <a:lvl5pPr marL="2057400" indent="-228600" algn="l"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buClr>
                <a:srgbClr val="000000"/>
              </a:buClr>
              <a:buFont typeface="Times New Roman" pitchFamily="18" charset="0"/>
              <a:buNone/>
            </a:pPr>
            <a:endParaRPr lang="en-US" altLang="en-US" sz="2400">
              <a:solidFill>
                <a:schemeClr val="bg1"/>
              </a:solidFill>
              <a:latin typeface="Wingdings 2" pitchFamily="18" charset="2"/>
              <a:ea typeface="Lucida Sans Unicode" pitchFamily="34" charset="0"/>
              <a:cs typeface="Lucida Sans Unicode" pitchFamily="34" charset="0"/>
            </a:endParaRPr>
          </a:p>
        </p:txBody>
      </p:sp>
      <p:sp>
        <p:nvSpPr>
          <p:cNvPr id="79876" name="Rectangle 2"/>
          <p:cNvSpPr>
            <a:spLocks noGrp="1" noChangeArrowheads="1"/>
          </p:cNvSpPr>
          <p:nvPr>
            <p:ph type="body"/>
          </p:nvPr>
        </p:nvSpPr>
        <p:spPr bwMode="auto">
          <a:xfrm>
            <a:off x="701041" y="4415791"/>
            <a:ext cx="5598583" cy="417369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numCol="1" anchor="ctr" anchorCtr="0" compatLnSpc="1">
            <a:prstTxWarp prst="textNoShape">
              <a:avLst/>
            </a:prstTxWarp>
          </a:bodyPr>
          <a:lstStyle/>
          <a:p>
            <a:pPr marL="411480" lvl="1" indent="0">
              <a:buNone/>
            </a:pPr>
            <a:r>
              <a:rPr lang="en-US" sz="2200" dirty="0" smtClean="0">
                <a:latin typeface="Constantia" panose="02030602050306030303" pitchFamily="18" charset="0"/>
              </a:rPr>
              <a:t>Risk Principle tells you </a:t>
            </a:r>
            <a:r>
              <a:rPr lang="en-US" sz="2200" b="1" dirty="0" smtClean="0">
                <a:latin typeface="Constantia" panose="02030602050306030303" pitchFamily="18" charset="0"/>
              </a:rPr>
              <a:t>who </a:t>
            </a:r>
            <a:r>
              <a:rPr lang="en-US" sz="2200" dirty="0" smtClean="0">
                <a:latin typeface="Constantia" panose="02030602050306030303" pitchFamily="18" charset="0"/>
              </a:rPr>
              <a:t>to target for treatment</a:t>
            </a:r>
          </a:p>
          <a:p>
            <a:pPr marL="411480" lvl="1" indent="0">
              <a:buNone/>
            </a:pPr>
            <a:endParaRPr lang="en-US" sz="2200" dirty="0" smtClean="0">
              <a:latin typeface="Constantia" panose="02030602050306030303" pitchFamily="18" charset="0"/>
            </a:endParaRPr>
          </a:p>
          <a:p>
            <a:pPr lvl="1"/>
            <a:r>
              <a:rPr lang="en-US" sz="2200" dirty="0" smtClean="0">
                <a:latin typeface="Constantia" panose="02030602050306030303" pitchFamily="18" charset="0"/>
              </a:rPr>
              <a:t>Match level of services to level of risk</a:t>
            </a:r>
          </a:p>
          <a:p>
            <a:pPr lvl="1"/>
            <a:r>
              <a:rPr lang="en-US" sz="2200" dirty="0" smtClean="0">
                <a:latin typeface="Constantia" panose="02030602050306030303" pitchFamily="18" charset="0"/>
              </a:rPr>
              <a:t>Prioritize </a:t>
            </a:r>
            <a:r>
              <a:rPr lang="en-US" sz="2200" b="1" dirty="0" smtClean="0">
                <a:latin typeface="Constantia" panose="02030602050306030303" pitchFamily="18" charset="0"/>
              </a:rPr>
              <a:t>treatment resources </a:t>
            </a:r>
            <a:r>
              <a:rPr lang="en-US" sz="2200" dirty="0" smtClean="0">
                <a:latin typeface="Constantia" panose="02030602050306030303" pitchFamily="18" charset="0"/>
              </a:rPr>
              <a:t>for higher risk clients</a:t>
            </a:r>
          </a:p>
          <a:p>
            <a:pPr lvl="1"/>
            <a:r>
              <a:rPr lang="en-US" sz="2200" dirty="0" smtClean="0">
                <a:latin typeface="Constantia" panose="02030602050306030303" pitchFamily="18" charset="0"/>
              </a:rPr>
              <a:t>Higher risk clients </a:t>
            </a:r>
            <a:r>
              <a:rPr lang="en-US" sz="2200" b="1" dirty="0" smtClean="0">
                <a:latin typeface="Constantia" panose="02030602050306030303" pitchFamily="18" charset="0"/>
              </a:rPr>
              <a:t>need more intensive </a:t>
            </a:r>
            <a:r>
              <a:rPr lang="en-US" sz="2200" dirty="0" smtClean="0">
                <a:latin typeface="Constantia" panose="02030602050306030303" pitchFamily="18" charset="0"/>
              </a:rPr>
              <a:t>services</a:t>
            </a:r>
          </a:p>
          <a:p>
            <a:pPr lvl="1"/>
            <a:r>
              <a:rPr lang="en-US" sz="2200" dirty="0" smtClean="0">
                <a:latin typeface="Constantia" panose="02030602050306030303" pitchFamily="18" charset="0"/>
              </a:rPr>
              <a:t>Low risk clients require little to no intervention</a:t>
            </a:r>
          </a:p>
          <a:p>
            <a:pPr lvl="1"/>
            <a:r>
              <a:rPr lang="en-US" sz="2200" dirty="0" smtClean="0">
                <a:latin typeface="Constantia" panose="02030602050306030303" pitchFamily="18" charset="0"/>
              </a:rPr>
              <a:t>“If it </a:t>
            </a:r>
            <a:r>
              <a:rPr lang="en-US" sz="2200" dirty="0" err="1" smtClean="0">
                <a:latin typeface="Constantia" panose="02030602050306030303" pitchFamily="18" charset="0"/>
              </a:rPr>
              <a:t>ain’t</a:t>
            </a:r>
            <a:r>
              <a:rPr lang="en-US" sz="2200" dirty="0" smtClean="0">
                <a:latin typeface="Constantia" panose="02030602050306030303" pitchFamily="18" charset="0"/>
              </a:rPr>
              <a:t> broke, don’t fix it”</a:t>
            </a:r>
          </a:p>
          <a:p>
            <a:endParaRPr lang="en-US" sz="1200" kern="1200" dirty="0" smtClean="0">
              <a:solidFill>
                <a:schemeClr val="tx1"/>
              </a:solidFill>
              <a:latin typeface="+mn-lt"/>
              <a:ea typeface="+mn-ea"/>
              <a:cs typeface="+mn-cs"/>
            </a:endParaRPr>
          </a:p>
          <a:p>
            <a:pPr eaLnBrk="1" hangingPunct="1"/>
            <a:r>
              <a:rPr lang="en-US" altLang="en-US" dirty="0" smtClean="0"/>
              <a:t>The Risk Principle states, as the two previous slides have shown us, that it makes sense to direct our energies and resources toward the higher risk offender population.  </a:t>
            </a:r>
          </a:p>
          <a:p>
            <a:pPr eaLnBrk="1" hangingPunct="1"/>
            <a:r>
              <a:rPr lang="en-US" altLang="en-US" dirty="0" smtClean="0"/>
              <a:t>The lower risk offenders have more pro-social thinking and behaviors and are less likely to commit crimes in the future.  They are much better suited for voluntary programming within a correctional setting, work units / programs, more likely to successfully complete parole.  </a:t>
            </a:r>
          </a:p>
          <a:p>
            <a:pPr eaLnBrk="1" hangingPunct="1"/>
            <a:r>
              <a:rPr lang="en-US" altLang="en-US" dirty="0" smtClean="0"/>
              <a:t>The offenders who would best benefit from intensive programming such as a six-month, residential substance abuse treatment program are those who are higher risk.  Those offenders are the ones whose recidivism rates can be greatly decreased by intensive programming.  Economically speaking, we can get the “most bang for the buck” when we provide services to the high-risk offenders.  Public safety wise, we are protecting our community by making sure those offenders who are at greatest risk of re-offending are receiving services that will reduce the likelihood that will do so in the future!  Humanely speaking, we are offering services to those who need it most.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2/22/2017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2/22/2017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2/22/2017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2/22/2017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2/22/2017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2/22/2017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2/22/2017</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2/22/2017</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pewtrusts.org/~/media/assets/2016/12/alaskas_criminal_justice_reforms.pdf" TargetMode="External"/><Relationship Id="rId2" Type="http://schemas.openxmlformats.org/officeDocument/2006/relationships/hyperlink" Target="http://www.ajc.state.ak.us/alaska-criminal-justice-commission" TargetMode="External"/><Relationship Id="rId1" Type="http://schemas.openxmlformats.org/officeDocument/2006/relationships/slideLayout" Target="../slideLayouts/slideLayout2.xml"/><Relationship Id="rId5" Type="http://schemas.openxmlformats.org/officeDocument/2006/relationships/hyperlink" Target="https://csgjusticecenter.org/mental-health/county-improvement-project/stepping-up/" TargetMode="External"/><Relationship Id="rId4" Type="http://schemas.openxmlformats.org/officeDocument/2006/relationships/hyperlink" Target="https://www.samhsa.gov/gains-center"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mailto:l.casto@alaska.gov" TargetMode="External"/><Relationship Id="rId2" Type="http://schemas.openxmlformats.org/officeDocument/2006/relationships/hyperlink" Target="mailto:srhoades@akcourts.us"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543800" cy="3505200"/>
          </a:xfrm>
        </p:spPr>
        <p:txBody>
          <a:bodyPr/>
          <a:lstStyle/>
          <a:p>
            <a:r>
              <a:rPr lang="en-US" sz="4800" dirty="0" smtClean="0">
                <a:latin typeface="Constantia" panose="02030602050306030303" pitchFamily="18" charset="0"/>
              </a:rPr>
              <a:t>The Intersection of Criminal Justice Reform and Medicaid Reform: Health Care as a Key Intercept to Recidivism</a:t>
            </a:r>
            <a:endParaRPr lang="en-US" sz="4800" dirty="0">
              <a:latin typeface="Constantia" panose="02030602050306030303" pitchFamily="18" charset="0"/>
            </a:endParaRPr>
          </a:p>
        </p:txBody>
      </p:sp>
      <p:sp>
        <p:nvSpPr>
          <p:cNvPr id="3" name="Subtitle 2"/>
          <p:cNvSpPr>
            <a:spLocks noGrp="1"/>
          </p:cNvSpPr>
          <p:nvPr>
            <p:ph type="subTitle" idx="1"/>
          </p:nvPr>
        </p:nvSpPr>
        <p:spPr>
          <a:xfrm>
            <a:off x="762000" y="4572000"/>
            <a:ext cx="6705600" cy="1828800"/>
          </a:xfrm>
        </p:spPr>
        <p:txBody>
          <a:bodyPr>
            <a:noAutofit/>
          </a:bodyPr>
          <a:lstStyle/>
          <a:p>
            <a:r>
              <a:rPr lang="en-US" sz="2200" dirty="0" smtClean="0">
                <a:latin typeface="Constantia" panose="02030602050306030303" pitchFamily="18" charset="0"/>
              </a:rPr>
              <a:t>Examining the intersection and integration of key components of criminal justice reform (SB 91) and Medicaid/behavioral health redesign and reform (SB 74)</a:t>
            </a:r>
            <a:endParaRPr lang="en-US" sz="2200"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a:t>
            </a:fld>
            <a:endParaRPr lang="en-US" dirty="0"/>
          </a:p>
        </p:txBody>
      </p:sp>
    </p:spTree>
    <p:extLst>
      <p:ext uri="{BB962C8B-B14F-4D97-AF65-F5344CB8AC3E}">
        <p14:creationId xmlns:p14="http://schemas.microsoft.com/office/powerpoint/2010/main" val="139164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a:latin typeface="Constantia" panose="02030602050306030303" pitchFamily="18" charset="0"/>
              </a:rPr>
              <a:t>Justice Reinvestment</a:t>
            </a: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sz="2200" dirty="0">
                <a:latin typeface="Constantia" panose="02030602050306030303" pitchFamily="18" charset="0"/>
              </a:rPr>
              <a:t/>
            </a:r>
            <a:br>
              <a:rPr lang="en-US" sz="2200" dirty="0">
                <a:latin typeface="Constantia" panose="02030602050306030303" pitchFamily="18" charset="0"/>
              </a:rPr>
            </a:br>
            <a:endParaRPr lang="en-US" sz="2200" dirty="0">
              <a:latin typeface="Constantia" panose="02030602050306030303" pitchFamily="18" charset="0"/>
            </a:endParaRPr>
          </a:p>
        </p:txBody>
      </p:sp>
      <p:sp>
        <p:nvSpPr>
          <p:cNvPr id="2" name="Slide Number Placeholder 1"/>
          <p:cNvSpPr>
            <a:spLocks noGrp="1"/>
          </p:cNvSpPr>
          <p:nvPr>
            <p:ph type="sldNum" sz="quarter" idx="12"/>
          </p:nvPr>
        </p:nvSpPr>
        <p:spPr/>
        <p:txBody>
          <a:bodyPr/>
          <a:lstStyle/>
          <a:p>
            <a:fld id="{6E2D2B3B-882E-40F3-A32F-6DD516915044}" type="slidenum">
              <a:rPr lang="en-US" smtClean="0"/>
              <a:pPr/>
              <a:t>10</a:t>
            </a:fld>
            <a:endParaRPr lang="en-US"/>
          </a:p>
        </p:txBody>
      </p:sp>
      <p:sp>
        <p:nvSpPr>
          <p:cNvPr id="4" name="Content Placeholder 3"/>
          <p:cNvSpPr txBox="1">
            <a:spLocks/>
          </p:cNvSpPr>
          <p:nvPr/>
        </p:nvSpPr>
        <p:spPr>
          <a:xfrm>
            <a:off x="457200" y="1600200"/>
            <a:ext cx="7620000" cy="4800600"/>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en-US" dirty="0">
                <a:latin typeface="Constantia" panose="02030602050306030303" pitchFamily="18" charset="0"/>
              </a:rPr>
              <a:t>Use savings from building new prison,  invest those into human capital (your clients) </a:t>
            </a:r>
            <a:r>
              <a:rPr lang="en-US" dirty="0" smtClean="0">
                <a:latin typeface="Constantia" panose="02030602050306030303" pitchFamily="18" charset="0"/>
              </a:rPr>
              <a:t>instead</a:t>
            </a:r>
          </a:p>
          <a:p>
            <a:endParaRPr lang="en-US" dirty="0" smtClean="0">
              <a:latin typeface="Constantia" panose="02030602050306030303" pitchFamily="18" charset="0"/>
            </a:endParaRPr>
          </a:p>
          <a:p>
            <a:r>
              <a:rPr lang="en-US" dirty="0">
                <a:latin typeface="Constantia" panose="02030602050306030303" pitchFamily="18" charset="0"/>
              </a:rPr>
              <a:t>Use evidence based practices to avoid their involvement in the criminal justice </a:t>
            </a:r>
            <a:r>
              <a:rPr lang="en-US" dirty="0" smtClean="0">
                <a:latin typeface="Constantia" panose="02030602050306030303" pitchFamily="18" charset="0"/>
              </a:rPr>
              <a:t>system</a:t>
            </a:r>
          </a:p>
          <a:p>
            <a:endParaRPr lang="en-US" dirty="0" smtClean="0">
              <a:latin typeface="Constantia" panose="02030602050306030303" pitchFamily="18" charset="0"/>
            </a:endParaRPr>
          </a:p>
          <a:p>
            <a:r>
              <a:rPr lang="en-US" dirty="0">
                <a:latin typeface="Constantia" panose="02030602050306030303" pitchFamily="18" charset="0"/>
              </a:rPr>
              <a:t>Only way to decrease prison use for antisocial behaviors is to foster behavioral health and prosocial behavior</a:t>
            </a:r>
          </a:p>
        </p:txBody>
      </p:sp>
    </p:spTree>
    <p:extLst>
      <p:ext uri="{BB962C8B-B14F-4D97-AF65-F5344CB8AC3E}">
        <p14:creationId xmlns:p14="http://schemas.microsoft.com/office/powerpoint/2010/main" val="3430946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a:latin typeface="Constantia" panose="02030602050306030303" pitchFamily="18" charset="0"/>
              </a:rPr>
              <a:t>Justice Reinvestment</a:t>
            </a: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sz="2200" dirty="0">
                <a:latin typeface="Constantia" panose="02030602050306030303" pitchFamily="18" charset="0"/>
              </a:rPr>
              <a:t/>
            </a:r>
            <a:br>
              <a:rPr lang="en-US" sz="2200" dirty="0">
                <a:latin typeface="Constantia" panose="02030602050306030303" pitchFamily="18" charset="0"/>
              </a:rPr>
            </a:br>
            <a:endParaRPr lang="en-US" sz="2200" dirty="0">
              <a:latin typeface="Constantia" panose="02030602050306030303" pitchFamily="18" charset="0"/>
            </a:endParaRPr>
          </a:p>
        </p:txBody>
      </p:sp>
      <p:sp>
        <p:nvSpPr>
          <p:cNvPr id="2" name="Slide Number Placeholder 1"/>
          <p:cNvSpPr>
            <a:spLocks noGrp="1"/>
          </p:cNvSpPr>
          <p:nvPr>
            <p:ph type="sldNum" sz="quarter" idx="12"/>
          </p:nvPr>
        </p:nvSpPr>
        <p:spPr/>
        <p:txBody>
          <a:bodyPr/>
          <a:lstStyle/>
          <a:p>
            <a:fld id="{6E2D2B3B-882E-40F3-A32F-6DD516915044}" type="slidenum">
              <a:rPr lang="en-US" smtClean="0"/>
              <a:pPr/>
              <a:t>11</a:t>
            </a:fld>
            <a:endParaRPr lang="en-US"/>
          </a:p>
        </p:txBody>
      </p:sp>
      <p:sp>
        <p:nvSpPr>
          <p:cNvPr id="4" name="Content Placeholder 3"/>
          <p:cNvSpPr txBox="1">
            <a:spLocks/>
          </p:cNvSpPr>
          <p:nvPr/>
        </p:nvSpPr>
        <p:spPr>
          <a:xfrm>
            <a:off x="457200" y="1524000"/>
            <a:ext cx="7620000" cy="4800600"/>
          </a:xfrm>
          <a:prstGeom prst="rect">
            <a:avLst/>
          </a:prstGeom>
        </p:spPr>
        <p:txBody>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en-US" dirty="0">
                <a:latin typeface="Constantia" panose="02030602050306030303" pitchFamily="18" charset="0"/>
              </a:rPr>
              <a:t>If we reduce criminal justice spending we have to increase behavioral health </a:t>
            </a:r>
            <a:r>
              <a:rPr lang="en-US" dirty="0" smtClean="0">
                <a:latin typeface="Constantia" panose="02030602050306030303" pitchFamily="18" charset="0"/>
              </a:rPr>
              <a:t>spending</a:t>
            </a:r>
          </a:p>
          <a:p>
            <a:endParaRPr lang="en-US" dirty="0" smtClean="0">
              <a:latin typeface="Constantia" panose="02030602050306030303" pitchFamily="18" charset="0"/>
            </a:endParaRPr>
          </a:p>
          <a:p>
            <a:r>
              <a:rPr lang="en-US" dirty="0">
                <a:latin typeface="Constantia" panose="02030602050306030303" pitchFamily="18" charset="0"/>
              </a:rPr>
              <a:t>Behavioral health issues and criminal thinking are the reasons why people end up in jail and </a:t>
            </a:r>
            <a:r>
              <a:rPr lang="en-US" dirty="0" smtClean="0">
                <a:latin typeface="Constantia" panose="02030602050306030303" pitchFamily="18" charset="0"/>
              </a:rPr>
              <a:t>prison</a:t>
            </a:r>
          </a:p>
          <a:p>
            <a:endParaRPr lang="en-US" dirty="0" smtClean="0">
              <a:latin typeface="Constantia" panose="02030602050306030303" pitchFamily="18" charset="0"/>
            </a:endParaRPr>
          </a:p>
          <a:p>
            <a:r>
              <a:rPr lang="en-US" dirty="0">
                <a:latin typeface="Constantia" panose="02030602050306030303" pitchFamily="18" charset="0"/>
              </a:rPr>
              <a:t>The treatment community can’t look solely to meds, money and housing with supports and a few groups as a plan calculated to prevent criminal involvement </a:t>
            </a:r>
            <a:endParaRPr lang="en-US" dirty="0" smtClean="0">
              <a:latin typeface="Constantia" panose="02030602050306030303" pitchFamily="18" charset="0"/>
            </a:endParaRPr>
          </a:p>
          <a:p>
            <a:endParaRPr lang="en-US" dirty="0" smtClean="0">
              <a:latin typeface="Constantia" panose="02030602050306030303" pitchFamily="18" charset="0"/>
            </a:endParaRPr>
          </a:p>
          <a:p>
            <a:r>
              <a:rPr lang="en-US" dirty="0">
                <a:latin typeface="Constantia" panose="02030602050306030303" pitchFamily="18" charset="0"/>
              </a:rPr>
              <a:t>This is the new work of the treatment community and the work of Medicaid reform and redesign – which is what will largely pay for this reinvestment</a:t>
            </a:r>
          </a:p>
        </p:txBody>
      </p:sp>
    </p:spTree>
    <p:extLst>
      <p:ext uri="{BB962C8B-B14F-4D97-AF65-F5344CB8AC3E}">
        <p14:creationId xmlns:p14="http://schemas.microsoft.com/office/powerpoint/2010/main" val="1402886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620000" cy="1295400"/>
          </a:xfrm>
        </p:spPr>
        <p:txBody>
          <a:bodyPr/>
          <a:lstStyle/>
          <a:p>
            <a:r>
              <a:rPr lang="en-US" dirty="0" smtClean="0">
                <a:latin typeface="Constantia" panose="02030602050306030303" pitchFamily="18" charset="0"/>
              </a:rPr>
              <a:t>SB 91 Key Provisions of Justice Reinvestment</a:t>
            </a:r>
            <a:endParaRPr lang="en-US" dirty="0">
              <a:latin typeface="Constantia" panose="02030602050306030303" pitchFamily="18" charset="0"/>
            </a:endParaRPr>
          </a:p>
        </p:txBody>
      </p:sp>
      <p:sp>
        <p:nvSpPr>
          <p:cNvPr id="3" name="Content Placeholder 2"/>
          <p:cNvSpPr>
            <a:spLocks noGrp="1"/>
          </p:cNvSpPr>
          <p:nvPr>
            <p:ph idx="1"/>
          </p:nvPr>
        </p:nvSpPr>
        <p:spPr>
          <a:xfrm>
            <a:off x="457200" y="1905000"/>
            <a:ext cx="7620000" cy="4800600"/>
          </a:xfrm>
        </p:spPr>
        <p:txBody>
          <a:bodyPr/>
          <a:lstStyle/>
          <a:p>
            <a:pPr marL="342900" lvl="1">
              <a:buClr>
                <a:schemeClr val="accent1"/>
              </a:buClr>
            </a:pPr>
            <a:r>
              <a:rPr lang="en-US" sz="2200" dirty="0">
                <a:latin typeface="Constantia" panose="02030602050306030303" pitchFamily="18" charset="0"/>
              </a:rPr>
              <a:t>Accompanying fiscal notes reinvest $98.8 million over six years in substance use disorder and mental </a:t>
            </a:r>
            <a:r>
              <a:rPr lang="en-US" sz="2200" dirty="0" smtClean="0">
                <a:latin typeface="Constantia" panose="02030602050306030303" pitchFamily="18" charset="0"/>
              </a:rPr>
              <a:t>health</a:t>
            </a:r>
            <a:endParaRPr lang="en-US" sz="2200" dirty="0">
              <a:latin typeface="Constantia" panose="02030602050306030303" pitchFamily="18" charset="0"/>
            </a:endParaRPr>
          </a:p>
          <a:p>
            <a:r>
              <a:rPr lang="en-US" dirty="0">
                <a:latin typeface="Constantia" panose="02030602050306030303" pitchFamily="18" charset="0"/>
              </a:rPr>
              <a:t>Pretrial risk assessments and </a:t>
            </a:r>
            <a:r>
              <a:rPr lang="en-US" dirty="0" smtClean="0">
                <a:latin typeface="Constantia" panose="02030602050306030303" pitchFamily="18" charset="0"/>
              </a:rPr>
              <a:t>supervision to counter lengthy pre trial detainment</a:t>
            </a:r>
          </a:p>
          <a:p>
            <a:r>
              <a:rPr lang="en-US" dirty="0">
                <a:latin typeface="Constantia" panose="02030602050306030303" pitchFamily="18" charset="0"/>
              </a:rPr>
              <a:t>T</a:t>
            </a:r>
            <a:r>
              <a:rPr lang="en-US" dirty="0" smtClean="0">
                <a:latin typeface="Constantia" panose="02030602050306030303" pitchFamily="18" charset="0"/>
              </a:rPr>
              <a:t>reatment </a:t>
            </a:r>
            <a:r>
              <a:rPr lang="en-US" dirty="0">
                <a:latin typeface="Constantia" panose="02030602050306030303" pitchFamily="18" charset="0"/>
              </a:rPr>
              <a:t>in </a:t>
            </a:r>
            <a:r>
              <a:rPr lang="en-US" dirty="0" smtClean="0">
                <a:latin typeface="Constantia" panose="02030602050306030303" pitchFamily="18" charset="0"/>
              </a:rPr>
              <a:t>prison and in community to counter criminogenic risk factors</a:t>
            </a:r>
          </a:p>
          <a:p>
            <a:r>
              <a:rPr lang="en-US" dirty="0" smtClean="0">
                <a:latin typeface="Constantia" panose="02030602050306030303" pitchFamily="18" charset="0"/>
              </a:rPr>
              <a:t>Re-entry </a:t>
            </a:r>
            <a:r>
              <a:rPr lang="en-US" dirty="0">
                <a:latin typeface="Constantia" panose="02030602050306030303" pitchFamily="18" charset="0"/>
              </a:rPr>
              <a:t>supports for those leaving </a:t>
            </a:r>
            <a:r>
              <a:rPr lang="en-US" dirty="0" smtClean="0">
                <a:latin typeface="Constantia" panose="02030602050306030303" pitchFamily="18" charset="0"/>
              </a:rPr>
              <a:t>prison</a:t>
            </a:r>
          </a:p>
          <a:p>
            <a:r>
              <a:rPr lang="en-US" dirty="0">
                <a:latin typeface="Constantia" panose="02030602050306030303" pitchFamily="18" charset="0"/>
              </a:rPr>
              <a:t>V</a:t>
            </a:r>
            <a:r>
              <a:rPr lang="en-US" dirty="0" smtClean="0">
                <a:latin typeface="Constantia" panose="02030602050306030303" pitchFamily="18" charset="0"/>
              </a:rPr>
              <a:t>iolence </a:t>
            </a:r>
            <a:r>
              <a:rPr lang="en-US" dirty="0">
                <a:latin typeface="Constantia" panose="02030602050306030303" pitchFamily="18" charset="0"/>
              </a:rPr>
              <a:t>prevention </a:t>
            </a:r>
            <a:r>
              <a:rPr lang="en-US" dirty="0" smtClean="0">
                <a:latin typeface="Constantia" panose="02030602050306030303" pitchFamily="18" charset="0"/>
              </a:rPr>
              <a:t>programming and </a:t>
            </a:r>
            <a:r>
              <a:rPr lang="en-US" dirty="0">
                <a:latin typeface="Constantia" panose="02030602050306030303" pitchFamily="18" charset="0"/>
              </a:rPr>
              <a:t>crime victim services</a:t>
            </a:r>
            <a:r>
              <a:rPr lang="en-US" dirty="0" smtClean="0">
                <a:latin typeface="Constantia" panose="02030602050306030303" pitchFamily="18" charset="0"/>
              </a:rPr>
              <a:t>.</a:t>
            </a:r>
          </a:p>
          <a:p>
            <a:r>
              <a:rPr lang="en-US" dirty="0" smtClean="0">
                <a:latin typeface="Constantia" panose="02030602050306030303" pitchFamily="18" charset="0"/>
              </a:rPr>
              <a:t>This alone is not enough to do the job</a:t>
            </a:r>
            <a:endParaRPr lang="en-US" dirty="0">
              <a:latin typeface="Constantia" panose="02030602050306030303" pitchFamily="18" charset="0"/>
            </a:endParaRPr>
          </a:p>
          <a:p>
            <a:pPr marL="114300" indent="0">
              <a:buNone/>
            </a:pPr>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12</a:t>
            </a:fld>
            <a:endParaRPr lang="en-US"/>
          </a:p>
        </p:txBody>
      </p:sp>
    </p:spTree>
    <p:extLst>
      <p:ext uri="{BB962C8B-B14F-4D97-AF65-F5344CB8AC3E}">
        <p14:creationId xmlns:p14="http://schemas.microsoft.com/office/powerpoint/2010/main" val="2881090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E2D2B3B-882E-40F3-A32F-6DD516915044}" type="slidenum">
              <a:rPr lang="en-US" smtClean="0"/>
              <a:pPr/>
              <a:t>13</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99" y="-80010"/>
            <a:ext cx="9448800" cy="70865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62756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latin typeface="Constantia" panose="02030602050306030303" pitchFamily="18" charset="0"/>
              </a:rPr>
              <a:t>SB 91 Criticism</a:t>
            </a:r>
            <a:r>
              <a:rPr lang="en-US" dirty="0" smtClean="0"/>
              <a:t>	</a:t>
            </a:r>
            <a:endParaRPr lang="en-US" dirty="0"/>
          </a:p>
        </p:txBody>
      </p:sp>
      <p:sp>
        <p:nvSpPr>
          <p:cNvPr id="5" name="Content Placeholder 4"/>
          <p:cNvSpPr>
            <a:spLocks noGrp="1"/>
          </p:cNvSpPr>
          <p:nvPr>
            <p:ph idx="1"/>
          </p:nvPr>
        </p:nvSpPr>
        <p:spPr/>
        <p:txBody>
          <a:bodyPr>
            <a:normAutofit/>
          </a:bodyPr>
          <a:lstStyle/>
          <a:p>
            <a:pPr>
              <a:lnSpc>
                <a:spcPct val="150000"/>
              </a:lnSpc>
            </a:pPr>
            <a:r>
              <a:rPr lang="en-US" dirty="0" smtClean="0">
                <a:latin typeface="Constantia" panose="02030602050306030303" pitchFamily="18" charset="0"/>
              </a:rPr>
              <a:t>There is a lot of it</a:t>
            </a:r>
          </a:p>
          <a:p>
            <a:pPr>
              <a:lnSpc>
                <a:spcPct val="150000"/>
              </a:lnSpc>
            </a:pPr>
            <a:r>
              <a:rPr lang="en-US" dirty="0" smtClean="0">
                <a:latin typeface="Constantia" panose="02030602050306030303" pitchFamily="18" charset="0"/>
              </a:rPr>
              <a:t>The goal of reducing the incarceration of people with behavioral health issues that are treatable is a good one</a:t>
            </a:r>
          </a:p>
          <a:p>
            <a:pPr>
              <a:lnSpc>
                <a:spcPct val="150000"/>
              </a:lnSpc>
            </a:pPr>
            <a:r>
              <a:rPr lang="en-US" dirty="0" smtClean="0">
                <a:latin typeface="Constantia" panose="02030602050306030303" pitchFamily="18" charset="0"/>
              </a:rPr>
              <a:t>Some of the criticism of S.B. 91 ‘fallout’ is not actually due the effects of S.B. 91 </a:t>
            </a:r>
          </a:p>
          <a:p>
            <a:pPr>
              <a:lnSpc>
                <a:spcPct val="150000"/>
              </a:lnSpc>
            </a:pPr>
            <a:r>
              <a:rPr lang="en-US" dirty="0" smtClean="0">
                <a:latin typeface="Constantia" panose="02030602050306030303" pitchFamily="18" charset="0"/>
              </a:rPr>
              <a:t>Whether S.B. 91 is good policy cannot be measured yet</a:t>
            </a:r>
          </a:p>
          <a:p>
            <a:pPr>
              <a:lnSpc>
                <a:spcPct val="150000"/>
              </a:lnSpc>
            </a:pPr>
            <a:r>
              <a:rPr lang="en-US" dirty="0" smtClean="0">
                <a:latin typeface="Constantia" panose="02030602050306030303" pitchFamily="18" charset="0"/>
              </a:rPr>
              <a:t>Reduction in jail time has hit a theatre near you, but the reinvestment piece is still in the ‘pre-release’ stage!</a:t>
            </a:r>
          </a:p>
          <a:p>
            <a:endParaRPr lang="en-US" dirty="0" smtClean="0">
              <a:latin typeface="+mj-lt"/>
            </a:endParaRPr>
          </a:p>
          <a:p>
            <a:pPr lvl="1"/>
            <a:endParaRPr lang="en-US" sz="2200" dirty="0" smtClean="0">
              <a:latin typeface="+mj-lt"/>
            </a:endParaRPr>
          </a:p>
          <a:p>
            <a:pPr marL="411480" lvl="1" indent="0">
              <a:buNone/>
            </a:pPr>
            <a:endParaRPr lang="en-US" sz="2200" dirty="0">
              <a:latin typeface="+mj-lt"/>
            </a:endParaRPr>
          </a:p>
        </p:txBody>
      </p:sp>
      <p:sp>
        <p:nvSpPr>
          <p:cNvPr id="2" name="Slide Number Placeholder 1"/>
          <p:cNvSpPr>
            <a:spLocks noGrp="1"/>
          </p:cNvSpPr>
          <p:nvPr>
            <p:ph type="sldNum" sz="quarter" idx="12"/>
          </p:nvPr>
        </p:nvSpPr>
        <p:spPr/>
        <p:txBody>
          <a:bodyPr/>
          <a:lstStyle/>
          <a:p>
            <a:fld id="{6E2D2B3B-882E-40F3-A32F-6DD516915044}" type="slidenum">
              <a:rPr lang="en-US" smtClean="0"/>
              <a:pPr/>
              <a:t>14</a:t>
            </a:fld>
            <a:endParaRPr lang="en-US"/>
          </a:p>
        </p:txBody>
      </p:sp>
    </p:spTree>
    <p:extLst>
      <p:ext uri="{BB962C8B-B14F-4D97-AF65-F5344CB8AC3E}">
        <p14:creationId xmlns:p14="http://schemas.microsoft.com/office/powerpoint/2010/main" val="2347713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onstantia" panose="02030602050306030303" pitchFamily="18" charset="0"/>
              </a:rPr>
              <a:t/>
            </a:r>
            <a:br>
              <a:rPr lang="en-US" dirty="0">
                <a:latin typeface="Constantia" panose="02030602050306030303" pitchFamily="18" charset="0"/>
              </a:rPr>
            </a:br>
            <a:r>
              <a:rPr lang="en-US" dirty="0" smtClean="0">
                <a:latin typeface="Constantia" panose="02030602050306030303" pitchFamily="18" charset="0"/>
              </a:rPr>
              <a:t>Take away points </a:t>
            </a:r>
            <a:r>
              <a:rPr lang="en-US" dirty="0">
                <a:latin typeface="Constantia" panose="02030602050306030303" pitchFamily="18" charset="0"/>
              </a:rPr>
              <a:t>for </a:t>
            </a:r>
            <a:r>
              <a:rPr lang="en-US" dirty="0" smtClean="0">
                <a:latin typeface="Constantia" panose="02030602050306030303" pitchFamily="18" charset="0"/>
              </a:rPr>
              <a:t>today:</a:t>
            </a:r>
            <a:r>
              <a:rPr lang="en-US" dirty="0"/>
              <a:t/>
            </a:r>
            <a:br>
              <a:rPr lang="en-US" dirty="0"/>
            </a:br>
            <a:endParaRPr lang="en-US" dirty="0"/>
          </a:p>
        </p:txBody>
      </p:sp>
      <p:sp>
        <p:nvSpPr>
          <p:cNvPr id="3" name="Content Placeholder 2"/>
          <p:cNvSpPr>
            <a:spLocks noGrp="1"/>
          </p:cNvSpPr>
          <p:nvPr>
            <p:ph idx="1"/>
          </p:nvPr>
        </p:nvSpPr>
        <p:spPr/>
        <p:txBody>
          <a:bodyPr/>
          <a:lstStyle/>
          <a:p>
            <a:endParaRPr lang="en-US" dirty="0">
              <a:latin typeface="Constantia" panose="02030602050306030303" pitchFamily="18" charset="0"/>
            </a:endParaRPr>
          </a:p>
          <a:p>
            <a:r>
              <a:rPr lang="en-US" dirty="0" smtClean="0">
                <a:latin typeface="Constantia" panose="02030602050306030303" pitchFamily="18" charset="0"/>
              </a:rPr>
              <a:t>Avoiding the </a:t>
            </a:r>
            <a:r>
              <a:rPr lang="en-US" dirty="0">
                <a:latin typeface="Constantia" panose="02030602050306030303" pitchFamily="18" charset="0"/>
              </a:rPr>
              <a:t>cost of a new prison </a:t>
            </a:r>
            <a:r>
              <a:rPr lang="en-US" dirty="0" smtClean="0">
                <a:latin typeface="Constantia" panose="02030602050306030303" pitchFamily="18" charset="0"/>
              </a:rPr>
              <a:t>by reducing jail use can succeed only if we reinvest the money </a:t>
            </a:r>
            <a:r>
              <a:rPr lang="en-US" dirty="0">
                <a:latin typeface="Constantia" panose="02030602050306030303" pitchFamily="18" charset="0"/>
              </a:rPr>
              <a:t>saved </a:t>
            </a:r>
            <a:r>
              <a:rPr lang="en-US" dirty="0" smtClean="0">
                <a:latin typeface="Constantia" panose="02030602050306030303" pitchFamily="18" charset="0"/>
              </a:rPr>
              <a:t>into the behavioral </a:t>
            </a:r>
            <a:r>
              <a:rPr lang="en-US" dirty="0">
                <a:latin typeface="Constantia" panose="02030602050306030303" pitchFamily="18" charset="0"/>
              </a:rPr>
              <a:t>health and other supports that allow people to change from criminal thinkers to pro social members of our </a:t>
            </a:r>
            <a:r>
              <a:rPr lang="en-US" dirty="0" smtClean="0">
                <a:latin typeface="Constantia" panose="02030602050306030303" pitchFamily="18" charset="0"/>
              </a:rPr>
              <a:t>community</a:t>
            </a:r>
          </a:p>
          <a:p>
            <a:pPr lvl="1"/>
            <a:endParaRPr lang="en-US" sz="2200" dirty="0" smtClean="0">
              <a:latin typeface="Constantia" panose="02030602050306030303" pitchFamily="18" charset="0"/>
            </a:endParaRPr>
          </a:p>
          <a:p>
            <a:r>
              <a:rPr lang="en-US" dirty="0" smtClean="0">
                <a:latin typeface="Constantia" panose="02030602050306030303" pitchFamily="18" charset="0"/>
              </a:rPr>
              <a:t>Reentry is the place for this effort</a:t>
            </a:r>
          </a:p>
          <a:p>
            <a:pPr lvl="1"/>
            <a:endParaRPr lang="en-US" sz="2200" dirty="0">
              <a:latin typeface="Constantia" panose="02030602050306030303" pitchFamily="18" charset="0"/>
            </a:endParaRP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15</a:t>
            </a:fld>
            <a:endParaRPr lang="en-US"/>
          </a:p>
        </p:txBody>
      </p:sp>
    </p:spTree>
    <p:extLst>
      <p:ext uri="{BB962C8B-B14F-4D97-AF65-F5344CB8AC3E}">
        <p14:creationId xmlns:p14="http://schemas.microsoft.com/office/powerpoint/2010/main" val="1939490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52400" y="609600"/>
            <a:ext cx="7620000" cy="1143000"/>
          </a:xfrm>
        </p:spPr>
        <p:txBody>
          <a:bodyPr/>
          <a:lstStyle/>
          <a:p>
            <a:r>
              <a:rPr lang="en-US" sz="2200" dirty="0" smtClean="0">
                <a:latin typeface="Constantia" panose="02030602050306030303" pitchFamily="18" charset="0"/>
              </a:rPr>
              <a:t/>
            </a:r>
            <a:br>
              <a:rPr lang="en-US" sz="2200" dirty="0" smtClean="0">
                <a:latin typeface="Constantia" panose="02030602050306030303" pitchFamily="18" charset="0"/>
              </a:rPr>
            </a:br>
            <a:r>
              <a:rPr lang="en-US" sz="2200" dirty="0">
                <a:latin typeface="Constantia" panose="02030602050306030303" pitchFamily="18" charset="0"/>
              </a:rPr>
              <a:t/>
            </a:r>
            <a:br>
              <a:rPr lang="en-US" sz="2200" dirty="0">
                <a:latin typeface="Constantia" panose="02030602050306030303" pitchFamily="18" charset="0"/>
              </a:rPr>
            </a:br>
            <a:r>
              <a:rPr lang="en-US" sz="2200" dirty="0" smtClean="0">
                <a:latin typeface="Constantia" panose="02030602050306030303" pitchFamily="18" charset="0"/>
              </a:rPr>
              <a:t/>
            </a:r>
            <a:br>
              <a:rPr lang="en-US" sz="2200" dirty="0" smtClean="0">
                <a:latin typeface="Constantia" panose="02030602050306030303" pitchFamily="18" charset="0"/>
              </a:rPr>
            </a:br>
            <a:r>
              <a:rPr lang="en-US" sz="2200" dirty="0">
                <a:latin typeface="Constantia" panose="02030602050306030303" pitchFamily="18" charset="0"/>
              </a:rPr>
              <a:t/>
            </a:r>
            <a:br>
              <a:rPr lang="en-US" sz="2200" dirty="0">
                <a:latin typeface="Constantia" panose="02030602050306030303" pitchFamily="18" charset="0"/>
              </a:rPr>
            </a:br>
            <a:r>
              <a:rPr lang="en-US" sz="2200" dirty="0" smtClean="0">
                <a:solidFill>
                  <a:schemeClr val="tx1"/>
                </a:solidFill>
                <a:latin typeface="Constantia" panose="02030602050306030303" pitchFamily="18" charset="0"/>
              </a:rPr>
              <a:t>REENTRY occurs at both the front and back door of the jail</a:t>
            </a:r>
            <a:br>
              <a:rPr lang="en-US" sz="2200" dirty="0" smtClean="0">
                <a:solidFill>
                  <a:schemeClr val="tx1"/>
                </a:solidFill>
                <a:latin typeface="Constantia" panose="02030602050306030303" pitchFamily="18" charset="0"/>
              </a:rPr>
            </a:br>
            <a:r>
              <a:rPr lang="en-US" sz="2200" dirty="0" smtClean="0">
                <a:solidFill>
                  <a:schemeClr val="tx1"/>
                </a:solidFill>
                <a:latin typeface="Constantia" panose="02030602050306030303" pitchFamily="18" charset="0"/>
              </a:rPr>
              <a:t/>
            </a:r>
            <a:br>
              <a:rPr lang="en-US" sz="2200" dirty="0" smtClean="0">
                <a:solidFill>
                  <a:schemeClr val="tx1"/>
                </a:solidFill>
                <a:latin typeface="Constantia" panose="02030602050306030303" pitchFamily="18" charset="0"/>
              </a:rPr>
            </a:br>
            <a:r>
              <a:rPr lang="en-US" sz="2200" dirty="0" smtClean="0">
                <a:solidFill>
                  <a:schemeClr val="tx1"/>
                </a:solidFill>
                <a:latin typeface="Constantia" panose="02030602050306030303" pitchFamily="18" charset="0"/>
              </a:rPr>
              <a:t>We must find ways to collaborate </a:t>
            </a:r>
            <a:r>
              <a:rPr lang="en-US" sz="2200" dirty="0">
                <a:solidFill>
                  <a:schemeClr val="tx1"/>
                </a:solidFill>
                <a:latin typeface="Constantia" panose="02030602050306030303" pitchFamily="18" charset="0"/>
              </a:rPr>
              <a:t>at each point where your clients have interaction with the justice system to divert them away and provide evidence based treatment that will keep them away </a:t>
            </a:r>
            <a:r>
              <a:rPr lang="en-US" dirty="0">
                <a:latin typeface="Constantia" panose="02030602050306030303" pitchFamily="18" charset="0"/>
              </a:rPr>
              <a:t/>
            </a:r>
            <a:br>
              <a:rPr lang="en-US" dirty="0">
                <a:latin typeface="Constantia" panose="02030602050306030303" pitchFamily="18" charset="0"/>
              </a:rPr>
            </a:br>
            <a:r>
              <a:rPr lang="en-US" dirty="0"/>
              <a:t/>
            </a:r>
            <a:br>
              <a:rPr lang="en-US" dirty="0"/>
            </a:br>
            <a:endParaRPr lang="en-US" dirty="0"/>
          </a:p>
        </p:txBody>
      </p:sp>
      <p:pic>
        <p:nvPicPr>
          <p:cNvPr id="6" name="Content Placeholder 5"/>
          <p:cNvPicPr>
            <a:picLocks noGrp="1" noChangeAspect="1"/>
          </p:cNvPicPr>
          <p:nvPr>
            <p:ph idx="1"/>
          </p:nvPr>
        </p:nvPicPr>
        <p:blipFill>
          <a:blip r:embed="rId2"/>
          <a:stretch>
            <a:fillRect/>
          </a:stretch>
        </p:blipFill>
        <p:spPr>
          <a:xfrm>
            <a:off x="152400" y="2362200"/>
            <a:ext cx="8225569" cy="4114800"/>
          </a:xfrm>
          <a:prstGeom prst="rect">
            <a:avLst/>
          </a:prstGeom>
          <a:ln>
            <a:noFill/>
          </a:ln>
        </p:spPr>
      </p:pic>
      <p:sp>
        <p:nvSpPr>
          <p:cNvPr id="3" name="Date Placeholder 2"/>
          <p:cNvSpPr>
            <a:spLocks noGrp="1"/>
          </p:cNvSpPr>
          <p:nvPr>
            <p:ph type="dt" sz="half" idx="10"/>
          </p:nvPr>
        </p:nvSpPr>
        <p:spPr/>
        <p:txBody>
          <a:bodyPr/>
          <a:lstStyle/>
          <a:p>
            <a:fld id="{7FCA8FAB-0E9E-437A-AF6C-0B56C2C2AA42}" type="datetime1">
              <a:rPr lang="en-US" smtClean="0"/>
              <a:t>2/22/2017</a:t>
            </a:fld>
            <a:endParaRPr lang="en-US" dirty="0"/>
          </a:p>
        </p:txBody>
      </p:sp>
      <p:sp>
        <p:nvSpPr>
          <p:cNvPr id="4" name="Slide Number Placeholder 3"/>
          <p:cNvSpPr>
            <a:spLocks noGrp="1"/>
          </p:cNvSpPr>
          <p:nvPr>
            <p:ph type="sldNum" sz="quarter" idx="12"/>
          </p:nvPr>
        </p:nvSpPr>
        <p:spPr/>
        <p:txBody>
          <a:bodyPr/>
          <a:lstStyle/>
          <a:p>
            <a:fld id="{0A3F8E00-5730-BD4D-80D6-7AE1B694BEC3}" type="slidenum">
              <a:rPr lang="en-US" smtClean="0"/>
              <a:t>16</a:t>
            </a:fld>
            <a:endParaRPr lang="en-US" dirty="0"/>
          </a:p>
        </p:txBody>
      </p:sp>
    </p:spTree>
    <p:extLst>
      <p:ext uri="{BB962C8B-B14F-4D97-AF65-F5344CB8AC3E}">
        <p14:creationId xmlns:p14="http://schemas.microsoft.com/office/powerpoint/2010/main" val="2551592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As if you did not have enough to do…I ask you to collaborate</a:t>
            </a:r>
            <a:endParaRPr lang="en-US" dirty="0">
              <a:latin typeface="Constantia" panose="02030602050306030303" pitchFamily="18" charset="0"/>
            </a:endParaRPr>
          </a:p>
        </p:txBody>
      </p:sp>
      <p:sp>
        <p:nvSpPr>
          <p:cNvPr id="3" name="Content Placeholder 2"/>
          <p:cNvSpPr>
            <a:spLocks noGrp="1"/>
          </p:cNvSpPr>
          <p:nvPr>
            <p:ph idx="1"/>
          </p:nvPr>
        </p:nvSpPr>
        <p:spPr/>
        <p:txBody>
          <a:bodyPr>
            <a:normAutofit fontScale="92500" lnSpcReduction="20000"/>
          </a:bodyPr>
          <a:lstStyle/>
          <a:p>
            <a:pPr marL="114300" indent="0">
              <a:buNone/>
            </a:pPr>
            <a:endParaRPr lang="en-US" dirty="0" smtClean="0">
              <a:latin typeface="Constantia" panose="02030602050306030303" pitchFamily="18" charset="0"/>
            </a:endParaRPr>
          </a:p>
          <a:p>
            <a:r>
              <a:rPr lang="en-US" sz="2400" dirty="0" smtClean="0">
                <a:latin typeface="Constantia" panose="02030602050306030303" pitchFamily="18" charset="0"/>
              </a:rPr>
              <a:t>Mental Health and Substance Use Assessment and treatment are important.  Meds, money, housing must be addressed</a:t>
            </a:r>
          </a:p>
          <a:p>
            <a:endParaRPr lang="en-US" sz="2400" dirty="0" smtClean="0">
              <a:latin typeface="Constantia" panose="02030602050306030303" pitchFamily="18" charset="0"/>
            </a:endParaRPr>
          </a:p>
          <a:p>
            <a:r>
              <a:rPr lang="en-US" sz="2400" dirty="0">
                <a:latin typeface="Constantia" panose="02030602050306030303" pitchFamily="18" charset="0"/>
              </a:rPr>
              <a:t>C</a:t>
            </a:r>
            <a:r>
              <a:rPr lang="en-US" sz="2400" dirty="0" smtClean="0">
                <a:latin typeface="Constantia" panose="02030602050306030303" pitchFamily="18" charset="0"/>
              </a:rPr>
              <a:t>lients involved </a:t>
            </a:r>
            <a:r>
              <a:rPr lang="en-US" sz="2400" dirty="0">
                <a:latin typeface="Constantia" panose="02030602050306030303" pitchFamily="18" charset="0"/>
              </a:rPr>
              <a:t>in the justice system have many needs deserving treatment, but not all of </a:t>
            </a:r>
            <a:r>
              <a:rPr lang="en-US" sz="2400" dirty="0" smtClean="0">
                <a:latin typeface="Constantia" panose="02030602050306030303" pitchFamily="18" charset="0"/>
              </a:rPr>
              <a:t>those </a:t>
            </a:r>
            <a:r>
              <a:rPr lang="en-US" sz="2400" dirty="0">
                <a:latin typeface="Constantia" panose="02030602050306030303" pitchFamily="18" charset="0"/>
              </a:rPr>
              <a:t>needs </a:t>
            </a:r>
            <a:r>
              <a:rPr lang="en-US" sz="2400" dirty="0" smtClean="0">
                <a:latin typeface="Constantia" panose="02030602050306030303" pitchFamily="18" charset="0"/>
              </a:rPr>
              <a:t>will lead to criminal </a:t>
            </a:r>
            <a:r>
              <a:rPr lang="en-US" sz="2400" dirty="0">
                <a:latin typeface="Constantia" panose="02030602050306030303" pitchFamily="18" charset="0"/>
              </a:rPr>
              <a:t>behavior</a:t>
            </a:r>
            <a:r>
              <a:rPr lang="en-US" sz="2400" dirty="0" smtClean="0">
                <a:latin typeface="Constantia" panose="02030602050306030303" pitchFamily="18" charset="0"/>
              </a:rPr>
              <a:t>.</a:t>
            </a:r>
          </a:p>
          <a:p>
            <a:endParaRPr lang="en-US" sz="2400" i="1" dirty="0">
              <a:latin typeface="Constantia" panose="02030602050306030303" pitchFamily="18" charset="0"/>
            </a:endParaRPr>
          </a:p>
          <a:p>
            <a:r>
              <a:rPr lang="en-US" sz="2400" dirty="0" smtClean="0">
                <a:latin typeface="Constantia" panose="02030602050306030303" pitchFamily="18" charset="0"/>
              </a:rPr>
              <a:t>For the criminally involved client, the real driver of criminal behaviors are their ‘criminogenic risk factors’</a:t>
            </a:r>
          </a:p>
          <a:p>
            <a:pPr marL="114300" indent="0">
              <a:buNone/>
            </a:pPr>
            <a:endParaRPr lang="en-US" sz="2400" dirty="0" smtClean="0">
              <a:latin typeface="Constantia" panose="02030602050306030303" pitchFamily="18" charset="0"/>
            </a:endParaRPr>
          </a:p>
          <a:p>
            <a:r>
              <a:rPr lang="en-US" sz="2400" dirty="0" smtClean="0">
                <a:latin typeface="Constantia" panose="02030602050306030303" pitchFamily="18" charset="0"/>
              </a:rPr>
              <a:t>Only collaborative criminal justice and behavioral health case planning to address these will prevent client involvement or re-involvement with the justice system</a:t>
            </a:r>
          </a:p>
          <a:p>
            <a:endParaRPr lang="en-US" dirty="0" smtClean="0">
              <a:latin typeface="Constantia" panose="02030602050306030303" pitchFamily="18" charset="0"/>
            </a:endParaRPr>
          </a:p>
          <a:p>
            <a:endParaRPr lang="en-US" dirty="0" smtClean="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17</a:t>
            </a:fld>
            <a:endParaRPr lang="en-US"/>
          </a:p>
        </p:txBody>
      </p:sp>
    </p:spTree>
    <p:extLst>
      <p:ext uri="{BB962C8B-B14F-4D97-AF65-F5344CB8AC3E}">
        <p14:creationId xmlns:p14="http://schemas.microsoft.com/office/powerpoint/2010/main" val="2244407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Criminogenic what factors?</a:t>
            </a:r>
            <a:endParaRPr lang="en-US" dirty="0">
              <a:latin typeface="Constantia" panose="02030602050306030303" pitchFamily="18" charset="0"/>
            </a:endParaRPr>
          </a:p>
        </p:txBody>
      </p:sp>
      <p:sp>
        <p:nvSpPr>
          <p:cNvPr id="3" name="Content Placeholder 2"/>
          <p:cNvSpPr>
            <a:spLocks noGrp="1"/>
          </p:cNvSpPr>
          <p:nvPr>
            <p:ph idx="1"/>
          </p:nvPr>
        </p:nvSpPr>
        <p:spPr/>
        <p:txBody>
          <a:bodyPr/>
          <a:lstStyle/>
          <a:p>
            <a:pPr marL="342900" lvl="1">
              <a:buClr>
                <a:schemeClr val="accent1"/>
              </a:buClr>
            </a:pPr>
            <a:r>
              <a:rPr lang="en-US" sz="2200" dirty="0">
                <a:latin typeface="Constantia" panose="02030602050306030303" pitchFamily="18" charset="0"/>
              </a:rPr>
              <a:t>Criminogenic risk factors are dynamic or “changeable” risk factors </a:t>
            </a:r>
            <a:r>
              <a:rPr lang="en-US" sz="2200" dirty="0" smtClean="0">
                <a:latin typeface="Constantia" panose="02030602050306030303" pitchFamily="18" charset="0"/>
              </a:rPr>
              <a:t>that are measurable through assessment and contribute </a:t>
            </a:r>
            <a:r>
              <a:rPr lang="en-US" sz="2200" dirty="0">
                <a:latin typeface="Constantia" panose="02030602050306030303" pitchFamily="18" charset="0"/>
              </a:rPr>
              <a:t>to the likelihood that </a:t>
            </a:r>
            <a:r>
              <a:rPr lang="en-US" sz="2200" dirty="0" smtClean="0">
                <a:latin typeface="Constantia" panose="02030602050306030303" pitchFamily="18" charset="0"/>
              </a:rPr>
              <a:t>your client </a:t>
            </a:r>
            <a:r>
              <a:rPr lang="en-US" sz="2200" dirty="0">
                <a:latin typeface="Constantia" panose="02030602050306030303" pitchFamily="18" charset="0"/>
              </a:rPr>
              <a:t>will commit a </a:t>
            </a:r>
            <a:r>
              <a:rPr lang="en-US" sz="2200" dirty="0" smtClean="0">
                <a:latin typeface="Constantia" panose="02030602050306030303" pitchFamily="18" charset="0"/>
              </a:rPr>
              <a:t>crime – ANY crime</a:t>
            </a:r>
          </a:p>
          <a:p>
            <a:pPr marL="342900" lvl="1">
              <a:buClr>
                <a:schemeClr val="accent1"/>
              </a:buClr>
            </a:pPr>
            <a:endParaRPr lang="en-US" sz="2200" dirty="0" smtClean="0">
              <a:latin typeface="Constantia" panose="02030602050306030303" pitchFamily="18" charset="0"/>
            </a:endParaRPr>
          </a:p>
          <a:p>
            <a:pPr marL="342900" lvl="1">
              <a:buClr>
                <a:schemeClr val="accent1"/>
              </a:buClr>
            </a:pPr>
            <a:endParaRPr lang="en-US" sz="2200" dirty="0">
              <a:latin typeface="Constantia" panose="02030602050306030303" pitchFamily="18" charset="0"/>
            </a:endParaRP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18</a:t>
            </a:fld>
            <a:endParaRPr lang="en-US"/>
          </a:p>
        </p:txBody>
      </p:sp>
    </p:spTree>
    <p:extLst>
      <p:ext uri="{BB962C8B-B14F-4D97-AF65-F5344CB8AC3E}">
        <p14:creationId xmlns:p14="http://schemas.microsoft.com/office/powerpoint/2010/main" val="37524098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620000" cy="1143000"/>
          </a:xfrm>
        </p:spPr>
        <p:txBody>
          <a:bodyPr/>
          <a:lstStyle/>
          <a:p>
            <a:r>
              <a:rPr lang="en-US" dirty="0" smtClean="0">
                <a:latin typeface="Constantia" panose="02030602050306030303" pitchFamily="18" charset="0"/>
              </a:rPr>
              <a:t>Criminogenic Risk Factors </a:t>
            </a:r>
            <a:r>
              <a:rPr lang="en-US" dirty="0" smtClean="0"/>
              <a:t/>
            </a:r>
            <a:br>
              <a:rPr lang="en-US" dirty="0" smtClean="0"/>
            </a:br>
            <a:endParaRPr lang="en-US" sz="3000" dirty="0">
              <a:latin typeface="Constantia" panose="02030602050306030303" pitchFamily="18" charset="0"/>
            </a:endParaRPr>
          </a:p>
        </p:txBody>
      </p:sp>
      <p:sp>
        <p:nvSpPr>
          <p:cNvPr id="3" name="Content Placeholder 2"/>
          <p:cNvSpPr>
            <a:spLocks noGrp="1"/>
          </p:cNvSpPr>
          <p:nvPr>
            <p:ph idx="1"/>
          </p:nvPr>
        </p:nvSpPr>
        <p:spPr>
          <a:xfrm>
            <a:off x="457200" y="1219200"/>
            <a:ext cx="7620000" cy="5029200"/>
          </a:xfrm>
          <a:ln>
            <a:solidFill>
              <a:schemeClr val="accent1"/>
            </a:solidFill>
          </a:ln>
        </p:spPr>
        <p:txBody>
          <a:bodyPr>
            <a:noAutofit/>
          </a:bodyPr>
          <a:lstStyle/>
          <a:p>
            <a:pPr marL="0" indent="0">
              <a:buNone/>
            </a:pPr>
            <a:endParaRPr lang="en-US" b="1" dirty="0" smtClean="0">
              <a:latin typeface="Constantia" panose="02030602050306030303" pitchFamily="18" charset="0"/>
            </a:endParaRPr>
          </a:p>
          <a:p>
            <a:pPr indent="-342900">
              <a:buFont typeface="Wingdings" panose="05000000000000000000" pitchFamily="2" charset="2"/>
              <a:buChar char="q"/>
            </a:pPr>
            <a:r>
              <a:rPr lang="en-US" dirty="0" smtClean="0">
                <a:latin typeface="Constantia" panose="02030602050306030303" pitchFamily="18" charset="0"/>
              </a:rPr>
              <a:t>Anti-social Attitudes (values</a:t>
            </a:r>
            <a:r>
              <a:rPr lang="en-US" dirty="0">
                <a:latin typeface="Constantia" panose="02030602050306030303" pitchFamily="18" charset="0"/>
              </a:rPr>
              <a:t>, beliefs that reinforce criminal </a:t>
            </a:r>
            <a:r>
              <a:rPr lang="en-US" dirty="0" smtClean="0">
                <a:latin typeface="Constantia" panose="02030602050306030303" pitchFamily="18" charset="0"/>
              </a:rPr>
              <a:t>behavior)</a:t>
            </a:r>
          </a:p>
          <a:p>
            <a:pPr marL="297180" lvl="1" indent="-457200">
              <a:buNone/>
            </a:pPr>
            <a:r>
              <a:rPr lang="en-US" sz="2200" dirty="0" smtClean="0">
                <a:solidFill>
                  <a:schemeClr val="accent1"/>
                </a:solidFill>
                <a:latin typeface="Constantia" panose="02030602050306030303" pitchFamily="18" charset="0"/>
                <a:sym typeface="Wingdings"/>
              </a:rPr>
              <a:t></a:t>
            </a:r>
            <a:r>
              <a:rPr lang="en-US" sz="2200" dirty="0" smtClean="0">
                <a:latin typeface="Constantia" panose="02030602050306030303" pitchFamily="18" charset="0"/>
                <a:sym typeface="Wingdings"/>
              </a:rPr>
              <a:t> </a:t>
            </a:r>
            <a:r>
              <a:rPr lang="en-US" sz="2200" dirty="0" smtClean="0">
                <a:latin typeface="Constantia" panose="02030602050306030303" pitchFamily="18" charset="0"/>
              </a:rPr>
              <a:t>Delinquent Peers (criminal associates - isolation from               prosocial peers)</a:t>
            </a:r>
            <a:endParaRPr lang="en-US" sz="2200" dirty="0">
              <a:latin typeface="Constantia" panose="02030602050306030303" pitchFamily="18" charset="0"/>
            </a:endParaRPr>
          </a:p>
          <a:p>
            <a:pPr indent="-342900">
              <a:buFont typeface="Wingdings" panose="05000000000000000000" pitchFamily="2" charset="2"/>
              <a:buChar char="q"/>
            </a:pPr>
            <a:r>
              <a:rPr lang="en-US" dirty="0">
                <a:latin typeface="Constantia" panose="02030602050306030303" pitchFamily="18" charset="0"/>
              </a:rPr>
              <a:t>Anti-social Personality </a:t>
            </a:r>
            <a:r>
              <a:rPr lang="en-US" dirty="0" smtClean="0">
                <a:latin typeface="Constantia" panose="02030602050306030303" pitchFamily="18" charset="0"/>
              </a:rPr>
              <a:t>History/Pattern (impulsive</a:t>
            </a:r>
            <a:r>
              <a:rPr lang="en-US" dirty="0">
                <a:latin typeface="Constantia" panose="02030602050306030303" pitchFamily="18" charset="0"/>
              </a:rPr>
              <a:t>, risk taking, manipulative, </a:t>
            </a:r>
            <a:r>
              <a:rPr lang="en-US" dirty="0" smtClean="0">
                <a:latin typeface="Constantia" panose="02030602050306030303" pitchFamily="18" charset="0"/>
              </a:rPr>
              <a:t>exploitive</a:t>
            </a:r>
            <a:r>
              <a:rPr lang="en-US" dirty="0">
                <a:latin typeface="Constantia" panose="02030602050306030303" pitchFamily="18" charset="0"/>
              </a:rPr>
              <a:t>, aggressive, harmful toward </a:t>
            </a:r>
            <a:r>
              <a:rPr lang="en-US" dirty="0" smtClean="0">
                <a:latin typeface="Constantia" panose="02030602050306030303" pitchFamily="18" charset="0"/>
              </a:rPr>
              <a:t>others)</a:t>
            </a:r>
            <a:endParaRPr lang="en-US" dirty="0">
              <a:latin typeface="Constantia" panose="02030602050306030303" pitchFamily="18" charset="0"/>
            </a:endParaRPr>
          </a:p>
          <a:p>
            <a:pPr marL="0" indent="0">
              <a:buNone/>
            </a:pPr>
            <a:r>
              <a:rPr lang="en-US" dirty="0">
                <a:solidFill>
                  <a:schemeClr val="accent1"/>
                </a:solidFill>
                <a:latin typeface="Constantia" panose="02030602050306030303" pitchFamily="18" charset="0"/>
                <a:sym typeface="Wingdings"/>
              </a:rPr>
              <a:t> </a:t>
            </a:r>
            <a:r>
              <a:rPr lang="en-US" dirty="0" smtClean="0">
                <a:latin typeface="Constantia" panose="02030602050306030303" pitchFamily="18" charset="0"/>
              </a:rPr>
              <a:t>Family criminality &amp; psychological </a:t>
            </a:r>
          </a:p>
          <a:p>
            <a:pPr marL="0" indent="0">
              <a:buNone/>
            </a:pPr>
            <a:r>
              <a:rPr lang="en-US" dirty="0">
                <a:solidFill>
                  <a:schemeClr val="accent1"/>
                </a:solidFill>
                <a:latin typeface="Constantia" panose="02030602050306030303" pitchFamily="18" charset="0"/>
                <a:sym typeface="Wingdings"/>
              </a:rPr>
              <a:t> </a:t>
            </a:r>
            <a:r>
              <a:rPr lang="en-US" dirty="0" smtClean="0">
                <a:latin typeface="Constantia" panose="02030602050306030303" pitchFamily="18" charset="0"/>
              </a:rPr>
              <a:t>Lack </a:t>
            </a:r>
            <a:r>
              <a:rPr lang="en-US" dirty="0">
                <a:latin typeface="Constantia" panose="02030602050306030303" pitchFamily="18" charset="0"/>
              </a:rPr>
              <a:t>of Achievement in Education/Employment</a:t>
            </a:r>
          </a:p>
          <a:p>
            <a:pPr marL="0" indent="0">
              <a:buNone/>
            </a:pPr>
            <a:r>
              <a:rPr lang="en-US" dirty="0">
                <a:solidFill>
                  <a:schemeClr val="accent1"/>
                </a:solidFill>
                <a:latin typeface="Constantia" panose="02030602050306030303" pitchFamily="18" charset="0"/>
                <a:sym typeface="Wingdings"/>
              </a:rPr>
              <a:t> </a:t>
            </a:r>
            <a:r>
              <a:rPr lang="en-US" dirty="0" smtClean="0">
                <a:latin typeface="Constantia" panose="02030602050306030303" pitchFamily="18" charset="0"/>
              </a:rPr>
              <a:t>Lack </a:t>
            </a:r>
            <a:r>
              <a:rPr lang="en-US" dirty="0">
                <a:latin typeface="Constantia" panose="02030602050306030303" pitchFamily="18" charset="0"/>
              </a:rPr>
              <a:t>of Pro-social Leisure Activities</a:t>
            </a:r>
          </a:p>
          <a:p>
            <a:pPr marL="0" indent="0">
              <a:buNone/>
            </a:pPr>
            <a:r>
              <a:rPr lang="en-US" dirty="0">
                <a:solidFill>
                  <a:schemeClr val="accent1"/>
                </a:solidFill>
                <a:latin typeface="Constantia" panose="02030602050306030303" pitchFamily="18" charset="0"/>
                <a:sym typeface="Wingdings"/>
              </a:rPr>
              <a:t> </a:t>
            </a:r>
            <a:r>
              <a:rPr lang="en-US" dirty="0" smtClean="0">
                <a:latin typeface="Constantia" panose="02030602050306030303" pitchFamily="18" charset="0"/>
              </a:rPr>
              <a:t>Substance </a:t>
            </a:r>
            <a:r>
              <a:rPr lang="en-US" dirty="0">
                <a:latin typeface="Constantia" panose="02030602050306030303" pitchFamily="18" charset="0"/>
              </a:rPr>
              <a:t>Abuse</a:t>
            </a:r>
          </a:p>
          <a:p>
            <a:pPr marL="114300" indent="0">
              <a:buNone/>
            </a:pPr>
            <a:r>
              <a:rPr lang="en-US" dirty="0" smtClean="0">
                <a:latin typeface="Constantia" panose="02030602050306030303" pitchFamily="18" charset="0"/>
              </a:rPr>
              <a:t>Most of these are no big whoop for you </a:t>
            </a:r>
            <a:endParaRPr lang="en-US" dirty="0">
              <a:latin typeface="Constantia" panose="02030602050306030303" pitchFamily="18" charset="0"/>
            </a:endParaRPr>
          </a:p>
          <a:p>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19</a:t>
            </a:fld>
            <a:endParaRPr lang="en-US"/>
          </a:p>
        </p:txBody>
      </p:sp>
    </p:spTree>
    <p:extLst>
      <p:ext uri="{BB962C8B-B14F-4D97-AF65-F5344CB8AC3E}">
        <p14:creationId xmlns:p14="http://schemas.microsoft.com/office/powerpoint/2010/main" val="1919813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SB-91</a:t>
            </a:r>
            <a:r>
              <a:rPr lang="en-US" dirty="0" smtClean="0"/>
              <a:t> History</a:t>
            </a:r>
            <a:endParaRPr lang="en-US" dirty="0"/>
          </a:p>
        </p:txBody>
      </p:sp>
      <p:sp>
        <p:nvSpPr>
          <p:cNvPr id="3" name="Content Placeholder 2"/>
          <p:cNvSpPr>
            <a:spLocks noGrp="1"/>
          </p:cNvSpPr>
          <p:nvPr>
            <p:ph idx="1"/>
          </p:nvPr>
        </p:nvSpPr>
        <p:spPr/>
        <p:txBody>
          <a:bodyPr/>
          <a:lstStyle/>
          <a:p>
            <a:r>
              <a:rPr lang="en-US" dirty="0" smtClean="0">
                <a:latin typeface="Constantia" panose="02030602050306030303" pitchFamily="18" charset="0"/>
              </a:rPr>
              <a:t>Statutorily Created Alaska </a:t>
            </a:r>
            <a:r>
              <a:rPr lang="en-US" dirty="0">
                <a:latin typeface="Constantia" panose="02030602050306030303" pitchFamily="18" charset="0"/>
              </a:rPr>
              <a:t>Criminal Justice </a:t>
            </a:r>
            <a:r>
              <a:rPr lang="en-US" dirty="0" smtClean="0">
                <a:latin typeface="Constantia" panose="02030602050306030303" pitchFamily="18" charset="0"/>
              </a:rPr>
              <a:t>Commission (ACJC) in 2014</a:t>
            </a:r>
          </a:p>
          <a:p>
            <a:endParaRPr lang="en-US" dirty="0" smtClean="0">
              <a:latin typeface="Constantia" panose="02030602050306030303" pitchFamily="18" charset="0"/>
            </a:endParaRPr>
          </a:p>
          <a:p>
            <a:r>
              <a:rPr lang="en-US" dirty="0" smtClean="0">
                <a:latin typeface="Constantia" panose="02030602050306030303" pitchFamily="18" charset="0"/>
              </a:rPr>
              <a:t>Inter-branch 13 member task </a:t>
            </a:r>
            <a:r>
              <a:rPr lang="en-US" dirty="0">
                <a:latin typeface="Constantia" panose="02030602050306030303" pitchFamily="18" charset="0"/>
              </a:rPr>
              <a:t>force of state and local officials and practitioners, developed the policy foundations for S.B. 91 </a:t>
            </a:r>
            <a:endParaRPr lang="en-US" dirty="0" smtClean="0">
              <a:latin typeface="Constantia" panose="02030602050306030303" pitchFamily="18" charset="0"/>
            </a:endParaRPr>
          </a:p>
          <a:p>
            <a:pPr marL="114300" indent="0">
              <a:buNone/>
            </a:pPr>
            <a:endParaRPr lang="en-US" dirty="0" smtClean="0">
              <a:latin typeface="Constantia" panose="02030602050306030303" pitchFamily="18" charset="0"/>
            </a:endParaRPr>
          </a:p>
          <a:p>
            <a:r>
              <a:rPr lang="en-US" dirty="0" smtClean="0">
                <a:latin typeface="Constantia" panose="02030602050306030303" pitchFamily="18" charset="0"/>
              </a:rPr>
              <a:t>Technical assistance </a:t>
            </a:r>
            <a:r>
              <a:rPr lang="en-US" dirty="0">
                <a:latin typeface="Constantia" panose="02030602050306030303" pitchFamily="18" charset="0"/>
              </a:rPr>
              <a:t>from The Pew Charitable </a:t>
            </a:r>
            <a:r>
              <a:rPr lang="en-US" dirty="0" smtClean="0">
                <a:latin typeface="Constantia" panose="02030602050306030303" pitchFamily="18" charset="0"/>
              </a:rPr>
              <a:t>Trust </a:t>
            </a:r>
            <a:r>
              <a:rPr lang="en-US" dirty="0">
                <a:latin typeface="Constantia" panose="02030602050306030303" pitchFamily="18" charset="0"/>
              </a:rPr>
              <a:t>as part of the Justice Reinvestment </a:t>
            </a:r>
            <a:r>
              <a:rPr lang="en-US" dirty="0" smtClean="0">
                <a:latin typeface="Constantia" panose="02030602050306030303" pitchFamily="18" charset="0"/>
              </a:rPr>
              <a:t>Initiative (a </a:t>
            </a:r>
            <a:r>
              <a:rPr lang="en-US" dirty="0">
                <a:latin typeface="Constantia" panose="02030602050306030303" pitchFamily="18" charset="0"/>
              </a:rPr>
              <a:t>partnership </a:t>
            </a:r>
            <a:r>
              <a:rPr lang="en-US" dirty="0" smtClean="0">
                <a:latin typeface="Constantia" panose="02030602050306030303" pitchFamily="18" charset="0"/>
              </a:rPr>
              <a:t>between Pew </a:t>
            </a:r>
            <a:r>
              <a:rPr lang="en-US" dirty="0">
                <a:latin typeface="Constantia" panose="02030602050306030303" pitchFamily="18" charset="0"/>
              </a:rPr>
              <a:t>and the U.S. Department of Justice’s Bureau of Justice </a:t>
            </a:r>
            <a:r>
              <a:rPr lang="en-US" dirty="0" smtClean="0">
                <a:latin typeface="Constantia" panose="02030602050306030303" pitchFamily="18" charset="0"/>
              </a:rPr>
              <a:t>Assistance)</a:t>
            </a:r>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a:t>
            </a:fld>
            <a:endParaRPr lang="en-US"/>
          </a:p>
        </p:txBody>
      </p:sp>
    </p:spTree>
    <p:extLst>
      <p:ext uri="{BB962C8B-B14F-4D97-AF65-F5344CB8AC3E}">
        <p14:creationId xmlns:p14="http://schemas.microsoft.com/office/powerpoint/2010/main" val="2801386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Criminogenic Risk Factors</a:t>
            </a:r>
            <a:r>
              <a:rPr lang="en-US" dirty="0" smtClean="0"/>
              <a:t/>
            </a:r>
            <a:br>
              <a:rPr lang="en-US" dirty="0" smtClean="0"/>
            </a:br>
            <a:endParaRPr lang="en-US" sz="3000" dirty="0"/>
          </a:p>
        </p:txBody>
      </p:sp>
      <p:sp>
        <p:nvSpPr>
          <p:cNvPr id="3" name="Content Placeholder 2"/>
          <p:cNvSpPr>
            <a:spLocks noGrp="1"/>
          </p:cNvSpPr>
          <p:nvPr>
            <p:ph idx="1"/>
          </p:nvPr>
        </p:nvSpPr>
        <p:spPr/>
        <p:txBody>
          <a:bodyPr>
            <a:normAutofit/>
          </a:bodyPr>
          <a:lstStyle/>
          <a:p>
            <a:pPr marL="0" indent="0">
              <a:buNone/>
            </a:pPr>
            <a:r>
              <a:rPr lang="en-US" dirty="0" smtClean="0">
                <a:latin typeface="Constantia" panose="02030602050306030303" pitchFamily="18" charset="0"/>
              </a:rPr>
              <a:t>The big whoop: antisocialism has been seen as ‘treatment resistant’</a:t>
            </a:r>
          </a:p>
          <a:p>
            <a:pPr marL="0" indent="0">
              <a:buNone/>
            </a:pPr>
            <a:endParaRPr lang="en-US" dirty="0">
              <a:latin typeface="Constantia" panose="02030602050306030303" pitchFamily="18" charset="0"/>
            </a:endParaRPr>
          </a:p>
          <a:p>
            <a:pPr indent="-342900">
              <a:buFont typeface="Wingdings" panose="05000000000000000000" pitchFamily="2" charset="2"/>
              <a:buChar char="q"/>
            </a:pPr>
            <a:r>
              <a:rPr lang="en-US" dirty="0">
                <a:latin typeface="Constantia" panose="02030602050306030303" pitchFamily="18" charset="0"/>
              </a:rPr>
              <a:t>Anti-social Attitudes (values, beliefs that reinforce criminal behavior)</a:t>
            </a:r>
          </a:p>
          <a:p>
            <a:pPr indent="-342900">
              <a:buFont typeface="Wingdings" panose="05000000000000000000" pitchFamily="2" charset="2"/>
              <a:buChar char="q"/>
            </a:pPr>
            <a:r>
              <a:rPr lang="en-US" dirty="0" smtClean="0">
                <a:latin typeface="Constantia" panose="02030602050306030303" pitchFamily="18" charset="0"/>
              </a:rPr>
              <a:t>Anti-social </a:t>
            </a:r>
            <a:r>
              <a:rPr lang="en-US" dirty="0">
                <a:latin typeface="Constantia" panose="02030602050306030303" pitchFamily="18" charset="0"/>
              </a:rPr>
              <a:t>Personality History/Pattern (impulsive, risk taking, manipulative, exploitive, aggressive, harmful toward others</a:t>
            </a:r>
            <a:r>
              <a:rPr lang="en-US" dirty="0" smtClean="0">
                <a:latin typeface="Constantia" panose="02030602050306030303" pitchFamily="18" charset="0"/>
              </a:rPr>
              <a:t>)</a:t>
            </a:r>
          </a:p>
          <a:p>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20</a:t>
            </a:fld>
            <a:endParaRPr lang="en-US"/>
          </a:p>
        </p:txBody>
      </p:sp>
    </p:spTree>
    <p:extLst>
      <p:ext uri="{BB962C8B-B14F-4D97-AF65-F5344CB8AC3E}">
        <p14:creationId xmlns:p14="http://schemas.microsoft.com/office/powerpoint/2010/main" val="26743549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2620962"/>
          </a:xfrm>
        </p:spPr>
        <p:txBody>
          <a:bodyPr/>
          <a:lstStyle/>
          <a:p>
            <a:r>
              <a:rPr lang="en-US" dirty="0" smtClean="0">
                <a:latin typeface="Constantia" panose="02030602050306030303" pitchFamily="18" charset="0"/>
              </a:rPr>
              <a:t/>
            </a:r>
            <a:br>
              <a:rPr lang="en-US" dirty="0" smtClean="0">
                <a:latin typeface="Constantia" panose="02030602050306030303" pitchFamily="18" charset="0"/>
              </a:rPr>
            </a:br>
            <a:r>
              <a:rPr lang="en-US" dirty="0" smtClean="0">
                <a:latin typeface="Constantia" panose="02030602050306030303" pitchFamily="18" charset="0"/>
              </a:rPr>
              <a:t/>
            </a:r>
            <a:br>
              <a:rPr lang="en-US" dirty="0" smtClean="0">
                <a:latin typeface="Constantia" panose="02030602050306030303" pitchFamily="18" charset="0"/>
              </a:rPr>
            </a:br>
            <a:r>
              <a:rPr lang="en-US" dirty="0">
                <a:latin typeface="Constantia" panose="02030602050306030303" pitchFamily="18" charset="0"/>
              </a:rPr>
              <a:t/>
            </a:r>
            <a:br>
              <a:rPr lang="en-US" dirty="0">
                <a:latin typeface="Constantia" panose="02030602050306030303" pitchFamily="18" charset="0"/>
              </a:rPr>
            </a:br>
            <a:r>
              <a:rPr lang="en-US" dirty="0" smtClean="0">
                <a:latin typeface="Constantia" panose="02030602050306030303" pitchFamily="18" charset="0"/>
              </a:rPr>
              <a:t/>
            </a:r>
            <a:br>
              <a:rPr lang="en-US" dirty="0" smtClean="0">
                <a:latin typeface="Constantia" panose="02030602050306030303" pitchFamily="18" charset="0"/>
              </a:rPr>
            </a:br>
            <a:r>
              <a:rPr lang="en-US" dirty="0" smtClean="0">
                <a:latin typeface="Constantia" panose="02030602050306030303" pitchFamily="18" charset="0"/>
              </a:rPr>
              <a:t>We </a:t>
            </a:r>
            <a:r>
              <a:rPr lang="en-US" dirty="0">
                <a:latin typeface="Constantia" panose="02030602050306030303" pitchFamily="18" charset="0"/>
              </a:rPr>
              <a:t>are not talking about </a:t>
            </a:r>
            <a:r>
              <a:rPr lang="en-US" dirty="0" smtClean="0">
                <a:latin typeface="Constantia" panose="02030602050306030303" pitchFamily="18" charset="0"/>
              </a:rPr>
              <a:t>treatment resistant socio-paths</a:t>
            </a:r>
            <a:br>
              <a:rPr lang="en-US" dirty="0" smtClean="0">
                <a:latin typeface="Constantia" panose="02030602050306030303" pitchFamily="18" charset="0"/>
              </a:rPr>
            </a:br>
            <a:r>
              <a:rPr lang="en-US" dirty="0">
                <a:latin typeface="Constantia" panose="02030602050306030303" pitchFamily="18" charset="0"/>
              </a:rPr>
              <a:t/>
            </a:r>
            <a:br>
              <a:rPr lang="en-US" dirty="0">
                <a:latin typeface="Constantia" panose="02030602050306030303" pitchFamily="18" charset="0"/>
              </a:rPr>
            </a:br>
            <a:r>
              <a:rPr lang="en-US" dirty="0">
                <a:latin typeface="Constantia" panose="02030602050306030303" pitchFamily="18" charset="0"/>
              </a:rPr>
              <a:t/>
            </a:r>
            <a:br>
              <a:rPr lang="en-US" dirty="0">
                <a:latin typeface="Constantia" panose="02030602050306030303" pitchFamily="18" charset="0"/>
              </a:rPr>
            </a:br>
            <a:r>
              <a:rPr lang="en-US" dirty="0">
                <a:latin typeface="Constantia" panose="02030602050306030303" pitchFamily="18" charset="0"/>
              </a:rPr>
              <a:t/>
            </a:r>
            <a:br>
              <a:rPr lang="en-US" dirty="0">
                <a:latin typeface="Constantia" panose="02030602050306030303" pitchFamily="18" charset="0"/>
              </a:rPr>
            </a:br>
            <a:endParaRPr lang="en-US" dirty="0"/>
          </a:p>
        </p:txBody>
      </p:sp>
      <p:sp>
        <p:nvSpPr>
          <p:cNvPr id="3" name="Content Placeholder 2"/>
          <p:cNvSpPr>
            <a:spLocks noGrp="1"/>
          </p:cNvSpPr>
          <p:nvPr>
            <p:ph idx="1"/>
          </p:nvPr>
        </p:nvSpPr>
        <p:spPr>
          <a:xfrm>
            <a:off x="457200" y="2819400"/>
            <a:ext cx="7620000" cy="2895600"/>
          </a:xfrm>
        </p:spPr>
        <p:txBody>
          <a:bodyPr>
            <a:normAutofit/>
          </a:bodyPr>
          <a:lstStyle/>
          <a:p>
            <a:pPr marL="114300" indent="0">
              <a:buNone/>
            </a:pPr>
            <a:endParaRPr lang="en-US" dirty="0" smtClean="0">
              <a:latin typeface="Constantia" panose="02030602050306030303" pitchFamily="18" charset="0"/>
            </a:endParaRPr>
          </a:p>
          <a:p>
            <a:endParaRPr lang="en-US" dirty="0">
              <a:latin typeface="Constantia" panose="02030602050306030303" pitchFamily="18" charset="0"/>
            </a:endParaRPr>
          </a:p>
          <a:p>
            <a:r>
              <a:rPr lang="en-US" dirty="0" smtClean="0">
                <a:latin typeface="Constantia" panose="02030602050306030303" pitchFamily="18" charset="0"/>
              </a:rPr>
              <a:t>They are going to use jail beds and should</a:t>
            </a:r>
          </a:p>
          <a:p>
            <a:pPr marL="114300" indent="0">
              <a:buNone/>
            </a:pPr>
            <a:endParaRPr lang="en-US" dirty="0" smtClean="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21</a:t>
            </a:fld>
            <a:endParaRPr lang="en-US"/>
          </a:p>
        </p:txBody>
      </p:sp>
    </p:spTree>
    <p:extLst>
      <p:ext uri="{BB962C8B-B14F-4D97-AF65-F5344CB8AC3E}">
        <p14:creationId xmlns:p14="http://schemas.microsoft.com/office/powerpoint/2010/main" val="23876461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We are talking about a thought disorder</a:t>
            </a:r>
            <a:endParaRPr lang="en-US" dirty="0">
              <a:latin typeface="Constantia" panose="02030602050306030303" pitchFamily="18" charset="0"/>
            </a:endParaRPr>
          </a:p>
        </p:txBody>
      </p:sp>
      <p:sp>
        <p:nvSpPr>
          <p:cNvPr id="3" name="Content Placeholder 2"/>
          <p:cNvSpPr>
            <a:spLocks noGrp="1"/>
          </p:cNvSpPr>
          <p:nvPr>
            <p:ph idx="1"/>
          </p:nvPr>
        </p:nvSpPr>
        <p:spPr>
          <a:xfrm>
            <a:off x="457200" y="1752600"/>
            <a:ext cx="7620000" cy="4800600"/>
          </a:xfrm>
        </p:spPr>
        <p:txBody>
          <a:bodyPr/>
          <a:lstStyle/>
          <a:p>
            <a:r>
              <a:rPr lang="en-US" dirty="0">
                <a:latin typeface="Constantia" panose="02030602050306030303" pitchFamily="18" charset="0"/>
              </a:rPr>
              <a:t>Most offenders have simply either not learned pro social behavior or learned anti-social </a:t>
            </a:r>
            <a:r>
              <a:rPr lang="en-US" dirty="0" smtClean="0">
                <a:latin typeface="Constantia" panose="02030602050306030303" pitchFamily="18" charset="0"/>
              </a:rPr>
              <a:t>thinking</a:t>
            </a:r>
            <a:endParaRPr lang="en-US" dirty="0">
              <a:latin typeface="Constantia" panose="02030602050306030303" pitchFamily="18" charset="0"/>
            </a:endParaRPr>
          </a:p>
          <a:p>
            <a:endParaRPr lang="en-US" dirty="0">
              <a:latin typeface="Constantia" panose="02030602050306030303" pitchFamily="18" charset="0"/>
            </a:endParaRPr>
          </a:p>
          <a:p>
            <a:r>
              <a:rPr lang="en-US" dirty="0">
                <a:latin typeface="Constantia" panose="02030602050306030303" pitchFamily="18" charset="0"/>
              </a:rPr>
              <a:t>Best practice: cognitive behavioral interventions calculated to develop moral and prosocial thinking (MRT, Thinking for Change, individual therapy)</a:t>
            </a:r>
          </a:p>
          <a:p>
            <a:pPr marL="114300" indent="0">
              <a:buNone/>
            </a:pPr>
            <a:endParaRPr lang="en-US" dirty="0">
              <a:latin typeface="Constantia" panose="02030602050306030303" pitchFamily="18" charset="0"/>
            </a:endParaRPr>
          </a:p>
          <a:p>
            <a:r>
              <a:rPr lang="en-US" dirty="0">
                <a:latin typeface="Constantia" panose="02030602050306030303" pitchFamily="18" charset="0"/>
              </a:rPr>
              <a:t>We know that when people change their thoughts, they change their behaviors</a:t>
            </a:r>
          </a:p>
          <a:p>
            <a:pPr marL="114300" indent="0">
              <a:buNone/>
            </a:pPr>
            <a:endParaRPr lang="en-US" dirty="0"/>
          </a:p>
          <a:p>
            <a:r>
              <a:rPr lang="en-US" dirty="0">
                <a:latin typeface="Constantia" panose="02030602050306030303" pitchFamily="18" charset="0"/>
              </a:rPr>
              <a:t>Referrals have to address major criminogenic needs and not just employment, housing or mental health issues </a:t>
            </a:r>
          </a:p>
          <a:p>
            <a:endParaRPr lang="en-US" dirty="0">
              <a:latin typeface="Constantia" panose="02030602050306030303" pitchFamily="18" charset="0"/>
            </a:endParaRP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22</a:t>
            </a:fld>
            <a:endParaRPr lang="en-US"/>
          </a:p>
        </p:txBody>
      </p:sp>
    </p:spTree>
    <p:extLst>
      <p:ext uri="{BB962C8B-B14F-4D97-AF65-F5344CB8AC3E}">
        <p14:creationId xmlns:p14="http://schemas.microsoft.com/office/powerpoint/2010/main" val="13310869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How to Collaborate</a:t>
            </a:r>
            <a:endParaRPr lang="en-US" dirty="0">
              <a:latin typeface="Constantia" panose="02030602050306030303"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onstantia" panose="02030602050306030303" pitchFamily="18" charset="0"/>
              </a:rPr>
              <a:t>DOC and Therapeutic Courts assess Criminogenic Risks and Needs to target drivers of criminal involvement </a:t>
            </a:r>
          </a:p>
          <a:p>
            <a:pPr marL="114300" indent="0">
              <a:buNone/>
            </a:pPr>
            <a:endParaRPr lang="en-US" dirty="0" smtClean="0">
              <a:latin typeface="Constantia" panose="02030602050306030303" pitchFamily="18" charset="0"/>
            </a:endParaRPr>
          </a:p>
          <a:p>
            <a:r>
              <a:rPr lang="en-US" dirty="0" smtClean="0">
                <a:latin typeface="Constantia" panose="02030602050306030303" pitchFamily="18" charset="0"/>
              </a:rPr>
              <a:t>Collaborate with DOC, Reentry Centers and the Therapeutic Courts to include these assessments in your treatment planning</a:t>
            </a:r>
          </a:p>
          <a:p>
            <a:pPr lvl="1"/>
            <a:r>
              <a:rPr lang="en-US" sz="2200" dirty="0" smtClean="0">
                <a:latin typeface="Constantia" panose="02030602050306030303" pitchFamily="18" charset="0"/>
              </a:rPr>
              <a:t>Offender Management Plan from DOC</a:t>
            </a:r>
          </a:p>
          <a:p>
            <a:pPr lvl="1"/>
            <a:r>
              <a:rPr lang="en-US" sz="2200" dirty="0" smtClean="0">
                <a:latin typeface="Constantia" panose="02030602050306030303" pitchFamily="18" charset="0"/>
              </a:rPr>
              <a:t>Reentry Center Plan – Collaborate with Centers/ Coalitions</a:t>
            </a:r>
          </a:p>
          <a:p>
            <a:pPr lvl="1"/>
            <a:r>
              <a:rPr lang="en-US" sz="2200" dirty="0" smtClean="0">
                <a:latin typeface="Constantia" panose="02030602050306030303" pitchFamily="18" charset="0"/>
              </a:rPr>
              <a:t>Therapeutic Courts Plan</a:t>
            </a:r>
          </a:p>
          <a:p>
            <a:pPr marL="411480" lvl="1" indent="0">
              <a:buNone/>
            </a:pPr>
            <a:endParaRPr lang="en-US" sz="2200" dirty="0" smtClean="0">
              <a:latin typeface="Constantia" panose="02030602050306030303" pitchFamily="18" charset="0"/>
            </a:endParaRPr>
          </a:p>
          <a:p>
            <a:r>
              <a:rPr lang="en-US" dirty="0" smtClean="0">
                <a:latin typeface="Constantia" panose="02030602050306030303" pitchFamily="18" charset="0"/>
              </a:rPr>
              <a:t>Create your treatment plan with a Risk, Need and Responsivity approach And then MORE COLLABORATION – </a:t>
            </a:r>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23</a:t>
            </a:fld>
            <a:endParaRPr lang="en-US"/>
          </a:p>
        </p:txBody>
      </p:sp>
    </p:spTree>
    <p:extLst>
      <p:ext uri="{BB962C8B-B14F-4D97-AF65-F5344CB8AC3E}">
        <p14:creationId xmlns:p14="http://schemas.microsoft.com/office/powerpoint/2010/main" val="37707143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620000" cy="1447800"/>
          </a:xfrm>
        </p:spPr>
        <p:txBody>
          <a:bodyPr/>
          <a:lstStyle/>
          <a:p>
            <a:r>
              <a:rPr lang="en-US" dirty="0" smtClean="0">
                <a:latin typeface="Constantia" panose="02030602050306030303" pitchFamily="18" charset="0"/>
              </a:rPr>
              <a:t>R(</a:t>
            </a:r>
            <a:r>
              <a:rPr lang="en-US" dirty="0" err="1" smtClean="0">
                <a:latin typeface="Constantia" panose="02030602050306030303" pitchFamily="18" charset="0"/>
              </a:rPr>
              <a:t>isk</a:t>
            </a:r>
            <a:r>
              <a:rPr lang="en-US" dirty="0" smtClean="0">
                <a:latin typeface="Constantia" panose="02030602050306030303" pitchFamily="18" charset="0"/>
              </a:rPr>
              <a:t>) N(</a:t>
            </a:r>
            <a:r>
              <a:rPr lang="en-US" dirty="0" err="1" smtClean="0">
                <a:latin typeface="Constantia" panose="02030602050306030303" pitchFamily="18" charset="0"/>
              </a:rPr>
              <a:t>eed</a:t>
            </a:r>
            <a:r>
              <a:rPr lang="en-US" dirty="0" smtClean="0">
                <a:latin typeface="Constantia" panose="02030602050306030303" pitchFamily="18" charset="0"/>
              </a:rPr>
              <a:t>) R(</a:t>
            </a:r>
            <a:r>
              <a:rPr lang="en-US" dirty="0" err="1" smtClean="0">
                <a:latin typeface="Constantia" panose="02030602050306030303" pitchFamily="18" charset="0"/>
              </a:rPr>
              <a:t>esponsivity</a:t>
            </a:r>
            <a:r>
              <a:rPr lang="en-US" dirty="0" smtClean="0">
                <a:latin typeface="Constantia" panose="02030602050306030303" pitchFamily="18" charset="0"/>
              </a:rPr>
              <a:t>)</a:t>
            </a:r>
            <a:br>
              <a:rPr lang="en-US" dirty="0" smtClean="0">
                <a:latin typeface="Constantia" panose="02030602050306030303" pitchFamily="18" charset="0"/>
              </a:rPr>
            </a:br>
            <a:r>
              <a:rPr lang="en-US" sz="3000" dirty="0" smtClean="0">
                <a:latin typeface="Constantia" panose="02030602050306030303" pitchFamily="18" charset="0"/>
              </a:rPr>
              <a:t>Treatment Planning</a:t>
            </a:r>
            <a:r>
              <a:rPr lang="en-US" dirty="0">
                <a:latin typeface="Constantia" panose="02030602050306030303" pitchFamily="18" charset="0"/>
              </a:rPr>
              <a:t> </a:t>
            </a:r>
            <a:r>
              <a:rPr lang="en-US" sz="2400" dirty="0" smtClean="0">
                <a:latin typeface="Constantia" panose="02030602050306030303" pitchFamily="18" charset="0"/>
              </a:rPr>
              <a:t>(spoiler alert)</a:t>
            </a:r>
            <a:endParaRPr lang="en-US" sz="2400" dirty="0">
              <a:latin typeface="Constantia" panose="02030602050306030303" pitchFamily="18" charset="0"/>
            </a:endParaRPr>
          </a:p>
        </p:txBody>
      </p:sp>
      <p:sp>
        <p:nvSpPr>
          <p:cNvPr id="3" name="Content Placeholder 2"/>
          <p:cNvSpPr>
            <a:spLocks noGrp="1"/>
          </p:cNvSpPr>
          <p:nvPr>
            <p:ph idx="1"/>
          </p:nvPr>
        </p:nvSpPr>
        <p:spPr/>
        <p:txBody>
          <a:bodyPr>
            <a:noAutofit/>
          </a:bodyPr>
          <a:lstStyle/>
          <a:p>
            <a:r>
              <a:rPr lang="en-US" dirty="0" smtClean="0">
                <a:latin typeface="Constantia" panose="02030602050306030303" pitchFamily="18" charset="0"/>
              </a:rPr>
              <a:t>Who to intervene with? High risk offenders</a:t>
            </a:r>
          </a:p>
          <a:p>
            <a:pPr lvl="1"/>
            <a:r>
              <a:rPr lang="en-US" sz="2200" dirty="0" smtClean="0">
                <a:latin typeface="Constantia" panose="02030602050306030303" pitchFamily="18" charset="0"/>
              </a:rPr>
              <a:t>Risk = how likely a person is to engage in criminal behavior (also called Criminogenic Risk) </a:t>
            </a:r>
          </a:p>
          <a:p>
            <a:endParaRPr lang="en-US" dirty="0">
              <a:latin typeface="Constantia" panose="02030602050306030303" pitchFamily="18" charset="0"/>
            </a:endParaRPr>
          </a:p>
          <a:p>
            <a:r>
              <a:rPr lang="en-US" dirty="0" smtClean="0">
                <a:latin typeface="Constantia" panose="02030602050306030303" pitchFamily="18" charset="0"/>
              </a:rPr>
              <a:t>What to intervene with? Criminogenic needs to reduce risk</a:t>
            </a:r>
          </a:p>
          <a:p>
            <a:pPr lvl="1"/>
            <a:r>
              <a:rPr lang="en-US" sz="2200" dirty="0" smtClean="0">
                <a:latin typeface="Constantia" panose="02030602050306030303" pitchFamily="18" charset="0"/>
              </a:rPr>
              <a:t>Need = what </a:t>
            </a:r>
            <a:r>
              <a:rPr lang="en-US" sz="2200" dirty="0">
                <a:latin typeface="Constantia" panose="02030602050306030303" pitchFamily="18" charset="0"/>
              </a:rPr>
              <a:t>areas in </a:t>
            </a:r>
            <a:r>
              <a:rPr lang="en-US" sz="2200" dirty="0" smtClean="0">
                <a:latin typeface="Constantia" panose="02030602050306030303" pitchFamily="18" charset="0"/>
              </a:rPr>
              <a:t>offenders life to target for interventions  to </a:t>
            </a:r>
            <a:r>
              <a:rPr lang="en-US" sz="2200" dirty="0">
                <a:latin typeface="Constantia" panose="02030602050306030303" pitchFamily="18" charset="0"/>
              </a:rPr>
              <a:t>decrease their likelihood of future criminal </a:t>
            </a:r>
            <a:r>
              <a:rPr lang="en-US" sz="2200" dirty="0" smtClean="0">
                <a:latin typeface="Constantia" panose="02030602050306030303" pitchFamily="18" charset="0"/>
              </a:rPr>
              <a:t>behavior</a:t>
            </a:r>
          </a:p>
          <a:p>
            <a:endParaRPr lang="en-US" dirty="0">
              <a:latin typeface="Constantia" panose="02030602050306030303" pitchFamily="18" charset="0"/>
            </a:endParaRPr>
          </a:p>
          <a:p>
            <a:r>
              <a:rPr lang="en-US" dirty="0" smtClean="0">
                <a:latin typeface="Constantia" panose="02030602050306030303" pitchFamily="18" charset="0"/>
              </a:rPr>
              <a:t>How to intervene? Match plan to offender’s ability to engage (their responsivity)</a:t>
            </a:r>
          </a:p>
          <a:p>
            <a:pPr lvl="1"/>
            <a:r>
              <a:rPr lang="en-US" sz="2200" dirty="0" smtClean="0">
                <a:latin typeface="Constantia" panose="02030602050306030303" pitchFamily="18" charset="0"/>
              </a:rPr>
              <a:t>Responsivity = personal </a:t>
            </a:r>
            <a:r>
              <a:rPr lang="en-US" sz="2200" dirty="0">
                <a:latin typeface="Constantia" panose="02030602050306030303" pitchFamily="18" charset="0"/>
              </a:rPr>
              <a:t>strengths </a:t>
            </a:r>
            <a:r>
              <a:rPr lang="en-US" sz="2200" dirty="0" smtClean="0">
                <a:latin typeface="Constantia" panose="02030602050306030303" pitchFamily="18" charset="0"/>
              </a:rPr>
              <a:t>or challenges that affect engagement in programming</a:t>
            </a:r>
            <a:endParaRPr lang="en-US" sz="2200" dirty="0" smtClean="0"/>
          </a:p>
        </p:txBody>
      </p:sp>
      <p:sp>
        <p:nvSpPr>
          <p:cNvPr id="4" name="Slide Number Placeholder 3"/>
          <p:cNvSpPr>
            <a:spLocks noGrp="1"/>
          </p:cNvSpPr>
          <p:nvPr>
            <p:ph type="sldNum" sz="quarter" idx="12"/>
          </p:nvPr>
        </p:nvSpPr>
        <p:spPr/>
        <p:txBody>
          <a:bodyPr/>
          <a:lstStyle/>
          <a:p>
            <a:fld id="{6E2D2B3B-882E-40F3-A32F-6DD516915044}" type="slidenum">
              <a:rPr lang="en-US" smtClean="0"/>
              <a:pPr/>
              <a:t>24</a:t>
            </a:fld>
            <a:endParaRPr lang="en-US"/>
          </a:p>
        </p:txBody>
      </p:sp>
    </p:spTree>
    <p:extLst>
      <p:ext uri="{BB962C8B-B14F-4D97-AF65-F5344CB8AC3E}">
        <p14:creationId xmlns:p14="http://schemas.microsoft.com/office/powerpoint/2010/main" val="21294089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ChangeArrowheads="1"/>
          </p:cNvSpPr>
          <p:nvPr/>
        </p:nvSpPr>
        <p:spPr bwMode="auto">
          <a:xfrm>
            <a:off x="457200" y="6564313"/>
            <a:ext cx="5334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0" tIns="8820" rIns="0" bIns="0"/>
          <a:lstStyle>
            <a:lvl1pPr algn="l" eaLnBrk="0" hangingPunct="0">
              <a:spcBef>
                <a:spcPts val="400"/>
              </a:spcBef>
              <a:buClr>
                <a:schemeClr val="accent1"/>
              </a:buClr>
              <a:buSzPct val="68000"/>
              <a:buFont typeface="Wingdings 3" pitchFamily="18" charset="2"/>
              <a:buChar char=""/>
              <a:defRPr sz="2700">
                <a:solidFill>
                  <a:schemeClr val="tx1"/>
                </a:solidFill>
                <a:latin typeface="Lucida Sans Unicode" pitchFamily="34" charset="0"/>
              </a:defRPr>
            </a:lvl1pPr>
            <a:lvl2pPr marL="742950" indent="-285750" algn="l" eaLnBrk="0" hangingPunct="0">
              <a:spcBef>
                <a:spcPts val="325"/>
              </a:spcBef>
              <a:buClr>
                <a:schemeClr val="accent1"/>
              </a:buClr>
              <a:buFont typeface="Verdana" pitchFamily="34" charset="0"/>
              <a:buChar char="◦"/>
              <a:defRPr sz="2300">
                <a:solidFill>
                  <a:schemeClr val="tx1"/>
                </a:solidFill>
                <a:latin typeface="Lucida Sans Unicode" pitchFamily="34" charset="0"/>
              </a:defRPr>
            </a:lvl2pPr>
            <a:lvl3pPr marL="1143000" indent="-228600" algn="l" eaLnBrk="0" hangingPunct="0">
              <a:spcBef>
                <a:spcPts val="350"/>
              </a:spcBef>
              <a:buClr>
                <a:schemeClr val="accent2"/>
              </a:buClr>
              <a:buSzPct val="100000"/>
              <a:buFont typeface="Wingdings 2" pitchFamily="18" charset="2"/>
              <a:buChar char=""/>
              <a:defRPr sz="2100">
                <a:solidFill>
                  <a:schemeClr val="tx1"/>
                </a:solidFill>
                <a:latin typeface="Lucida Sans Unicode" pitchFamily="34" charset="0"/>
              </a:defRPr>
            </a:lvl3pPr>
            <a:lvl4pPr marL="1600200" indent="-228600" algn="l" eaLnBrk="0" hangingPunct="0">
              <a:spcBef>
                <a:spcPts val="350"/>
              </a:spcBef>
              <a:buClr>
                <a:schemeClr val="accent2"/>
              </a:buClr>
              <a:buFont typeface="Wingdings 2" pitchFamily="18" charset="2"/>
              <a:buChar char=""/>
              <a:defRPr sz="1900">
                <a:solidFill>
                  <a:schemeClr val="tx1"/>
                </a:solidFill>
                <a:latin typeface="Lucida Sans Unicode" pitchFamily="34" charset="0"/>
              </a:defRPr>
            </a:lvl4pPr>
            <a:lvl5pPr marL="2057400" indent="-228600" algn="l" eaLnBrk="0" hangingPunct="0">
              <a:spcBef>
                <a:spcPts val="350"/>
              </a:spcBef>
              <a:buClr>
                <a:schemeClr val="accent2"/>
              </a:buClr>
              <a:buFont typeface="Wingdings 2" pitchFamily="18" charset="2"/>
              <a:buChar char=""/>
              <a:defRPr>
                <a:solidFill>
                  <a:schemeClr val="tx1"/>
                </a:solidFill>
                <a:latin typeface="Lucida Sans Unicode" pitchFamily="34" charset="0"/>
              </a:defRPr>
            </a:lvl5pPr>
            <a:lvl6pPr marL="25146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6pPr>
            <a:lvl7pPr marL="29718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7pPr>
            <a:lvl8pPr marL="34290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8pPr>
            <a:lvl9pPr marL="3886200" indent="-228600" eaLnBrk="0" fontAlgn="base" hangingPunct="0">
              <a:spcBef>
                <a:spcPts val="350"/>
              </a:spcBef>
              <a:spcAft>
                <a:spcPct val="0"/>
              </a:spcAft>
              <a:buClr>
                <a:schemeClr val="accent2"/>
              </a:buClr>
              <a:buFont typeface="Wingdings 2" pitchFamily="18" charset="2"/>
              <a:buChar char=""/>
              <a:defRPr>
                <a:solidFill>
                  <a:schemeClr val="tx1"/>
                </a:solidFill>
                <a:latin typeface="Lucida Sans Unicode" pitchFamily="34" charset="0"/>
              </a:defRPr>
            </a:lvl9pPr>
          </a:lstStyle>
          <a:p>
            <a:pPr eaLnBrk="1">
              <a:lnSpc>
                <a:spcPct val="93000"/>
              </a:lnSpc>
              <a:spcBef>
                <a:spcPct val="0"/>
              </a:spcBef>
              <a:buClr>
                <a:srgbClr val="000000"/>
              </a:buClr>
              <a:buSzPct val="100000"/>
              <a:buFont typeface="Times New Roman" pitchFamily="18" charset="0"/>
              <a:buNone/>
            </a:pPr>
            <a:endParaRPr lang="en-US" altLang="en-US" sz="1000" dirty="0">
              <a:solidFill>
                <a:srgbClr val="4C4C4C"/>
              </a:solidFill>
              <a:latin typeface="Arial" charset="0"/>
              <a:ea typeface="Lucida Sans Unicode" pitchFamily="34" charset="0"/>
              <a:cs typeface="Lucida Sans Unicode" pitchFamily="34" charset="0"/>
            </a:endParaRPr>
          </a:p>
        </p:txBody>
      </p:sp>
      <p:pic>
        <p:nvPicPr>
          <p:cNvPr id="2355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4403940"/>
            <a:ext cx="2547937"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355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071688"/>
            <a:ext cx="7419975" cy="356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3558" name="Text Box 5"/>
          <p:cNvSpPr txBox="1">
            <a:spLocks noChangeArrowheads="1"/>
          </p:cNvSpPr>
          <p:nvPr/>
        </p:nvSpPr>
        <p:spPr bwMode="auto">
          <a:xfrm>
            <a:off x="1378527" y="1981200"/>
            <a:ext cx="21209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0584" rIns="0" bIns="0">
            <a:spAutoFit/>
          </a:bodyPr>
          <a:lstStyle>
            <a:lvl1pPr algn="l" defTabSz="457200" eaLnBrk="0" hangingPunct="0">
              <a:spcBef>
                <a:spcPts val="400"/>
              </a:spcBef>
              <a:buClr>
                <a:schemeClr val="accent1"/>
              </a:buClr>
              <a:buSzPct val="68000"/>
              <a:buFont typeface="Wingdings 3" pitchFamily="18" charset="2"/>
              <a:buChar char=""/>
              <a:tabLst>
                <a:tab pos="723900" algn="l"/>
                <a:tab pos="1447800" algn="l"/>
              </a:tabLst>
              <a:defRPr sz="2700">
                <a:solidFill>
                  <a:schemeClr val="tx1"/>
                </a:solidFill>
                <a:latin typeface="Lucida Sans Unicode" pitchFamily="34" charset="0"/>
              </a:defRPr>
            </a:lvl1pPr>
            <a:lvl2pPr marL="742950" indent="-285750" algn="l" defTabSz="457200" eaLnBrk="0" hangingPunct="0">
              <a:spcBef>
                <a:spcPts val="325"/>
              </a:spcBef>
              <a:buClr>
                <a:schemeClr val="accent1"/>
              </a:buClr>
              <a:buFont typeface="Verdana" pitchFamily="34" charset="0"/>
              <a:buChar char="◦"/>
              <a:tabLst>
                <a:tab pos="723900" algn="l"/>
                <a:tab pos="1447800" algn="l"/>
              </a:tabLst>
              <a:defRPr sz="2300">
                <a:solidFill>
                  <a:schemeClr val="tx1"/>
                </a:solidFill>
                <a:latin typeface="Lucida Sans Unicode" pitchFamily="34" charset="0"/>
              </a:defRPr>
            </a:lvl2pPr>
            <a:lvl3pPr marL="1143000" indent="-228600" algn="l" defTabSz="457200" eaLnBrk="0" hangingPunct="0">
              <a:spcBef>
                <a:spcPts val="350"/>
              </a:spcBef>
              <a:buClr>
                <a:schemeClr val="accent2"/>
              </a:buClr>
              <a:buSzPct val="100000"/>
              <a:buFont typeface="Wingdings 2" pitchFamily="18" charset="2"/>
              <a:buChar char=""/>
              <a:tabLst>
                <a:tab pos="723900" algn="l"/>
                <a:tab pos="1447800" algn="l"/>
              </a:tabLst>
              <a:defRPr sz="2100">
                <a:solidFill>
                  <a:schemeClr val="tx1"/>
                </a:solidFill>
                <a:latin typeface="Lucida Sans Unicode" pitchFamily="34" charset="0"/>
              </a:defRPr>
            </a:lvl3pPr>
            <a:lvl4pPr marL="1600200" indent="-228600" algn="l" defTabSz="457200" eaLnBrk="0" hangingPunct="0">
              <a:spcBef>
                <a:spcPts val="350"/>
              </a:spcBef>
              <a:buClr>
                <a:schemeClr val="accent2"/>
              </a:buClr>
              <a:buFont typeface="Wingdings 2" pitchFamily="18" charset="2"/>
              <a:buChar char=""/>
              <a:tabLst>
                <a:tab pos="723900" algn="l"/>
                <a:tab pos="1447800" algn="l"/>
              </a:tabLst>
              <a:defRPr sz="1900">
                <a:solidFill>
                  <a:schemeClr val="tx1"/>
                </a:solidFill>
                <a:latin typeface="Lucida Sans Unicode" pitchFamily="34" charset="0"/>
              </a:defRPr>
            </a:lvl4pPr>
            <a:lvl5pPr marL="2057400" indent="-228600" algn="l" defTabSz="457200" eaLnBrk="0" hangingPunct="0">
              <a:spcBef>
                <a:spcPts val="350"/>
              </a:spcBef>
              <a:buClr>
                <a:schemeClr val="accent2"/>
              </a:buClr>
              <a:buFont typeface="Wingdings 2" pitchFamily="18" charset="2"/>
              <a:buChar char=""/>
              <a:tabLst>
                <a:tab pos="723900" algn="l"/>
                <a:tab pos="1447800" algn="l"/>
              </a:tabLst>
              <a:defRPr>
                <a:solidFill>
                  <a:schemeClr val="tx1"/>
                </a:solidFill>
                <a:latin typeface="Lucida Sans Unicode" pitchFamily="34" charset="0"/>
              </a:defRPr>
            </a:lvl5pPr>
            <a:lvl6pPr marL="2514600" indent="-228600" defTabSz="457200" eaLnBrk="0" fontAlgn="base" hangingPunct="0">
              <a:spcBef>
                <a:spcPts val="350"/>
              </a:spcBef>
              <a:spcAft>
                <a:spcPct val="0"/>
              </a:spcAft>
              <a:buClr>
                <a:schemeClr val="accent2"/>
              </a:buClr>
              <a:buFont typeface="Wingdings 2" pitchFamily="18" charset="2"/>
              <a:buChar char=""/>
              <a:tabLst>
                <a:tab pos="723900" algn="l"/>
                <a:tab pos="1447800" algn="l"/>
              </a:tabLst>
              <a:defRPr>
                <a:solidFill>
                  <a:schemeClr val="tx1"/>
                </a:solidFill>
                <a:latin typeface="Lucida Sans Unicode" pitchFamily="34" charset="0"/>
              </a:defRPr>
            </a:lvl6pPr>
            <a:lvl7pPr marL="2971800" indent="-228600" defTabSz="457200" eaLnBrk="0" fontAlgn="base" hangingPunct="0">
              <a:spcBef>
                <a:spcPts val="350"/>
              </a:spcBef>
              <a:spcAft>
                <a:spcPct val="0"/>
              </a:spcAft>
              <a:buClr>
                <a:schemeClr val="accent2"/>
              </a:buClr>
              <a:buFont typeface="Wingdings 2" pitchFamily="18" charset="2"/>
              <a:buChar char=""/>
              <a:tabLst>
                <a:tab pos="723900" algn="l"/>
                <a:tab pos="1447800" algn="l"/>
              </a:tabLst>
              <a:defRPr>
                <a:solidFill>
                  <a:schemeClr val="tx1"/>
                </a:solidFill>
                <a:latin typeface="Lucida Sans Unicode" pitchFamily="34" charset="0"/>
              </a:defRPr>
            </a:lvl7pPr>
            <a:lvl8pPr marL="3429000" indent="-228600" defTabSz="457200" eaLnBrk="0" fontAlgn="base" hangingPunct="0">
              <a:spcBef>
                <a:spcPts val="350"/>
              </a:spcBef>
              <a:spcAft>
                <a:spcPct val="0"/>
              </a:spcAft>
              <a:buClr>
                <a:schemeClr val="accent2"/>
              </a:buClr>
              <a:buFont typeface="Wingdings 2" pitchFamily="18" charset="2"/>
              <a:buChar char=""/>
              <a:tabLst>
                <a:tab pos="723900" algn="l"/>
                <a:tab pos="1447800" algn="l"/>
              </a:tabLst>
              <a:defRPr>
                <a:solidFill>
                  <a:schemeClr val="tx1"/>
                </a:solidFill>
                <a:latin typeface="Lucida Sans Unicode" pitchFamily="34" charset="0"/>
              </a:defRPr>
            </a:lvl8pPr>
            <a:lvl9pPr marL="3886200" indent="-228600" defTabSz="457200" eaLnBrk="0" fontAlgn="base" hangingPunct="0">
              <a:spcBef>
                <a:spcPts val="350"/>
              </a:spcBef>
              <a:spcAft>
                <a:spcPct val="0"/>
              </a:spcAft>
              <a:buClr>
                <a:schemeClr val="accent2"/>
              </a:buClr>
              <a:buFont typeface="Wingdings 2" pitchFamily="18" charset="2"/>
              <a:buChar char=""/>
              <a:tabLst>
                <a:tab pos="723900" algn="l"/>
                <a:tab pos="1447800" algn="l"/>
              </a:tabLst>
              <a:defRPr>
                <a:solidFill>
                  <a:schemeClr val="tx1"/>
                </a:solidFill>
                <a:latin typeface="Lucida Sans Unicode" pitchFamily="34" charset="0"/>
              </a:defRPr>
            </a:lvl9pPr>
          </a:lstStyle>
          <a:p>
            <a:pPr eaLnBrk="1" hangingPunct="1">
              <a:lnSpc>
                <a:spcPct val="93000"/>
              </a:lnSpc>
              <a:spcBef>
                <a:spcPts val="750"/>
              </a:spcBef>
              <a:buClr>
                <a:srgbClr val="000000"/>
              </a:buClr>
              <a:buSzPct val="100000"/>
              <a:buFont typeface="Times New Roman" pitchFamily="18" charset="0"/>
              <a:buNone/>
            </a:pPr>
            <a:r>
              <a:rPr lang="en-US" altLang="en-US" sz="1200" b="1" dirty="0">
                <a:solidFill>
                  <a:srgbClr val="0B3D92"/>
                </a:solidFill>
                <a:latin typeface="Arial" charset="0"/>
                <a:ea typeface="Lucida Sans Unicode" pitchFamily="34" charset="0"/>
                <a:cs typeface="Lucida Sans Unicode" pitchFamily="34" charset="0"/>
              </a:rPr>
              <a:t>Low Risk Offender – has more favorable pro-social thinking and behavior </a:t>
            </a:r>
            <a:br>
              <a:rPr lang="en-US" altLang="en-US" sz="1200" b="1" dirty="0">
                <a:solidFill>
                  <a:srgbClr val="0B3D92"/>
                </a:solidFill>
                <a:latin typeface="Arial" charset="0"/>
                <a:ea typeface="Lucida Sans Unicode" pitchFamily="34" charset="0"/>
                <a:cs typeface="Lucida Sans Unicode" pitchFamily="34" charset="0"/>
              </a:rPr>
            </a:br>
            <a:r>
              <a:rPr lang="en-US" altLang="en-US" sz="1200" b="1" dirty="0">
                <a:solidFill>
                  <a:srgbClr val="0B3D92"/>
                </a:solidFill>
                <a:latin typeface="Arial" charset="0"/>
                <a:ea typeface="Lucida Sans Unicode" pitchFamily="34" charset="0"/>
                <a:cs typeface="Lucida Sans Unicode" pitchFamily="34" charset="0"/>
              </a:rPr>
              <a:t>than other risk levels.</a:t>
            </a:r>
          </a:p>
          <a:p>
            <a:pPr eaLnBrk="1" hangingPunct="1">
              <a:lnSpc>
                <a:spcPct val="93000"/>
              </a:lnSpc>
              <a:spcBef>
                <a:spcPts val="750"/>
              </a:spcBef>
              <a:buClr>
                <a:srgbClr val="000000"/>
              </a:buClr>
              <a:buSzPct val="100000"/>
              <a:buFont typeface="Times New Roman" pitchFamily="18" charset="0"/>
              <a:buNone/>
            </a:pPr>
            <a:r>
              <a:rPr lang="en-US" altLang="en-US" sz="1200" b="1" dirty="0">
                <a:solidFill>
                  <a:srgbClr val="0B3D92"/>
                </a:solidFill>
                <a:latin typeface="Arial" charset="0"/>
                <a:ea typeface="Lucida Sans Unicode" pitchFamily="34" charset="0"/>
                <a:cs typeface="Lucida Sans Unicode" pitchFamily="34" charset="0"/>
              </a:rPr>
              <a:t>Divert to voluntary programming, work units, early release / parole. </a:t>
            </a:r>
          </a:p>
        </p:txBody>
      </p:sp>
      <p:pic>
        <p:nvPicPr>
          <p:cNvPr id="23559"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 y="1752600"/>
            <a:ext cx="920750" cy="171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 name="TextBox 1"/>
          <p:cNvSpPr txBox="1"/>
          <p:nvPr/>
        </p:nvSpPr>
        <p:spPr>
          <a:xfrm>
            <a:off x="228600" y="124690"/>
            <a:ext cx="8077200" cy="1323439"/>
          </a:xfrm>
          <a:prstGeom prst="rect">
            <a:avLst/>
          </a:prstGeom>
          <a:noFill/>
        </p:spPr>
        <p:txBody>
          <a:bodyPr wrap="square" rtlCol="0">
            <a:spAutoFit/>
          </a:bodyPr>
          <a:lstStyle/>
          <a:p>
            <a:pPr algn="ctr"/>
            <a:endParaRPr lang="en-US" sz="3600" dirty="0" smtClean="0">
              <a:latin typeface="+mj-lt"/>
            </a:endParaRPr>
          </a:p>
          <a:p>
            <a:pPr algn="ctr"/>
            <a:r>
              <a:rPr lang="en-US" sz="4400" dirty="0" smtClean="0">
                <a:solidFill>
                  <a:schemeClr val="tx2"/>
                </a:solidFill>
                <a:latin typeface="Constantia" panose="02030602050306030303" pitchFamily="18" charset="0"/>
              </a:rPr>
              <a:t>Review your caseload</a:t>
            </a:r>
            <a:endParaRPr lang="en-US" sz="4400" dirty="0">
              <a:solidFill>
                <a:schemeClr val="tx2"/>
              </a:solidFill>
              <a:latin typeface="Constantia" panose="02030602050306030303" pitchFamily="18" charset="0"/>
            </a:endParaRPr>
          </a:p>
        </p:txBody>
      </p:sp>
    </p:spTree>
    <p:extLst>
      <p:ext uri="{BB962C8B-B14F-4D97-AF65-F5344CB8AC3E}">
        <p14:creationId xmlns:p14="http://schemas.microsoft.com/office/powerpoint/2010/main" val="181844309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Meet the Criminogenic Needs</a:t>
            </a:r>
            <a:endParaRPr lang="en-US" dirty="0">
              <a:latin typeface="Constantia" panose="02030602050306030303" pitchFamily="18" charset="0"/>
            </a:endParaRPr>
          </a:p>
        </p:txBody>
      </p:sp>
      <p:sp>
        <p:nvSpPr>
          <p:cNvPr id="3" name="Content Placeholder 2"/>
          <p:cNvSpPr>
            <a:spLocks noGrp="1"/>
          </p:cNvSpPr>
          <p:nvPr>
            <p:ph idx="1"/>
          </p:nvPr>
        </p:nvSpPr>
        <p:spPr>
          <a:xfrm>
            <a:off x="457200" y="1143000"/>
            <a:ext cx="7620000" cy="4800600"/>
          </a:xfrm>
        </p:spPr>
        <p:txBody>
          <a:bodyPr>
            <a:normAutofit lnSpcReduction="10000"/>
          </a:bodyPr>
          <a:lstStyle/>
          <a:p>
            <a:pPr marL="342900" lvl="1">
              <a:buClr>
                <a:schemeClr val="accent1"/>
              </a:buClr>
            </a:pPr>
            <a:endParaRPr lang="en-US" sz="2200" dirty="0" smtClean="0">
              <a:latin typeface="Constantia" panose="02030602050306030303" pitchFamily="18" charset="0"/>
            </a:endParaRPr>
          </a:p>
          <a:p>
            <a:pPr marL="342900" lvl="1">
              <a:buClr>
                <a:schemeClr val="accent1"/>
              </a:buClr>
            </a:pPr>
            <a:r>
              <a:rPr lang="en-US" sz="2400" dirty="0">
                <a:latin typeface="Constantia" panose="02030602050306030303" pitchFamily="18" charset="0"/>
              </a:rPr>
              <a:t>Best practices: </a:t>
            </a:r>
            <a:r>
              <a:rPr lang="en-US" sz="2400" dirty="0" smtClean="0">
                <a:latin typeface="Constantia" panose="02030602050306030303" pitchFamily="18" charset="0"/>
              </a:rPr>
              <a:t>cognitive </a:t>
            </a:r>
            <a:r>
              <a:rPr lang="en-US" sz="2400" dirty="0">
                <a:latin typeface="Constantia" panose="02030602050306030303" pitchFamily="18" charset="0"/>
              </a:rPr>
              <a:t>behavioral therapy and strategies to decrease antisocial behavior and increase pro social </a:t>
            </a:r>
            <a:r>
              <a:rPr lang="en-US" sz="2400" dirty="0" smtClean="0">
                <a:latin typeface="Constantia" panose="02030602050306030303" pitchFamily="18" charset="0"/>
              </a:rPr>
              <a:t>behaviors </a:t>
            </a:r>
            <a:endParaRPr lang="en-US" sz="2400" dirty="0"/>
          </a:p>
          <a:p>
            <a:pPr marL="342900" lvl="1">
              <a:buClr>
                <a:schemeClr val="accent1"/>
              </a:buClr>
            </a:pPr>
            <a:r>
              <a:rPr lang="en-US" sz="2200" dirty="0" smtClean="0">
                <a:latin typeface="Constantia" panose="02030602050306030303" pitchFamily="18" charset="0"/>
              </a:rPr>
              <a:t>Provide or refer to programs that reduce the criminogenic </a:t>
            </a:r>
            <a:r>
              <a:rPr lang="en-US" sz="2200" dirty="0">
                <a:latin typeface="Constantia" panose="02030602050306030303" pitchFamily="18" charset="0"/>
              </a:rPr>
              <a:t>needs/risk factors </a:t>
            </a:r>
            <a:r>
              <a:rPr lang="en-US" sz="2200" dirty="0" smtClean="0">
                <a:latin typeface="Constantia" panose="02030602050306030303" pitchFamily="18" charset="0"/>
              </a:rPr>
              <a:t>that relate to anti-social thinking are </a:t>
            </a:r>
            <a:r>
              <a:rPr lang="en-US" sz="2200" dirty="0">
                <a:latin typeface="Constantia" panose="02030602050306030303" pitchFamily="18" charset="0"/>
              </a:rPr>
              <a:t>associated with </a:t>
            </a:r>
            <a:r>
              <a:rPr lang="en-US" sz="2200" dirty="0" smtClean="0">
                <a:latin typeface="Constantia" panose="02030602050306030303" pitchFamily="18" charset="0"/>
              </a:rPr>
              <a:t>reduced recidivism (MRT, Thinking for Change, etc.) </a:t>
            </a:r>
            <a:endParaRPr lang="en-US" sz="2200" dirty="0">
              <a:latin typeface="Constantia" panose="02030602050306030303" pitchFamily="18" charset="0"/>
            </a:endParaRPr>
          </a:p>
          <a:p>
            <a:r>
              <a:rPr lang="en-US" dirty="0" smtClean="0">
                <a:latin typeface="Constantia" panose="02030602050306030303" pitchFamily="18" charset="0"/>
              </a:rPr>
              <a:t>Provide pro-social </a:t>
            </a:r>
            <a:r>
              <a:rPr lang="en-US" dirty="0">
                <a:latin typeface="Constantia" panose="02030602050306030303" pitchFamily="18" charset="0"/>
              </a:rPr>
              <a:t>role </a:t>
            </a:r>
            <a:r>
              <a:rPr lang="en-US" dirty="0" smtClean="0">
                <a:latin typeface="Constantia" panose="02030602050306030303" pitchFamily="18" charset="0"/>
              </a:rPr>
              <a:t>modelling, refer to </a:t>
            </a:r>
            <a:r>
              <a:rPr lang="en-US" dirty="0">
                <a:latin typeface="Constantia" panose="02030602050306030303" pitchFamily="18" charset="0"/>
              </a:rPr>
              <a:t>activities with pro social peers </a:t>
            </a:r>
          </a:p>
          <a:p>
            <a:r>
              <a:rPr lang="en-US" dirty="0">
                <a:latin typeface="Constantia" panose="02030602050306030303" pitchFamily="18" charset="0"/>
              </a:rPr>
              <a:t>Every bit as important as meds, </a:t>
            </a:r>
            <a:r>
              <a:rPr lang="en-US" dirty="0" smtClean="0">
                <a:latin typeface="Constantia" panose="02030602050306030303" pitchFamily="18" charset="0"/>
              </a:rPr>
              <a:t>money, and housing </a:t>
            </a:r>
            <a:endParaRPr lang="en-US" dirty="0">
              <a:latin typeface="Constantia" panose="02030602050306030303" pitchFamily="18" charset="0"/>
            </a:endParaRPr>
          </a:p>
          <a:p>
            <a:r>
              <a:rPr lang="en-US" dirty="0">
                <a:latin typeface="Constantia" panose="02030602050306030303" pitchFamily="18" charset="0"/>
              </a:rPr>
              <a:t>And </a:t>
            </a:r>
            <a:r>
              <a:rPr lang="en-US" dirty="0" smtClean="0">
                <a:latin typeface="Constantia" panose="02030602050306030303" pitchFamily="18" charset="0"/>
              </a:rPr>
              <a:t>crucial </a:t>
            </a:r>
            <a:r>
              <a:rPr lang="en-US" dirty="0">
                <a:latin typeface="Constantia" panose="02030602050306030303" pitchFamily="18" charset="0"/>
              </a:rPr>
              <a:t>if we hope to reduce building more prisons and seeing more of your clients in them</a:t>
            </a:r>
          </a:p>
          <a:p>
            <a:endParaRPr lang="en-US" dirty="0">
              <a:latin typeface="Constantia" panose="02030602050306030303" pitchFamily="18" charset="0"/>
            </a:endParaRPr>
          </a:p>
          <a:p>
            <a:endParaRPr lang="en-US" dirty="0">
              <a:latin typeface="Constantia" panose="02030602050306030303" pitchFamily="18" charset="0"/>
            </a:endParaRPr>
          </a:p>
          <a:p>
            <a:endParaRPr lang="en-US" dirty="0">
              <a:latin typeface="Constantia" panose="02030602050306030303" pitchFamily="18" charset="0"/>
            </a:endParaRPr>
          </a:p>
          <a:p>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26</a:t>
            </a:fld>
            <a:endParaRPr lang="en-US"/>
          </a:p>
        </p:txBody>
      </p:sp>
    </p:spTree>
    <p:extLst>
      <p:ext uri="{BB962C8B-B14F-4D97-AF65-F5344CB8AC3E}">
        <p14:creationId xmlns:p14="http://schemas.microsoft.com/office/powerpoint/2010/main" val="35066255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
            </a:r>
            <a:br>
              <a:rPr lang="en-US" sz="4800" dirty="0" smtClean="0"/>
            </a:br>
            <a:r>
              <a:rPr lang="en-US" dirty="0" smtClean="0">
                <a:latin typeface="Constantia" panose="02030602050306030303" pitchFamily="18" charset="0"/>
              </a:rPr>
              <a:t>HOW Do I </a:t>
            </a:r>
            <a:r>
              <a:rPr lang="en-US" dirty="0">
                <a:latin typeface="Constantia" panose="02030602050306030303" pitchFamily="18" charset="0"/>
              </a:rPr>
              <a:t>D</a:t>
            </a:r>
            <a:r>
              <a:rPr lang="en-US" dirty="0" smtClean="0">
                <a:latin typeface="Constantia" panose="02030602050306030303" pitchFamily="18" charset="0"/>
              </a:rPr>
              <a:t>o That Again?</a:t>
            </a:r>
            <a:r>
              <a:rPr lang="en-US" sz="4800" dirty="0"/>
              <a:t/>
            </a:r>
            <a:br>
              <a:rPr lang="en-US" sz="4800" dirty="0"/>
            </a:br>
            <a:endParaRPr lang="en-US" dirty="0"/>
          </a:p>
        </p:txBody>
      </p:sp>
      <p:sp>
        <p:nvSpPr>
          <p:cNvPr id="3" name="Content Placeholder 2"/>
          <p:cNvSpPr>
            <a:spLocks noGrp="1"/>
          </p:cNvSpPr>
          <p:nvPr>
            <p:ph idx="1"/>
          </p:nvPr>
        </p:nvSpPr>
        <p:spPr>
          <a:xfrm>
            <a:off x="457200" y="1676400"/>
            <a:ext cx="7620000" cy="4800600"/>
          </a:xfrm>
        </p:spPr>
        <p:txBody>
          <a:bodyPr>
            <a:normAutofit fontScale="32500" lnSpcReduction="20000"/>
          </a:bodyPr>
          <a:lstStyle/>
          <a:p>
            <a:r>
              <a:rPr lang="en-US" sz="6200" dirty="0" smtClean="0">
                <a:solidFill>
                  <a:srgbClr val="FF0000"/>
                </a:solidFill>
                <a:latin typeface="Constantia" panose="02030602050306030303" pitchFamily="18" charset="0"/>
              </a:rPr>
              <a:t>Get </a:t>
            </a:r>
            <a:r>
              <a:rPr lang="en-US" sz="6200" b="1" dirty="0" smtClean="0">
                <a:solidFill>
                  <a:srgbClr val="FF0000"/>
                </a:solidFill>
                <a:latin typeface="Constantia" panose="02030602050306030303" pitchFamily="18" charset="0"/>
              </a:rPr>
              <a:t>Risks</a:t>
            </a:r>
            <a:r>
              <a:rPr lang="en-US" sz="6200" dirty="0" smtClean="0">
                <a:solidFill>
                  <a:srgbClr val="FF0000"/>
                </a:solidFill>
                <a:latin typeface="Constantia" panose="02030602050306030303" pitchFamily="18" charset="0"/>
              </a:rPr>
              <a:t> and </a:t>
            </a:r>
            <a:r>
              <a:rPr lang="en-US" sz="6200" b="1" dirty="0" smtClean="0">
                <a:solidFill>
                  <a:srgbClr val="FF0000"/>
                </a:solidFill>
                <a:latin typeface="Constantia" panose="02030602050306030303" pitchFamily="18" charset="0"/>
              </a:rPr>
              <a:t>Needs</a:t>
            </a:r>
            <a:r>
              <a:rPr lang="en-US" sz="6200" dirty="0" smtClean="0">
                <a:solidFill>
                  <a:srgbClr val="FF0000"/>
                </a:solidFill>
                <a:latin typeface="Constantia" panose="02030602050306030303" pitchFamily="18" charset="0"/>
              </a:rPr>
              <a:t> Assessment Results –</a:t>
            </a:r>
            <a:r>
              <a:rPr lang="en-US" sz="6200" dirty="0" smtClean="0">
                <a:latin typeface="Constantia" panose="02030602050306030303" pitchFamily="18" charset="0"/>
              </a:rPr>
              <a:t>Valid and Reliable Tool (DOC and Treatment Courts conduct these assessments)</a:t>
            </a:r>
          </a:p>
          <a:p>
            <a:endParaRPr lang="en-US" sz="6200" dirty="0">
              <a:solidFill>
                <a:srgbClr val="FF0000"/>
              </a:solidFill>
              <a:latin typeface="Constantia" panose="02030602050306030303" pitchFamily="18" charset="0"/>
            </a:endParaRPr>
          </a:p>
          <a:p>
            <a:r>
              <a:rPr lang="en-US" sz="6200" dirty="0" smtClean="0">
                <a:solidFill>
                  <a:srgbClr val="FF0000"/>
                </a:solidFill>
                <a:latin typeface="Constantia" panose="02030602050306030303" pitchFamily="18" charset="0"/>
              </a:rPr>
              <a:t>Don’t mix low riskers with medium and highs – </a:t>
            </a:r>
            <a:r>
              <a:rPr lang="en-US" sz="6200" dirty="0" smtClean="0">
                <a:latin typeface="Constantia" panose="02030602050306030303" pitchFamily="18" charset="0"/>
              </a:rPr>
              <a:t>do no harm! </a:t>
            </a:r>
            <a:r>
              <a:rPr lang="en-US" sz="6000" dirty="0" smtClean="0">
                <a:solidFill>
                  <a:srgbClr val="FF0000"/>
                </a:solidFill>
                <a:latin typeface="Constantia" panose="02030602050306030303" pitchFamily="18" charset="0"/>
              </a:rPr>
              <a:t>Program medium to high risk offenders for best results</a:t>
            </a:r>
          </a:p>
          <a:p>
            <a:pPr marL="411480" lvl="1" indent="0">
              <a:buNone/>
            </a:pPr>
            <a:endParaRPr lang="en-US" sz="6200" dirty="0" smtClean="0">
              <a:latin typeface="Constantia" panose="02030602050306030303" pitchFamily="18" charset="0"/>
            </a:endParaRPr>
          </a:p>
          <a:p>
            <a:r>
              <a:rPr lang="en-US" sz="6200" dirty="0" smtClean="0">
                <a:latin typeface="Constantia" panose="02030602050306030303" pitchFamily="18" charset="0"/>
              </a:rPr>
              <a:t>COLLABORATE – DOC Offender Management Plans, Treatment Court Plans identify and address criminogenic risks and needs</a:t>
            </a:r>
          </a:p>
          <a:p>
            <a:endParaRPr lang="en-US" sz="6200" dirty="0" smtClean="0">
              <a:latin typeface="Constantia" panose="02030602050306030303" pitchFamily="18" charset="0"/>
            </a:endParaRPr>
          </a:p>
          <a:p>
            <a:r>
              <a:rPr lang="en-US" sz="6200" dirty="0" smtClean="0">
                <a:solidFill>
                  <a:srgbClr val="FF0000"/>
                </a:solidFill>
                <a:latin typeface="Constantia" panose="02030602050306030303" pitchFamily="18" charset="0"/>
              </a:rPr>
              <a:t>Identify</a:t>
            </a:r>
            <a:r>
              <a:rPr lang="en-US" sz="6200" b="1" dirty="0" smtClean="0">
                <a:solidFill>
                  <a:srgbClr val="FF0000"/>
                </a:solidFill>
                <a:latin typeface="Constantia" panose="02030602050306030303" pitchFamily="18" charset="0"/>
              </a:rPr>
              <a:t> </a:t>
            </a:r>
            <a:r>
              <a:rPr lang="en-US" sz="6200" dirty="0" smtClean="0">
                <a:solidFill>
                  <a:srgbClr val="FF0000"/>
                </a:solidFill>
                <a:latin typeface="Constantia" panose="02030602050306030303" pitchFamily="18" charset="0"/>
              </a:rPr>
              <a:t>and factor in </a:t>
            </a:r>
            <a:r>
              <a:rPr lang="en-US" sz="6200" b="1" dirty="0" smtClean="0">
                <a:solidFill>
                  <a:srgbClr val="FF0000"/>
                </a:solidFill>
                <a:latin typeface="Constantia" panose="02030602050306030303" pitchFamily="18" charset="0"/>
              </a:rPr>
              <a:t>Responsivity </a:t>
            </a:r>
            <a:r>
              <a:rPr lang="en-US" sz="6200" dirty="0" smtClean="0">
                <a:solidFill>
                  <a:srgbClr val="FF0000"/>
                </a:solidFill>
                <a:latin typeface="Constantia" panose="02030602050306030303" pitchFamily="18" charset="0"/>
              </a:rPr>
              <a:t>Factors - </a:t>
            </a:r>
            <a:r>
              <a:rPr lang="en-US" sz="6200" dirty="0" smtClean="0">
                <a:latin typeface="Constantia" panose="02030602050306030303" pitchFamily="18" charset="0"/>
              </a:rPr>
              <a:t>Personal strengths to build on in treatment </a:t>
            </a:r>
            <a:r>
              <a:rPr lang="en-US" sz="6200" dirty="0">
                <a:latin typeface="Constantia" panose="02030602050306030303" pitchFamily="18" charset="0"/>
              </a:rPr>
              <a:t>(strong family relationships, education or skills, history of stable employment, strong ties to recovery </a:t>
            </a:r>
            <a:r>
              <a:rPr lang="en-US" sz="6200" dirty="0" smtClean="0">
                <a:latin typeface="Constantia" panose="02030602050306030303" pitchFamily="18" charset="0"/>
              </a:rPr>
              <a:t>community) or  challenges to overcome in order to fully participate in treatment (motivation, mental health or cognitive deficiencies, maturity, culture, transportation, etc.)</a:t>
            </a:r>
          </a:p>
          <a:p>
            <a:pPr marL="342900" lvl="1" indent="-342900"/>
            <a:endParaRPr lang="en-US" sz="3000" dirty="0">
              <a:latin typeface="Constantia" panose="02030602050306030303" pitchFamily="18" charset="0"/>
            </a:endParaRPr>
          </a:p>
          <a:p>
            <a:endParaRPr lang="en-US" sz="3000" dirty="0">
              <a:latin typeface="Constantia" panose="02030602050306030303" pitchFamily="18" charset="0"/>
            </a:endParaRPr>
          </a:p>
          <a:p>
            <a:pPr marL="114300" indent="0">
              <a:buNone/>
            </a:pPr>
            <a:r>
              <a:rPr lang="en-US" dirty="0" smtClean="0">
                <a:latin typeface="Constantia" panose="02030602050306030303" pitchFamily="18" charset="0"/>
              </a:rPr>
              <a:t>		</a:t>
            </a:r>
          </a:p>
          <a:p>
            <a:pPr lvl="4"/>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27</a:t>
            </a:fld>
            <a:endParaRPr lang="en-US"/>
          </a:p>
        </p:txBody>
      </p:sp>
    </p:spTree>
    <p:extLst>
      <p:ext uri="{BB962C8B-B14F-4D97-AF65-F5344CB8AC3E}">
        <p14:creationId xmlns:p14="http://schemas.microsoft.com/office/powerpoint/2010/main" val="39310808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How Will I Know it Works?</a:t>
            </a:r>
            <a:endParaRPr lang="en-US" dirty="0">
              <a:latin typeface="Constantia" panose="02030602050306030303" pitchFamily="18" charset="0"/>
            </a:endParaRPr>
          </a:p>
        </p:txBody>
      </p:sp>
      <p:sp>
        <p:nvSpPr>
          <p:cNvPr id="3" name="Content Placeholder 2"/>
          <p:cNvSpPr>
            <a:spLocks noGrp="1"/>
          </p:cNvSpPr>
          <p:nvPr>
            <p:ph idx="1"/>
          </p:nvPr>
        </p:nvSpPr>
        <p:spPr/>
        <p:txBody>
          <a:bodyPr>
            <a:normAutofit/>
          </a:bodyPr>
          <a:lstStyle/>
          <a:p>
            <a:r>
              <a:rPr lang="en-US" dirty="0" smtClean="0">
                <a:latin typeface="Constantia" panose="02030602050306030303" pitchFamily="18" charset="0"/>
              </a:rPr>
              <a:t>Make your plan</a:t>
            </a:r>
          </a:p>
          <a:p>
            <a:r>
              <a:rPr lang="en-US" dirty="0" smtClean="0">
                <a:latin typeface="Constantia" panose="02030602050306030303" pitchFamily="18" charset="0"/>
              </a:rPr>
              <a:t>Review </a:t>
            </a:r>
            <a:r>
              <a:rPr lang="en-US" dirty="0">
                <a:latin typeface="Constantia" panose="02030602050306030303" pitchFamily="18" charset="0"/>
              </a:rPr>
              <a:t>and Revise </a:t>
            </a:r>
            <a:r>
              <a:rPr lang="en-US" dirty="0" smtClean="0">
                <a:latin typeface="Constantia" panose="02030602050306030303" pitchFamily="18" charset="0"/>
              </a:rPr>
              <a:t>Plan as indicated</a:t>
            </a:r>
            <a:endParaRPr lang="en-US" dirty="0">
              <a:latin typeface="Constantia" panose="02030602050306030303" pitchFamily="18" charset="0"/>
            </a:endParaRPr>
          </a:p>
          <a:p>
            <a:r>
              <a:rPr lang="en-US" dirty="0" smtClean="0">
                <a:latin typeface="Constantia" panose="02030602050306030303" pitchFamily="18" charset="0"/>
              </a:rPr>
              <a:t>Collaborate with DOC, Treatment Courts near </a:t>
            </a:r>
            <a:r>
              <a:rPr lang="en-US" dirty="0">
                <a:latin typeface="Constantia" panose="02030602050306030303" pitchFamily="18" charset="0"/>
              </a:rPr>
              <a:t>end of treatment cycle</a:t>
            </a:r>
          </a:p>
          <a:p>
            <a:r>
              <a:rPr lang="en-US" dirty="0">
                <a:latin typeface="Constantia" panose="02030602050306030303" pitchFamily="18" charset="0"/>
              </a:rPr>
              <a:t>Risks and Needs </a:t>
            </a:r>
            <a:r>
              <a:rPr lang="en-US" dirty="0" smtClean="0">
                <a:latin typeface="Constantia" panose="02030602050306030303" pitchFamily="18" charset="0"/>
              </a:rPr>
              <a:t>decreases are </a:t>
            </a:r>
            <a:r>
              <a:rPr lang="en-US" dirty="0">
                <a:latin typeface="Constantia" panose="02030602050306030303" pitchFamily="18" charset="0"/>
              </a:rPr>
              <a:t>measurable by </a:t>
            </a:r>
            <a:r>
              <a:rPr lang="en-US" dirty="0" smtClean="0">
                <a:latin typeface="Constantia" panose="02030602050306030303" pitchFamily="18" charset="0"/>
              </a:rPr>
              <a:t>RNR tool (and DOC and Treatment Courts should be reassessing) </a:t>
            </a:r>
          </a:p>
          <a:p>
            <a:endParaRPr lang="en-US" dirty="0">
              <a:latin typeface="Constantia" panose="02030602050306030303" pitchFamily="18" charset="0"/>
            </a:endParaRPr>
          </a:p>
          <a:p>
            <a:pPr marL="114300" indent="0">
              <a:buNone/>
            </a:pPr>
            <a:r>
              <a:rPr lang="en-US" dirty="0" smtClean="0">
                <a:solidFill>
                  <a:srgbClr val="FF0000"/>
                </a:solidFill>
                <a:latin typeface="Constantia" panose="02030602050306030303" pitchFamily="18" charset="0"/>
              </a:rPr>
              <a:t>Results</a:t>
            </a:r>
            <a:r>
              <a:rPr lang="en-US" dirty="0">
                <a:solidFill>
                  <a:srgbClr val="FF0000"/>
                </a:solidFill>
                <a:latin typeface="Constantia" panose="02030602050306030303" pitchFamily="18" charset="0"/>
              </a:rPr>
              <a:t>: Decreased </a:t>
            </a:r>
            <a:r>
              <a:rPr lang="en-US" dirty="0" smtClean="0">
                <a:solidFill>
                  <a:srgbClr val="FF0000"/>
                </a:solidFill>
                <a:latin typeface="Constantia" panose="02030602050306030303" pitchFamily="18" charset="0"/>
              </a:rPr>
              <a:t>Recidivism = no new prisons, increased public safety, community returning citizens with hope and a future </a:t>
            </a:r>
          </a:p>
          <a:p>
            <a:pPr marL="114300" indent="0">
              <a:buNone/>
            </a:pPr>
            <a:endParaRPr lang="en-US" dirty="0" smtClean="0">
              <a:solidFill>
                <a:srgbClr val="FF0000"/>
              </a:solidFill>
              <a:latin typeface="Constantia" panose="02030602050306030303" pitchFamily="18" charset="0"/>
            </a:endParaRPr>
          </a:p>
          <a:p>
            <a:pPr marL="114300" indent="0">
              <a:buNone/>
            </a:pPr>
            <a:r>
              <a:rPr lang="en-US" dirty="0" smtClean="0">
                <a:solidFill>
                  <a:srgbClr val="FF0000"/>
                </a:solidFill>
                <a:latin typeface="Constantia" panose="02030602050306030303" pitchFamily="18" charset="0"/>
              </a:rPr>
              <a:t>Voila.  </a:t>
            </a:r>
            <a:endParaRPr lang="en-US" dirty="0">
              <a:solidFill>
                <a:srgbClr val="FF0000"/>
              </a:solidFill>
              <a:latin typeface="Constantia" panose="02030602050306030303" pitchFamily="18" charset="0"/>
            </a:endParaRPr>
          </a:p>
          <a:p>
            <a:pPr lvl="2"/>
            <a:endParaRPr lang="en-US" sz="2200" dirty="0">
              <a:latin typeface="Constantia" panose="02030602050306030303" pitchFamily="18" charset="0"/>
            </a:endParaRPr>
          </a:p>
          <a:p>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28</a:t>
            </a:fld>
            <a:endParaRPr lang="en-US"/>
          </a:p>
        </p:txBody>
      </p:sp>
    </p:spTree>
    <p:extLst>
      <p:ext uri="{BB962C8B-B14F-4D97-AF65-F5344CB8AC3E}">
        <p14:creationId xmlns:p14="http://schemas.microsoft.com/office/powerpoint/2010/main" val="39413599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325562"/>
          </a:xfrm>
        </p:spPr>
        <p:txBody>
          <a:bodyPr/>
          <a:lstStyle/>
          <a:p>
            <a:r>
              <a:rPr lang="en-US" dirty="0" smtClean="0">
                <a:latin typeface="Constantia" panose="02030602050306030303" pitchFamily="18" charset="0"/>
              </a:rPr>
              <a:t>Justice Reinvestment is a Shared Responsibility	</a:t>
            </a:r>
            <a:endParaRPr lang="en-US" dirty="0">
              <a:latin typeface="Constantia" panose="02030602050306030303" pitchFamily="18" charset="0"/>
            </a:endParaRPr>
          </a:p>
        </p:txBody>
      </p:sp>
      <p:sp>
        <p:nvSpPr>
          <p:cNvPr id="3" name="Content Placeholder 2"/>
          <p:cNvSpPr>
            <a:spLocks noGrp="1"/>
          </p:cNvSpPr>
          <p:nvPr>
            <p:ph idx="1"/>
          </p:nvPr>
        </p:nvSpPr>
        <p:spPr>
          <a:xfrm>
            <a:off x="457200" y="1981200"/>
            <a:ext cx="7620000" cy="4800600"/>
          </a:xfrm>
        </p:spPr>
        <p:txBody>
          <a:bodyPr/>
          <a:lstStyle/>
          <a:p>
            <a:r>
              <a:rPr lang="en-US" dirty="0" smtClean="0">
                <a:latin typeface="Constantia" panose="02030602050306030303" pitchFamily="18" charset="0"/>
              </a:rPr>
              <a:t>The cost of wholly punitive responses to behavioral problems is astronomical</a:t>
            </a:r>
          </a:p>
          <a:p>
            <a:r>
              <a:rPr lang="en-US" dirty="0" smtClean="0">
                <a:latin typeface="Constantia" panose="02030602050306030303" pitchFamily="18" charset="0"/>
              </a:rPr>
              <a:t>The cost to people with behavioral health issues involved in the justice system is astronomical </a:t>
            </a:r>
          </a:p>
          <a:p>
            <a:r>
              <a:rPr lang="en-US" dirty="0" smtClean="0">
                <a:latin typeface="Constantia" panose="02030602050306030303" pitchFamily="18" charset="0"/>
              </a:rPr>
              <a:t>Criminal justice and behavioral </a:t>
            </a:r>
            <a:r>
              <a:rPr lang="en-US" dirty="0">
                <a:latin typeface="Constantia" panose="02030602050306030303" pitchFamily="18" charset="0"/>
              </a:rPr>
              <a:t>h</a:t>
            </a:r>
            <a:r>
              <a:rPr lang="en-US" dirty="0" smtClean="0">
                <a:latin typeface="Constantia" panose="02030602050306030303" pitchFamily="18" charset="0"/>
              </a:rPr>
              <a:t>ealth must be close partners around our shared populations to achieve the hope of criminal justice reform</a:t>
            </a:r>
          </a:p>
          <a:p>
            <a:r>
              <a:rPr lang="en-US" dirty="0" smtClean="0">
                <a:latin typeface="Constantia" panose="02030602050306030303" pitchFamily="18" charset="0"/>
              </a:rPr>
              <a:t>Providers are the rubber that meets the road in criminal justice reform and reinvestment </a:t>
            </a:r>
          </a:p>
          <a:p>
            <a:r>
              <a:rPr lang="en-US" dirty="0" smtClean="0">
                <a:latin typeface="Constantia" panose="02030602050306030303" pitchFamily="18" charset="0"/>
              </a:rPr>
              <a:t>I invite you to get on that road and drive like the future of Alaska depends on it – because it does</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29</a:t>
            </a:fld>
            <a:endParaRPr lang="en-US"/>
          </a:p>
        </p:txBody>
      </p:sp>
    </p:spTree>
    <p:extLst>
      <p:ext uri="{BB962C8B-B14F-4D97-AF65-F5344CB8AC3E}">
        <p14:creationId xmlns:p14="http://schemas.microsoft.com/office/powerpoint/2010/main" val="39481828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Problem Presented</a:t>
            </a:r>
            <a:endParaRPr lang="en-US" dirty="0">
              <a:latin typeface="Constantia" panose="02030602050306030303" pitchFamily="18" charset="0"/>
            </a:endParaRPr>
          </a:p>
        </p:txBody>
      </p:sp>
      <p:sp>
        <p:nvSpPr>
          <p:cNvPr id="3" name="Content Placeholder 2"/>
          <p:cNvSpPr>
            <a:spLocks noGrp="1"/>
          </p:cNvSpPr>
          <p:nvPr>
            <p:ph idx="1"/>
          </p:nvPr>
        </p:nvSpPr>
        <p:spPr/>
        <p:txBody>
          <a:bodyPr>
            <a:normAutofit/>
          </a:bodyPr>
          <a:lstStyle/>
          <a:p>
            <a:r>
              <a:rPr lang="en-US" dirty="0">
                <a:latin typeface="Constantia" panose="02030602050306030303" pitchFamily="18" charset="0"/>
              </a:rPr>
              <a:t>Between 2005 and 2014, </a:t>
            </a:r>
            <a:r>
              <a:rPr lang="en-US" dirty="0" smtClean="0">
                <a:latin typeface="Constantia" panose="02030602050306030303" pitchFamily="18" charset="0"/>
              </a:rPr>
              <a:t>Alaska’s jail </a:t>
            </a:r>
            <a:r>
              <a:rPr lang="en-US" dirty="0">
                <a:latin typeface="Constantia" panose="02030602050306030303" pitchFamily="18" charset="0"/>
              </a:rPr>
              <a:t>and prison system </a:t>
            </a:r>
            <a:r>
              <a:rPr lang="en-US" dirty="0" smtClean="0">
                <a:latin typeface="Constantia" panose="02030602050306030303" pitchFamily="18" charset="0"/>
              </a:rPr>
              <a:t>population increased almost 3 </a:t>
            </a:r>
            <a:r>
              <a:rPr lang="en-US" dirty="0">
                <a:latin typeface="Constantia" panose="02030602050306030303" pitchFamily="18" charset="0"/>
              </a:rPr>
              <a:t>times faster than the state’s resident </a:t>
            </a:r>
            <a:r>
              <a:rPr lang="en-US" dirty="0" smtClean="0">
                <a:latin typeface="Constantia" panose="02030602050306030303" pitchFamily="18" charset="0"/>
              </a:rPr>
              <a:t>population</a:t>
            </a:r>
          </a:p>
          <a:p>
            <a:r>
              <a:rPr lang="en-US" dirty="0" smtClean="0">
                <a:latin typeface="Constantia" panose="02030602050306030303" pitchFamily="18" charset="0"/>
              </a:rPr>
              <a:t>Rapid </a:t>
            </a:r>
            <a:r>
              <a:rPr lang="en-US" dirty="0">
                <a:latin typeface="Constantia" panose="02030602050306030303" pitchFamily="18" charset="0"/>
              </a:rPr>
              <a:t>growth </a:t>
            </a:r>
            <a:r>
              <a:rPr lang="en-US" dirty="0" smtClean="0">
                <a:latin typeface="Constantia" panose="02030602050306030303" pitchFamily="18" charset="0"/>
              </a:rPr>
              <a:t>and keeping prisoners in AK (instead of out of state) required building Goose Creek correctional center </a:t>
            </a:r>
            <a:r>
              <a:rPr lang="en-US" dirty="0">
                <a:latin typeface="Constantia" panose="02030602050306030303" pitchFamily="18" charset="0"/>
              </a:rPr>
              <a:t>at a cost to the state of $240 </a:t>
            </a:r>
            <a:r>
              <a:rPr lang="en-US" dirty="0" smtClean="0">
                <a:latin typeface="Constantia" panose="02030602050306030303" pitchFamily="18" charset="0"/>
              </a:rPr>
              <a:t>million</a:t>
            </a:r>
          </a:p>
          <a:p>
            <a:r>
              <a:rPr lang="en-US" dirty="0" smtClean="0">
                <a:latin typeface="Constantia" panose="02030602050306030303" pitchFamily="18" charset="0"/>
              </a:rPr>
              <a:t>That was in addition to DOC’s </a:t>
            </a:r>
            <a:r>
              <a:rPr lang="en-US" dirty="0">
                <a:latin typeface="Constantia" panose="02030602050306030303" pitchFamily="18" charset="0"/>
              </a:rPr>
              <a:t>$300 million annual operating budget, which </a:t>
            </a:r>
            <a:r>
              <a:rPr lang="en-US" dirty="0" smtClean="0">
                <a:latin typeface="Constantia" panose="02030602050306030303" pitchFamily="18" charset="0"/>
              </a:rPr>
              <a:t>had </a:t>
            </a:r>
            <a:r>
              <a:rPr lang="en-US" dirty="0">
                <a:latin typeface="Constantia" panose="02030602050306030303" pitchFamily="18" charset="0"/>
              </a:rPr>
              <a:t>risen 60 percent over the previous </a:t>
            </a:r>
            <a:r>
              <a:rPr lang="en-US" dirty="0" smtClean="0">
                <a:latin typeface="Constantia" panose="02030602050306030303" pitchFamily="18" charset="0"/>
              </a:rPr>
              <a:t>20 years</a:t>
            </a:r>
            <a:endParaRPr lang="en-US" dirty="0">
              <a:latin typeface="Constantia" panose="02030602050306030303" pitchFamily="18" charset="0"/>
            </a:endParaRPr>
          </a:p>
          <a:p>
            <a:r>
              <a:rPr lang="en-US" b="1" dirty="0">
                <a:latin typeface="Constantia" panose="02030602050306030303" pitchFamily="18" charset="0"/>
              </a:rPr>
              <a:t>Without policy changes, the </a:t>
            </a:r>
            <a:r>
              <a:rPr lang="en-US" b="1" dirty="0" smtClean="0">
                <a:latin typeface="Constantia" panose="02030602050306030303" pitchFamily="18" charset="0"/>
              </a:rPr>
              <a:t>state’s </a:t>
            </a:r>
            <a:r>
              <a:rPr lang="en-US" b="1" dirty="0">
                <a:latin typeface="Constantia" panose="02030602050306030303" pitchFamily="18" charset="0"/>
              </a:rPr>
              <a:t>projected </a:t>
            </a:r>
            <a:r>
              <a:rPr lang="en-US" b="1" dirty="0" smtClean="0">
                <a:latin typeface="Constantia" panose="02030602050306030303" pitchFamily="18" charset="0"/>
              </a:rPr>
              <a:t>inmate </a:t>
            </a:r>
            <a:r>
              <a:rPr lang="en-US" b="1" dirty="0">
                <a:latin typeface="Constantia" panose="02030602050306030303" pitchFamily="18" charset="0"/>
              </a:rPr>
              <a:t>population would grow by another 27 </a:t>
            </a:r>
            <a:r>
              <a:rPr lang="en-US" b="1" dirty="0" smtClean="0">
                <a:latin typeface="Constantia" panose="02030602050306030303" pitchFamily="18" charset="0"/>
              </a:rPr>
              <a:t>%</a:t>
            </a:r>
            <a:r>
              <a:rPr lang="en-US" b="1" dirty="0">
                <a:latin typeface="Constantia" panose="02030602050306030303" pitchFamily="18" charset="0"/>
              </a:rPr>
              <a:t> </a:t>
            </a:r>
            <a:r>
              <a:rPr lang="en-US" dirty="0" smtClean="0">
                <a:latin typeface="Constantia" panose="02030602050306030303" pitchFamily="18" charset="0"/>
              </a:rPr>
              <a:t>costing another </a:t>
            </a:r>
            <a:r>
              <a:rPr lang="en-US" dirty="0">
                <a:latin typeface="Constantia" panose="02030602050306030303" pitchFamily="18" charset="0"/>
              </a:rPr>
              <a:t>$169 million </a:t>
            </a:r>
            <a:r>
              <a:rPr lang="en-US" dirty="0" smtClean="0">
                <a:latin typeface="Constantia" panose="02030602050306030303" pitchFamily="18" charset="0"/>
              </a:rPr>
              <a:t>or more while </a:t>
            </a:r>
            <a:r>
              <a:rPr lang="en-US" dirty="0">
                <a:latin typeface="Constantia" panose="02030602050306030303" pitchFamily="18" charset="0"/>
              </a:rPr>
              <a:t>the state was </a:t>
            </a:r>
            <a:r>
              <a:rPr lang="en-US" dirty="0" smtClean="0">
                <a:latin typeface="Constantia" panose="02030602050306030303" pitchFamily="18" charset="0"/>
              </a:rPr>
              <a:t>faces </a:t>
            </a:r>
            <a:r>
              <a:rPr lang="en-US" dirty="0">
                <a:latin typeface="Constantia" panose="02030602050306030303" pitchFamily="18" charset="0"/>
              </a:rPr>
              <a:t>a </a:t>
            </a:r>
            <a:r>
              <a:rPr lang="en-US" dirty="0" smtClean="0">
                <a:latin typeface="Constantia" panose="02030602050306030303" pitchFamily="18" charset="0"/>
              </a:rPr>
              <a:t>multi-billion dollar revenue </a:t>
            </a:r>
            <a:r>
              <a:rPr lang="en-US" dirty="0">
                <a:latin typeface="Constantia" panose="02030602050306030303" pitchFamily="18" charset="0"/>
              </a:rPr>
              <a:t>shortfall.</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a:t>
            </a:fld>
            <a:endParaRPr lang="en-US"/>
          </a:p>
        </p:txBody>
      </p:sp>
    </p:spTree>
    <p:extLst>
      <p:ext uri="{BB962C8B-B14F-4D97-AF65-F5344CB8AC3E}">
        <p14:creationId xmlns:p14="http://schemas.microsoft.com/office/powerpoint/2010/main" val="25844153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543800" cy="3200400"/>
          </a:xfrm>
        </p:spPr>
        <p:txBody>
          <a:bodyPr/>
          <a:lstStyle/>
          <a:p>
            <a:r>
              <a:rPr lang="en-US" dirty="0" smtClean="0">
                <a:latin typeface="Constantia" panose="02030602050306030303" pitchFamily="18" charset="0"/>
              </a:rPr>
              <a:t>Medicaid &amp; Behavioral Health Reform in Alaska</a:t>
            </a:r>
            <a:endParaRPr lang="en-US" dirty="0">
              <a:latin typeface="Constantia" panose="02030602050306030303" pitchFamily="18" charset="0"/>
            </a:endParaRPr>
          </a:p>
        </p:txBody>
      </p:sp>
      <p:sp>
        <p:nvSpPr>
          <p:cNvPr id="3" name="Subtitle 2"/>
          <p:cNvSpPr>
            <a:spLocks noGrp="1"/>
          </p:cNvSpPr>
          <p:nvPr>
            <p:ph type="subTitle" idx="1"/>
          </p:nvPr>
        </p:nvSpPr>
        <p:spPr>
          <a:xfrm>
            <a:off x="685800" y="4343400"/>
            <a:ext cx="6461760" cy="1828800"/>
          </a:xfrm>
        </p:spPr>
        <p:txBody>
          <a:bodyPr>
            <a:noAutofit/>
          </a:bodyPr>
          <a:lstStyle/>
          <a:p>
            <a:r>
              <a:rPr lang="en-US" sz="2400" dirty="0" smtClean="0">
                <a:latin typeface="Constantia" panose="02030602050306030303" pitchFamily="18" charset="0"/>
              </a:rPr>
              <a:t>How SB 74 will improve physical and behavioral health care across Alaska:  better access, improved health outcomes and lower costs—including improved outcomes for justice involved Alaskans and their families.</a:t>
            </a:r>
            <a:endParaRPr lang="en-US" sz="2400"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30</a:t>
            </a:fld>
            <a:endParaRPr lang="en-US" dirty="0"/>
          </a:p>
        </p:txBody>
      </p:sp>
    </p:spTree>
    <p:extLst>
      <p:ext uri="{BB962C8B-B14F-4D97-AF65-F5344CB8AC3E}">
        <p14:creationId xmlns:p14="http://schemas.microsoft.com/office/powerpoint/2010/main" val="22396775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How Did SB 74 Become Law?</a:t>
            </a:r>
            <a:endParaRPr lang="en-US" dirty="0">
              <a:latin typeface="Constantia" panose="02030602050306030303" pitchFamily="18" charset="0"/>
            </a:endParaRPr>
          </a:p>
        </p:txBody>
      </p:sp>
      <p:sp>
        <p:nvSpPr>
          <p:cNvPr id="3" name="Content Placeholder 2"/>
          <p:cNvSpPr>
            <a:spLocks noGrp="1"/>
          </p:cNvSpPr>
          <p:nvPr>
            <p:ph idx="1"/>
          </p:nvPr>
        </p:nvSpPr>
        <p:spPr/>
        <p:txBody>
          <a:bodyPr/>
          <a:lstStyle/>
          <a:p>
            <a:r>
              <a:rPr lang="en-US" dirty="0">
                <a:latin typeface="Constantia" panose="02030602050306030303" pitchFamily="18" charset="0"/>
              </a:rPr>
              <a:t>March 2015 – Senator Pete Kelly introduced SB 74 and Governor Walker introduced HB 148 &amp; SB 78</a:t>
            </a:r>
          </a:p>
          <a:p>
            <a:pPr marL="445770" lvl="1" indent="-171450"/>
            <a:endParaRPr lang="en-US" sz="1000" dirty="0">
              <a:latin typeface="Constantia" panose="02030602050306030303" pitchFamily="18" charset="0"/>
            </a:endParaRPr>
          </a:p>
          <a:p>
            <a:r>
              <a:rPr lang="en-US" dirty="0">
                <a:latin typeface="Constantia" panose="02030602050306030303" pitchFamily="18" charset="0"/>
              </a:rPr>
              <a:t> June 2015 – DHSS contracts with Agnew::Beck to  develop “Recommended Medicaid Redesign + Expansion Strategies for Alaska” – January  22, 2016</a:t>
            </a:r>
          </a:p>
          <a:p>
            <a:pPr marL="445770" lvl="1" indent="-171450"/>
            <a:endParaRPr lang="en-US" sz="1000" dirty="0">
              <a:latin typeface="Constantia" panose="02030602050306030303" pitchFamily="18" charset="0"/>
            </a:endParaRPr>
          </a:p>
          <a:p>
            <a:r>
              <a:rPr lang="en-US" dirty="0">
                <a:latin typeface="Constantia" panose="02030602050306030303" pitchFamily="18" charset="0"/>
              </a:rPr>
              <a:t> January 2016 –SB 74  became the vehicle for Medicaid reform combining elements of HB 148/SB 78 and recommendations from the Agnew::Beck report</a:t>
            </a:r>
          </a:p>
          <a:p>
            <a:pPr marL="445770" lvl="1" indent="-171450"/>
            <a:endParaRPr lang="en-US" sz="1000" dirty="0">
              <a:latin typeface="Constantia" panose="02030602050306030303" pitchFamily="18" charset="0"/>
            </a:endParaRPr>
          </a:p>
          <a:p>
            <a:r>
              <a:rPr lang="en-US" dirty="0">
                <a:latin typeface="Constantia" panose="02030602050306030303" pitchFamily="18" charset="0"/>
              </a:rPr>
              <a:t> SB 74 was signed into law June 21, </a:t>
            </a:r>
            <a:r>
              <a:rPr lang="en-US" dirty="0" smtClean="0">
                <a:latin typeface="Constantia" panose="02030602050306030303" pitchFamily="18" charset="0"/>
              </a:rPr>
              <a:t>2016 (after much debate, dialogue, discussion and amendments)</a:t>
            </a:r>
            <a:endParaRPr lang="en-US" dirty="0">
              <a:latin typeface="Constantia" panose="02030602050306030303" pitchFamily="18" charset="0"/>
            </a:endParaRP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31</a:t>
            </a:fld>
            <a:endParaRPr lang="en-US"/>
          </a:p>
        </p:txBody>
      </p:sp>
    </p:spTree>
    <p:extLst>
      <p:ext uri="{BB962C8B-B14F-4D97-AF65-F5344CB8AC3E}">
        <p14:creationId xmlns:p14="http://schemas.microsoft.com/office/powerpoint/2010/main" val="1630574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latin typeface="Constantia" panose="02030602050306030303" pitchFamily="18" charset="0"/>
              </a:rPr>
              <a:t>Elements of SB 74 &amp; Medicaid Reform</a:t>
            </a:r>
            <a:endParaRPr lang="en-US" sz="4400"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32</a:t>
            </a:fld>
            <a:endParaRPr lang="en-US"/>
          </a:p>
        </p:txBody>
      </p:sp>
      <p:pic>
        <p:nvPicPr>
          <p:cNvPr id="5" name="Picture 2" descr="C:\Users\ldcasto\AppData\Local\Microsoft\Windows\Temporary Internet Files\Content.Outlook\6H3GEMKI\Medicaid Redesign Implementation Components DRAFT3.pn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1447800"/>
            <a:ext cx="7620000" cy="495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06757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249362"/>
          </a:xfrm>
        </p:spPr>
        <p:txBody>
          <a:bodyPr/>
          <a:lstStyle/>
          <a:p>
            <a:r>
              <a:rPr lang="en-US" dirty="0" smtClean="0">
                <a:latin typeface="Constantia" panose="02030602050306030303" pitchFamily="18" charset="0"/>
              </a:rPr>
              <a:t>What Will Medicaid Reform Accomplish?</a:t>
            </a:r>
            <a:endParaRPr lang="en-US" dirty="0">
              <a:latin typeface="Constantia" panose="02030602050306030303" pitchFamily="18" charset="0"/>
            </a:endParaRPr>
          </a:p>
        </p:txBody>
      </p:sp>
      <p:sp>
        <p:nvSpPr>
          <p:cNvPr id="3" name="Content Placeholder 2"/>
          <p:cNvSpPr>
            <a:spLocks noGrp="1"/>
          </p:cNvSpPr>
          <p:nvPr>
            <p:ph idx="1"/>
          </p:nvPr>
        </p:nvSpPr>
        <p:spPr>
          <a:xfrm>
            <a:off x="457200" y="1600200"/>
            <a:ext cx="7620000" cy="4876800"/>
          </a:xfrm>
        </p:spPr>
        <p:txBody>
          <a:bodyPr>
            <a:normAutofit lnSpcReduction="10000"/>
          </a:bodyPr>
          <a:lstStyle/>
          <a:p>
            <a:r>
              <a:rPr lang="en-US" dirty="0" smtClean="0">
                <a:latin typeface="Constantia" panose="02030602050306030303" pitchFamily="18" charset="0"/>
              </a:rPr>
              <a:t>Focus on whole person care—mind, body, spirit, and environment;</a:t>
            </a:r>
          </a:p>
          <a:p>
            <a:r>
              <a:rPr lang="en-US" dirty="0" smtClean="0">
                <a:latin typeface="Constantia" panose="02030602050306030303" pitchFamily="18" charset="0"/>
              </a:rPr>
              <a:t>Move toward better integrated care—physical health and behavioral health care;</a:t>
            </a:r>
          </a:p>
          <a:p>
            <a:r>
              <a:rPr lang="en-US" dirty="0" smtClean="0">
                <a:latin typeface="Constantia" panose="02030602050306030303" pitchFamily="18" charset="0"/>
              </a:rPr>
              <a:t>Coordinated, comprehensive system of care;</a:t>
            </a:r>
          </a:p>
          <a:p>
            <a:r>
              <a:rPr lang="en-US" dirty="0" smtClean="0">
                <a:latin typeface="Constantia" panose="02030602050306030303" pitchFamily="18" charset="0"/>
              </a:rPr>
              <a:t>Improved access to care—when, where and what you need;</a:t>
            </a:r>
          </a:p>
          <a:p>
            <a:r>
              <a:rPr lang="en-US" dirty="0" smtClean="0">
                <a:latin typeface="Constantia" panose="02030602050306030303" pitchFamily="18" charset="0"/>
              </a:rPr>
              <a:t>Improved health outcomes with a focus on:</a:t>
            </a:r>
          </a:p>
          <a:p>
            <a:pPr lvl="2"/>
            <a:r>
              <a:rPr lang="en-US" dirty="0" smtClean="0">
                <a:latin typeface="Constantia" panose="02030602050306030303" pitchFamily="18" charset="0"/>
              </a:rPr>
              <a:t>Social determinants of health (housing, employment, life skills, social connections, physical environment)</a:t>
            </a:r>
          </a:p>
          <a:p>
            <a:pPr lvl="2"/>
            <a:r>
              <a:rPr lang="en-US" dirty="0" smtClean="0">
                <a:latin typeface="Constantia" panose="02030602050306030303" pitchFamily="18" charset="0"/>
              </a:rPr>
              <a:t>Health promotion, prevention, earlier intervention, maintenance and recovery</a:t>
            </a:r>
          </a:p>
          <a:p>
            <a:r>
              <a:rPr lang="en-US" dirty="0" smtClean="0">
                <a:latin typeface="Constantia" panose="02030602050306030303" pitchFamily="18" charset="0"/>
              </a:rPr>
              <a:t>Contained cost and increased value for every dollar spent on health/behavioral health </a:t>
            </a:r>
            <a:r>
              <a:rPr lang="en-US" dirty="0" smtClean="0">
                <a:latin typeface="Constantia" panose="02030602050306030303" pitchFamily="18" charset="0"/>
              </a:rPr>
              <a:t>care;</a:t>
            </a:r>
          </a:p>
          <a:p>
            <a:r>
              <a:rPr lang="en-US" dirty="0" smtClean="0">
                <a:latin typeface="Constantia" panose="02030602050306030303" pitchFamily="18" charset="0"/>
              </a:rPr>
              <a:t>Compliments and enhances Medicaid Expansion.</a:t>
            </a:r>
            <a:endParaRPr lang="en-US" dirty="0" smtClean="0">
              <a:latin typeface="Constantia" panose="02030602050306030303" pitchFamily="18" charset="0"/>
            </a:endParaRPr>
          </a:p>
          <a:p>
            <a:endParaRPr lang="en-US" dirty="0" smtClean="0">
              <a:latin typeface="Constantia" panose="02030602050306030303" pitchFamily="18" charset="0"/>
            </a:endParaRPr>
          </a:p>
          <a:p>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33</a:t>
            </a:fld>
            <a:endParaRPr lang="en-US"/>
          </a:p>
        </p:txBody>
      </p:sp>
    </p:spTree>
    <p:extLst>
      <p:ext uri="{BB962C8B-B14F-4D97-AF65-F5344CB8AC3E}">
        <p14:creationId xmlns:p14="http://schemas.microsoft.com/office/powerpoint/2010/main" val="34391538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34</a:t>
            </a:fld>
            <a:endParaRPr lang="en-US"/>
          </a:p>
        </p:txBody>
      </p:sp>
      <p:pic>
        <p:nvPicPr>
          <p:cNvPr id="5" name="Picture 2" descr="C:\Users\ldcasto\AppData\Local\Microsoft\Windows\Temporary Internet Files\Content.Outlook\6H3GEMKI\Medicaid Redesign Implementation Vision+Components v5 12-21-16.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84582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62619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7543800" cy="1143000"/>
          </a:xfrm>
        </p:spPr>
        <p:txBody>
          <a:bodyPr/>
          <a:lstStyle/>
          <a:p>
            <a:r>
              <a:rPr lang="en-US" dirty="0" smtClean="0"/>
              <a:t>Where Do SB 91 and SB 74 Meet?</a:t>
            </a:r>
            <a:endParaRPr lang="en-US" dirty="0"/>
          </a:p>
        </p:txBody>
      </p:sp>
      <p:sp>
        <p:nvSpPr>
          <p:cNvPr id="3" name="Content Placeholder 2"/>
          <p:cNvSpPr>
            <a:spLocks noGrp="1"/>
          </p:cNvSpPr>
          <p:nvPr>
            <p:ph idx="1"/>
          </p:nvPr>
        </p:nvSpPr>
        <p:spPr/>
        <p:txBody>
          <a:bodyPr>
            <a:normAutofit fontScale="85000" lnSpcReduction="20000"/>
          </a:bodyPr>
          <a:lstStyle/>
          <a:p>
            <a:pPr marL="114300" indent="0">
              <a:buNone/>
            </a:pPr>
            <a:r>
              <a:rPr lang="en-US" sz="2600" dirty="0" smtClean="0">
                <a:latin typeface="Constantia" panose="02030602050306030303" pitchFamily="18" charset="0"/>
              </a:rPr>
              <a:t>Major </a:t>
            </a:r>
            <a:r>
              <a:rPr lang="en-US" sz="2600" dirty="0">
                <a:latin typeface="Constantia" panose="02030602050306030303" pitchFamily="18" charset="0"/>
              </a:rPr>
              <a:t>change occurred in two different but closely aligned </a:t>
            </a:r>
            <a:r>
              <a:rPr lang="en-US" sz="2600" dirty="0" smtClean="0">
                <a:latin typeface="Constantia" panose="02030602050306030303" pitchFamily="18" charset="0"/>
              </a:rPr>
              <a:t>areas:  </a:t>
            </a:r>
            <a:r>
              <a:rPr lang="en-US" sz="2600" dirty="0">
                <a:latin typeface="Constantia" panose="02030602050306030303" pitchFamily="18" charset="0"/>
              </a:rPr>
              <a:t>Medicaid/health &amp; behavioral health reform &amp; criminal justice reform. </a:t>
            </a:r>
            <a:r>
              <a:rPr lang="en-US" sz="2600" dirty="0" smtClean="0">
                <a:latin typeface="Constantia" panose="02030602050306030303" pitchFamily="18" charset="0"/>
              </a:rPr>
              <a:t> We will:</a:t>
            </a:r>
            <a:endParaRPr lang="en-US" sz="2600" dirty="0">
              <a:latin typeface="Constantia" panose="02030602050306030303" pitchFamily="18" charset="0"/>
            </a:endParaRPr>
          </a:p>
          <a:p>
            <a:pPr marL="114300" indent="0">
              <a:buNone/>
            </a:pPr>
            <a:endParaRPr lang="en-US" sz="1200" dirty="0">
              <a:latin typeface="Constantia" panose="02030602050306030303" pitchFamily="18" charset="0"/>
            </a:endParaRPr>
          </a:p>
          <a:p>
            <a:pPr>
              <a:buFont typeface="Wingdings" panose="05000000000000000000" pitchFamily="2" charset="2"/>
              <a:buChar char="§"/>
            </a:pPr>
            <a:r>
              <a:rPr lang="en-US" sz="2400" dirty="0">
                <a:latin typeface="Constantia" panose="02030602050306030303" pitchFamily="18" charset="0"/>
              </a:rPr>
              <a:t>leverage pieces of each reform process to enhance and strengthen health and social service outcomes for all Alaskan’s impacted by criminal justice involvement; </a:t>
            </a:r>
            <a:endParaRPr lang="en-US" sz="2400" dirty="0" smtClean="0">
              <a:latin typeface="Constantia" panose="02030602050306030303" pitchFamily="18" charset="0"/>
            </a:endParaRPr>
          </a:p>
          <a:p>
            <a:pPr marL="114300" indent="0">
              <a:buNone/>
            </a:pPr>
            <a:endParaRPr lang="en-US" sz="2400" dirty="0">
              <a:latin typeface="Constantia" panose="02030602050306030303" pitchFamily="18" charset="0"/>
            </a:endParaRPr>
          </a:p>
          <a:p>
            <a:pPr>
              <a:buFont typeface="Wingdings" panose="05000000000000000000" pitchFamily="2" charset="2"/>
              <a:buChar char="§"/>
            </a:pPr>
            <a:r>
              <a:rPr lang="en-US" sz="2400" dirty="0">
                <a:latin typeface="Constantia" panose="02030602050306030303" pitchFamily="18" charset="0"/>
              </a:rPr>
              <a:t>establish clear processes, priorities and systems of care to create long-term health and wellness for individuals returning to their communities following a period of incarceration</a:t>
            </a:r>
            <a:r>
              <a:rPr lang="en-US" sz="2400" dirty="0" smtClean="0">
                <a:latin typeface="Constantia" panose="02030602050306030303" pitchFamily="18" charset="0"/>
              </a:rPr>
              <a:t>;</a:t>
            </a:r>
          </a:p>
          <a:p>
            <a:pPr marL="114300" indent="0">
              <a:buNone/>
            </a:pPr>
            <a:endParaRPr lang="en-US" sz="2400" dirty="0">
              <a:latin typeface="Constantia" panose="02030602050306030303" pitchFamily="18" charset="0"/>
            </a:endParaRPr>
          </a:p>
          <a:p>
            <a:pPr>
              <a:buFont typeface="Wingdings" panose="05000000000000000000" pitchFamily="2" charset="2"/>
              <a:buChar char="§"/>
            </a:pPr>
            <a:r>
              <a:rPr lang="en-US" sz="2400" dirty="0">
                <a:latin typeface="Constantia" panose="02030602050306030303" pitchFamily="18" charset="0"/>
              </a:rPr>
              <a:t>explore ways to increase primary care and behavioral health care within our correctional institutions, through better partnerships with community-based non-profit, tribal and faith-based organizations that can provide services, through in-reach programming to inmates’ still incarcerated and nearing release. </a:t>
            </a:r>
          </a:p>
          <a:p>
            <a:pPr marL="114300" indent="0">
              <a:buNone/>
            </a:pPr>
            <a:endParaRPr lang="en-US" sz="2400" dirty="0"/>
          </a:p>
          <a:p>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35</a:t>
            </a:fld>
            <a:endParaRPr lang="en-US"/>
          </a:p>
        </p:txBody>
      </p:sp>
    </p:spTree>
    <p:extLst>
      <p:ext uri="{BB962C8B-B14F-4D97-AF65-F5344CB8AC3E}">
        <p14:creationId xmlns:p14="http://schemas.microsoft.com/office/powerpoint/2010/main" val="16294740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249362"/>
          </a:xfrm>
        </p:spPr>
        <p:txBody>
          <a:bodyPr/>
          <a:lstStyle/>
          <a:p>
            <a:r>
              <a:rPr lang="en-US" dirty="0" smtClean="0">
                <a:latin typeface="Constantia" panose="02030602050306030303" pitchFamily="18" charset="0"/>
              </a:rPr>
              <a:t>SB 91-SB 74 Integration Initiative – 6 Focus Areas:</a:t>
            </a:r>
            <a:endParaRPr lang="en-US" dirty="0">
              <a:latin typeface="Constantia" panose="02030602050306030303" pitchFamily="18" charset="0"/>
            </a:endParaRPr>
          </a:p>
        </p:txBody>
      </p:sp>
      <p:sp>
        <p:nvSpPr>
          <p:cNvPr id="3" name="Content Placeholder 2"/>
          <p:cNvSpPr>
            <a:spLocks noGrp="1"/>
          </p:cNvSpPr>
          <p:nvPr>
            <p:ph idx="1"/>
          </p:nvPr>
        </p:nvSpPr>
        <p:spPr>
          <a:xfrm>
            <a:off x="457200" y="1676400"/>
            <a:ext cx="7620000" cy="4724400"/>
          </a:xfrm>
        </p:spPr>
        <p:txBody>
          <a:bodyPr>
            <a:normAutofit fontScale="92500"/>
          </a:bodyPr>
          <a:lstStyle/>
          <a:p>
            <a:pPr lvl="0">
              <a:lnSpc>
                <a:spcPct val="110000"/>
              </a:lnSpc>
            </a:pPr>
            <a:r>
              <a:rPr lang="en-US" b="1" dirty="0">
                <a:latin typeface="Constantia" panose="02030602050306030303" pitchFamily="18" charset="0"/>
              </a:rPr>
              <a:t>Medicaid enrollment for all eligible justice-involved individuals leaving DOC institutions </a:t>
            </a:r>
            <a:r>
              <a:rPr lang="en-US" dirty="0">
                <a:latin typeface="Constantia" panose="02030602050306030303" pitchFamily="18" charset="0"/>
              </a:rPr>
              <a:t>(released, furlough, electronic monitoring, probation/parole) and juveniles in the custody of DJJ.  SB 91’s intent is that all DOC releasing individuals will be enrolled in Medicaid (if eligible) 90-days prior to </a:t>
            </a:r>
            <a:r>
              <a:rPr lang="en-US" dirty="0" smtClean="0">
                <a:latin typeface="Constantia" panose="02030602050306030303" pitchFamily="18" charset="0"/>
              </a:rPr>
              <a:t>release as </a:t>
            </a:r>
            <a:r>
              <a:rPr lang="en-US" u="sng" dirty="0" smtClean="0">
                <a:latin typeface="Constantia" panose="02030602050306030303" pitchFamily="18" charset="0"/>
              </a:rPr>
              <a:t>part of Medicaid expansion</a:t>
            </a:r>
            <a:r>
              <a:rPr lang="en-US" dirty="0" smtClean="0">
                <a:latin typeface="Constantia" panose="02030602050306030303" pitchFamily="18" charset="0"/>
              </a:rPr>
              <a:t>;</a:t>
            </a:r>
            <a:endParaRPr lang="en-US" dirty="0">
              <a:latin typeface="Constantia" panose="02030602050306030303" pitchFamily="18" charset="0"/>
            </a:endParaRPr>
          </a:p>
          <a:p>
            <a:endParaRPr lang="en-US" sz="1000" dirty="0">
              <a:latin typeface="Constantia" panose="02030602050306030303" pitchFamily="18" charset="0"/>
            </a:endParaRPr>
          </a:p>
          <a:p>
            <a:pPr lvl="0">
              <a:lnSpc>
                <a:spcPct val="110000"/>
              </a:lnSpc>
            </a:pPr>
            <a:r>
              <a:rPr lang="en-US" b="1" dirty="0">
                <a:latin typeface="Constantia" panose="02030602050306030303" pitchFamily="18" charset="0"/>
              </a:rPr>
              <a:t>Enhance and expand community reentry coalitions</a:t>
            </a:r>
            <a:r>
              <a:rPr lang="en-US" dirty="0">
                <a:latin typeface="Constantia" panose="02030602050306030303" pitchFamily="18" charset="0"/>
              </a:rPr>
              <a:t>, institutional in-reach programs, reentry planning and coordination with medical, behavioral health services including updated Offender Management Plans (OMPs) and other support services such as housing, education, employment, public assistance, family support and senior-specific services for aging reentrants; </a:t>
            </a: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36</a:t>
            </a:fld>
            <a:endParaRPr lang="en-US"/>
          </a:p>
        </p:txBody>
      </p:sp>
    </p:spTree>
    <p:extLst>
      <p:ext uri="{BB962C8B-B14F-4D97-AF65-F5344CB8AC3E}">
        <p14:creationId xmlns:p14="http://schemas.microsoft.com/office/powerpoint/2010/main" val="20235049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Focus Areas (continued)</a:t>
            </a:r>
            <a:endParaRPr lang="en-US" dirty="0">
              <a:latin typeface="Constantia" panose="02030602050306030303" pitchFamily="18" charset="0"/>
            </a:endParaRPr>
          </a:p>
        </p:txBody>
      </p:sp>
      <p:sp>
        <p:nvSpPr>
          <p:cNvPr id="3" name="Content Placeholder 2"/>
          <p:cNvSpPr>
            <a:spLocks noGrp="1"/>
          </p:cNvSpPr>
          <p:nvPr>
            <p:ph idx="1"/>
          </p:nvPr>
        </p:nvSpPr>
        <p:spPr/>
        <p:txBody>
          <a:bodyPr/>
          <a:lstStyle/>
          <a:p>
            <a:pPr lvl="0"/>
            <a:r>
              <a:rPr lang="en-US" b="1" dirty="0">
                <a:latin typeface="Constantia" panose="02030602050306030303" pitchFamily="18" charset="0"/>
              </a:rPr>
              <a:t>Expand services, programming and strategies to focus on needs of individuals who are charged or convicted but not incarcerated </a:t>
            </a:r>
            <a:r>
              <a:rPr lang="en-US" dirty="0">
                <a:latin typeface="Constantia" panose="02030602050306030303" pitchFamily="18" charset="0"/>
              </a:rPr>
              <a:t>and to identify possible alternative sentencing options (such as needed behavioral health treatment), reducing unnecessary incarceration and more appropriate placement to increase successful return to </a:t>
            </a:r>
            <a:r>
              <a:rPr lang="en-US" dirty="0" smtClean="0">
                <a:latin typeface="Constantia" panose="02030602050306030303" pitchFamily="18" charset="0"/>
              </a:rPr>
              <a:t>community; </a:t>
            </a:r>
            <a:endParaRPr lang="en-US" dirty="0">
              <a:latin typeface="Constantia" panose="02030602050306030303" pitchFamily="18" charset="0"/>
            </a:endParaRPr>
          </a:p>
          <a:p>
            <a:pPr lvl="0"/>
            <a:endParaRPr lang="en-US" sz="1000" dirty="0">
              <a:latin typeface="Constantia" panose="02030602050306030303" pitchFamily="18" charset="0"/>
            </a:endParaRPr>
          </a:p>
          <a:p>
            <a:pPr lvl="0"/>
            <a:r>
              <a:rPr lang="en-US" b="1" dirty="0">
                <a:latin typeface="Constantia" panose="02030602050306030303" pitchFamily="18" charset="0"/>
              </a:rPr>
              <a:t>Coordinate and align with the work of the Alaska Criminal Justice Commission’s work on improving Title 12 </a:t>
            </a:r>
            <a:r>
              <a:rPr lang="en-US" dirty="0">
                <a:latin typeface="Constantia" panose="02030602050306030303" pitchFamily="18" charset="0"/>
              </a:rPr>
              <a:t>(insanity and competency to stand trial) </a:t>
            </a:r>
            <a:r>
              <a:rPr lang="en-US" b="1" dirty="0">
                <a:latin typeface="Constantia" panose="02030602050306030303" pitchFamily="18" charset="0"/>
              </a:rPr>
              <a:t>and Title 47 </a:t>
            </a:r>
            <a:r>
              <a:rPr lang="en-US" dirty="0">
                <a:latin typeface="Constantia" panose="02030602050306030303" pitchFamily="18" charset="0"/>
              </a:rPr>
              <a:t>(involuntary admission for treatment and protection from self-harm or harm to others) and how it relates to use of state treatment and commitment resources;</a:t>
            </a: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37</a:t>
            </a:fld>
            <a:endParaRPr lang="en-US"/>
          </a:p>
        </p:txBody>
      </p:sp>
    </p:spTree>
    <p:extLst>
      <p:ext uri="{BB962C8B-B14F-4D97-AF65-F5344CB8AC3E}">
        <p14:creationId xmlns:p14="http://schemas.microsoft.com/office/powerpoint/2010/main" val="40368128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Focus Areas (continued)</a:t>
            </a:r>
            <a:endParaRPr lang="en-US" dirty="0">
              <a:latin typeface="Constantia" panose="02030602050306030303" pitchFamily="18" charset="0"/>
            </a:endParaRPr>
          </a:p>
        </p:txBody>
      </p:sp>
      <p:sp>
        <p:nvSpPr>
          <p:cNvPr id="3" name="Content Placeholder 2"/>
          <p:cNvSpPr>
            <a:spLocks noGrp="1"/>
          </p:cNvSpPr>
          <p:nvPr>
            <p:ph idx="1"/>
          </p:nvPr>
        </p:nvSpPr>
        <p:spPr/>
        <p:txBody>
          <a:bodyPr/>
          <a:lstStyle/>
          <a:p>
            <a:pPr lvl="0"/>
            <a:r>
              <a:rPr lang="en-US" b="1" dirty="0">
                <a:latin typeface="Constantia" panose="02030602050306030303" pitchFamily="18" charset="0"/>
              </a:rPr>
              <a:t>Enhance and focus Alcohol Safety Action Programming (ASAP) screening &amp; monitoring</a:t>
            </a:r>
            <a:r>
              <a:rPr lang="en-US" dirty="0">
                <a:latin typeface="Constantia" panose="02030602050306030303" pitchFamily="18" charset="0"/>
              </a:rPr>
              <a:t>  specifically for those individuals with alcohol-related driving arrests, including new screening tools &amp; training in use of new tools to improve outcomes for ASAP-referred individuals; </a:t>
            </a:r>
            <a:endParaRPr lang="en-US" sz="1000" dirty="0">
              <a:latin typeface="Constantia" panose="02030602050306030303" pitchFamily="18" charset="0"/>
            </a:endParaRPr>
          </a:p>
          <a:p>
            <a:pPr lvl="0"/>
            <a:endParaRPr lang="en-US" sz="800" dirty="0">
              <a:latin typeface="Constantia" panose="02030602050306030303" pitchFamily="18" charset="0"/>
            </a:endParaRPr>
          </a:p>
          <a:p>
            <a:pPr lvl="0"/>
            <a:r>
              <a:rPr lang="en-US" b="1" dirty="0">
                <a:latin typeface="Constantia" panose="02030602050306030303" pitchFamily="18" charset="0"/>
              </a:rPr>
              <a:t>Enhance, expand and evaluate Alaska’s alcohol and drug monitoring programming </a:t>
            </a:r>
            <a:r>
              <a:rPr lang="en-US" dirty="0">
                <a:latin typeface="Constantia" panose="02030602050306030303" pitchFamily="18" charset="0"/>
              </a:rPr>
              <a:t>to increase successful alternatives to incarceration, through accessible, consistent and immediate monitoring of alcohol and drug usage, following substance-involved arrests.  </a:t>
            </a: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38</a:t>
            </a:fld>
            <a:endParaRPr lang="en-US"/>
          </a:p>
        </p:txBody>
      </p:sp>
    </p:spTree>
    <p:extLst>
      <p:ext uri="{BB962C8B-B14F-4D97-AF65-F5344CB8AC3E}">
        <p14:creationId xmlns:p14="http://schemas.microsoft.com/office/powerpoint/2010/main" val="31882827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Areas Where SB 91 Impacts the Work of DHSS</a:t>
            </a:r>
            <a:endParaRPr lang="en-US" dirty="0"/>
          </a:p>
        </p:txBody>
      </p:sp>
      <p:sp>
        <p:nvSpPr>
          <p:cNvPr id="3" name="Content Placeholder 2"/>
          <p:cNvSpPr>
            <a:spLocks noGrp="1"/>
          </p:cNvSpPr>
          <p:nvPr>
            <p:ph idx="1"/>
          </p:nvPr>
        </p:nvSpPr>
        <p:spPr>
          <a:xfrm>
            <a:off x="457200" y="1676400"/>
            <a:ext cx="7620000" cy="4724400"/>
          </a:xfrm>
        </p:spPr>
        <p:txBody>
          <a:bodyPr>
            <a:noAutofit/>
          </a:bodyPr>
          <a:lstStyle/>
          <a:p>
            <a:pPr lvl="0"/>
            <a:r>
              <a:rPr lang="en-US" dirty="0">
                <a:latin typeface="Constantia" panose="02030602050306030303" pitchFamily="18" charset="0"/>
              </a:rPr>
              <a:t>Amends criminal statute to expand the crime of Misconduct Involving a Controlled Substance attempt to </a:t>
            </a:r>
            <a:r>
              <a:rPr lang="en-US" b="1" dirty="0">
                <a:latin typeface="Constantia" panose="02030602050306030303" pitchFamily="18" charset="0"/>
              </a:rPr>
              <a:t>differentiate between low and high-level drug dealers</a:t>
            </a:r>
            <a:r>
              <a:rPr lang="en-US" dirty="0">
                <a:latin typeface="Constantia" panose="02030602050306030303" pitchFamily="18" charset="0"/>
              </a:rPr>
              <a:t>.  These changes apply to juveniles, referred to the Division of Juvenile Justice (DJJ);</a:t>
            </a:r>
          </a:p>
          <a:p>
            <a:pPr marL="114300" lvl="0" indent="0">
              <a:buNone/>
            </a:pPr>
            <a:endParaRPr lang="en-US" sz="800" dirty="0">
              <a:latin typeface="Constantia" panose="02030602050306030303" pitchFamily="18" charset="0"/>
            </a:endParaRPr>
          </a:p>
          <a:p>
            <a:pPr lvl="0"/>
            <a:r>
              <a:rPr lang="en-US" dirty="0">
                <a:latin typeface="Constantia" panose="02030602050306030303" pitchFamily="18" charset="0"/>
              </a:rPr>
              <a:t>Amends criminal statute to downgrade certain criminal offenses into violations.  Juveniles cited for these offenses would not be referred to DJJ;</a:t>
            </a:r>
          </a:p>
          <a:p>
            <a:pPr marL="114300" lvl="0" indent="0">
              <a:buNone/>
            </a:pPr>
            <a:endParaRPr lang="en-US" sz="800" dirty="0">
              <a:latin typeface="Constantia" panose="02030602050306030303" pitchFamily="18" charset="0"/>
            </a:endParaRPr>
          </a:p>
          <a:p>
            <a:pPr lvl="0"/>
            <a:r>
              <a:rPr lang="en-US" dirty="0">
                <a:latin typeface="Constantia" panose="02030602050306030303" pitchFamily="18" charset="0"/>
              </a:rPr>
              <a:t>Creates opportunities for </a:t>
            </a:r>
            <a:r>
              <a:rPr lang="en-US" b="1" dirty="0">
                <a:latin typeface="Constantia" panose="02030602050306030303" pitchFamily="18" charset="0"/>
              </a:rPr>
              <a:t>compliance with treatment plans to be an incentive to reduced sentences</a:t>
            </a:r>
            <a:r>
              <a:rPr lang="en-US" dirty="0">
                <a:latin typeface="Constantia" panose="02030602050306030303" pitchFamily="18" charset="0"/>
              </a:rPr>
              <a:t>, including imprisonment, fine or license revocation;</a:t>
            </a:r>
          </a:p>
          <a:p>
            <a:pPr lvl="0"/>
            <a:endParaRPr lang="en-US" sz="800" dirty="0">
              <a:latin typeface="Constantia" panose="02030602050306030303" pitchFamily="18" charset="0"/>
            </a:endParaRPr>
          </a:p>
          <a:p>
            <a:endParaRPr lang="en-US" sz="20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39</a:t>
            </a:fld>
            <a:endParaRPr lang="en-US"/>
          </a:p>
        </p:txBody>
      </p:sp>
    </p:spTree>
    <p:extLst>
      <p:ext uri="{BB962C8B-B14F-4D97-AF65-F5344CB8AC3E}">
        <p14:creationId xmlns:p14="http://schemas.microsoft.com/office/powerpoint/2010/main" val="2792737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Findings</a:t>
            </a:r>
            <a:endParaRPr lang="en-US" dirty="0">
              <a:latin typeface="Constantia" panose="02030602050306030303" pitchFamily="18" charset="0"/>
            </a:endParaRPr>
          </a:p>
        </p:txBody>
      </p:sp>
      <p:sp>
        <p:nvSpPr>
          <p:cNvPr id="3" name="Content Placeholder 2"/>
          <p:cNvSpPr>
            <a:spLocks noGrp="1"/>
          </p:cNvSpPr>
          <p:nvPr>
            <p:ph idx="1"/>
          </p:nvPr>
        </p:nvSpPr>
        <p:spPr/>
        <p:txBody>
          <a:bodyPr/>
          <a:lstStyle/>
          <a:p>
            <a:r>
              <a:rPr lang="en-US" dirty="0">
                <a:latin typeface="Constantia" panose="02030602050306030303" pitchFamily="18" charset="0"/>
              </a:rPr>
              <a:t>The </a:t>
            </a:r>
            <a:r>
              <a:rPr lang="en-US" dirty="0" smtClean="0">
                <a:latin typeface="Constantia" panose="02030602050306030303" pitchFamily="18" charset="0"/>
              </a:rPr>
              <a:t>ACJC </a:t>
            </a:r>
            <a:r>
              <a:rPr lang="en-US" dirty="0">
                <a:latin typeface="Constantia" panose="02030602050306030303" pitchFamily="18" charset="0"/>
              </a:rPr>
              <a:t>conducted an extensive data </a:t>
            </a:r>
            <a:r>
              <a:rPr lang="en-US" dirty="0" smtClean="0">
                <a:latin typeface="Constantia" panose="02030602050306030303" pitchFamily="18" charset="0"/>
              </a:rPr>
              <a:t>review</a:t>
            </a:r>
          </a:p>
          <a:p>
            <a:r>
              <a:rPr lang="en-US" dirty="0" smtClean="0">
                <a:latin typeface="Constantia" panose="02030602050306030303" pitchFamily="18" charset="0"/>
              </a:rPr>
              <a:t>Larger pre trial detention population - those arrested </a:t>
            </a:r>
            <a:r>
              <a:rPr lang="en-US" dirty="0">
                <a:latin typeface="Constantia" panose="02030602050306030303" pitchFamily="18" charset="0"/>
              </a:rPr>
              <a:t>and </a:t>
            </a:r>
            <a:r>
              <a:rPr lang="en-US" dirty="0" smtClean="0">
                <a:latin typeface="Constantia" panose="02030602050306030303" pitchFamily="18" charset="0"/>
              </a:rPr>
              <a:t>detained </a:t>
            </a:r>
            <a:r>
              <a:rPr lang="en-US" dirty="0">
                <a:latin typeface="Constantia" panose="02030602050306030303" pitchFamily="18" charset="0"/>
              </a:rPr>
              <a:t>while awaiting court </a:t>
            </a:r>
            <a:r>
              <a:rPr lang="en-US" dirty="0" smtClean="0">
                <a:latin typeface="Constantia" panose="02030602050306030303" pitchFamily="18" charset="0"/>
              </a:rPr>
              <a:t>hearings - increased </a:t>
            </a:r>
            <a:r>
              <a:rPr lang="en-US" dirty="0">
                <a:latin typeface="Constantia" panose="02030602050306030303" pitchFamily="18" charset="0"/>
              </a:rPr>
              <a:t>by 81 </a:t>
            </a:r>
            <a:r>
              <a:rPr lang="en-US" dirty="0" smtClean="0">
                <a:latin typeface="Constantia" panose="02030602050306030303" pitchFamily="18" charset="0"/>
              </a:rPr>
              <a:t>% between 2005 – 2014 – can’t make bail</a:t>
            </a:r>
          </a:p>
          <a:p>
            <a:r>
              <a:rPr lang="en-US" dirty="0" smtClean="0">
                <a:latin typeface="Constantia" panose="02030602050306030303" pitchFamily="18" charset="0"/>
              </a:rPr>
              <a:t>Larger convicted and sentenced population - longer </a:t>
            </a:r>
            <a:r>
              <a:rPr lang="en-US" dirty="0">
                <a:latin typeface="Constantia" panose="02030602050306030303" pitchFamily="18" charset="0"/>
              </a:rPr>
              <a:t>time served for felony offenses. </a:t>
            </a:r>
            <a:endParaRPr lang="en-US" dirty="0" smtClean="0">
              <a:latin typeface="Constantia" panose="02030602050306030303" pitchFamily="18" charset="0"/>
            </a:endParaRPr>
          </a:p>
          <a:p>
            <a:r>
              <a:rPr lang="en-US" dirty="0" smtClean="0">
                <a:latin typeface="Constantia" panose="02030602050306030303" pitchFamily="18" charset="0"/>
              </a:rPr>
              <a:t>3/4 </a:t>
            </a:r>
            <a:r>
              <a:rPr lang="en-US" dirty="0">
                <a:latin typeface="Constantia" panose="02030602050306030303" pitchFamily="18" charset="0"/>
              </a:rPr>
              <a:t>of newly sentenced prisoners were convicted of </a:t>
            </a:r>
            <a:r>
              <a:rPr lang="en-US" dirty="0" smtClean="0">
                <a:latin typeface="Constantia" panose="02030602050306030303" pitchFamily="18" charset="0"/>
              </a:rPr>
              <a:t>nonviolent offenses</a:t>
            </a:r>
            <a:r>
              <a:rPr lang="en-US" dirty="0">
                <a:latin typeface="Constantia" panose="02030602050306030303" pitchFamily="18" charset="0"/>
              </a:rPr>
              <a:t>. </a:t>
            </a:r>
            <a:endParaRPr lang="en-US" dirty="0" smtClean="0">
              <a:latin typeface="Constantia" panose="02030602050306030303" pitchFamily="18" charset="0"/>
            </a:endParaRPr>
          </a:p>
          <a:p>
            <a:r>
              <a:rPr lang="en-US" dirty="0" smtClean="0">
                <a:latin typeface="Constantia" panose="02030602050306030303" pitchFamily="18" charset="0"/>
              </a:rPr>
              <a:t>On </a:t>
            </a:r>
            <a:r>
              <a:rPr lang="en-US" dirty="0">
                <a:latin typeface="Constantia" panose="02030602050306030303" pitchFamily="18" charset="0"/>
              </a:rPr>
              <a:t>any given day in 2015, roughly 1 in 5 inmates was incarcerated for a technical violation of </a:t>
            </a:r>
            <a:r>
              <a:rPr lang="en-US" dirty="0" smtClean="0">
                <a:latin typeface="Constantia" panose="02030602050306030303" pitchFamily="18" charset="0"/>
              </a:rPr>
              <a:t>probation or </a:t>
            </a:r>
            <a:r>
              <a:rPr lang="en-US" dirty="0">
                <a:latin typeface="Constantia" panose="02030602050306030303" pitchFamily="18" charset="0"/>
              </a:rPr>
              <a:t>parole conditions.</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a:t>
            </a:fld>
            <a:endParaRPr lang="en-US"/>
          </a:p>
        </p:txBody>
      </p:sp>
    </p:spTree>
    <p:extLst>
      <p:ext uri="{BB962C8B-B14F-4D97-AF65-F5344CB8AC3E}">
        <p14:creationId xmlns:p14="http://schemas.microsoft.com/office/powerpoint/2010/main" val="18726475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Impacts of SB 91 on DHSS</a:t>
            </a:r>
            <a:endParaRPr lang="en-US" dirty="0"/>
          </a:p>
        </p:txBody>
      </p:sp>
      <p:sp>
        <p:nvSpPr>
          <p:cNvPr id="3" name="Content Placeholder 2"/>
          <p:cNvSpPr>
            <a:spLocks noGrp="1"/>
          </p:cNvSpPr>
          <p:nvPr>
            <p:ph idx="1"/>
          </p:nvPr>
        </p:nvSpPr>
        <p:spPr>
          <a:xfrm>
            <a:off x="457200" y="1298864"/>
            <a:ext cx="7620000" cy="5406736"/>
          </a:xfrm>
        </p:spPr>
        <p:txBody>
          <a:bodyPr>
            <a:normAutofit fontScale="25000" lnSpcReduction="20000"/>
          </a:bodyPr>
          <a:lstStyle/>
          <a:p>
            <a:pPr marL="114300" lvl="0" indent="0">
              <a:buNone/>
            </a:pPr>
            <a:endParaRPr lang="en-US" sz="2400" dirty="0" smtClean="0">
              <a:latin typeface="Constantia" panose="02030602050306030303" pitchFamily="18" charset="0"/>
            </a:endParaRPr>
          </a:p>
          <a:p>
            <a:pPr lvl="0">
              <a:lnSpc>
                <a:spcPct val="120000"/>
              </a:lnSpc>
            </a:pPr>
            <a:r>
              <a:rPr lang="en-US" sz="8400" dirty="0" smtClean="0">
                <a:latin typeface="Constantia" panose="02030602050306030303" pitchFamily="18" charset="0"/>
              </a:rPr>
              <a:t>SB </a:t>
            </a:r>
            <a:r>
              <a:rPr lang="en-US" sz="8400" dirty="0">
                <a:latin typeface="Constantia" panose="02030602050306030303" pitchFamily="18" charset="0"/>
              </a:rPr>
              <a:t>91 </a:t>
            </a:r>
            <a:r>
              <a:rPr lang="en-US" sz="8400" b="1" dirty="0">
                <a:latin typeface="Constantia" panose="02030602050306030303" pitchFamily="18" charset="0"/>
              </a:rPr>
              <a:t>removes the lifetime ban on food stamps for individuals with felony drug convictions</a:t>
            </a:r>
            <a:r>
              <a:rPr lang="en-US" sz="8400" dirty="0">
                <a:latin typeface="Constantia" panose="02030602050306030303" pitchFamily="18" charset="0"/>
              </a:rPr>
              <a:t>, if conditions related to substance use treatment, recovery and rehabilitation are demonstrated.  Prior to SB91, Alaska was one of seven states that continued to maintain this ban, a ban that greatly impedes the successfully reentry back into community life for former inmates;</a:t>
            </a:r>
          </a:p>
          <a:p>
            <a:pPr lvl="0"/>
            <a:endParaRPr lang="en-US" sz="3200" dirty="0">
              <a:latin typeface="Constantia" panose="02030602050306030303" pitchFamily="18" charset="0"/>
            </a:endParaRPr>
          </a:p>
          <a:p>
            <a:pPr lvl="0">
              <a:lnSpc>
                <a:spcPct val="120000"/>
              </a:lnSpc>
            </a:pPr>
            <a:r>
              <a:rPr lang="en-US" sz="8400" dirty="0">
                <a:latin typeface="Constantia" panose="02030602050306030303" pitchFamily="18" charset="0"/>
              </a:rPr>
              <a:t>Alaska’s Alcohol Safety Action Program (</a:t>
            </a:r>
            <a:r>
              <a:rPr lang="en-US" sz="8400" b="1" dirty="0">
                <a:latin typeface="Constantia" panose="02030602050306030303" pitchFamily="18" charset="0"/>
              </a:rPr>
              <a:t>ASAP) will </a:t>
            </a:r>
            <a:r>
              <a:rPr lang="en-US" sz="8400" b="1" dirty="0" smtClean="0">
                <a:latin typeface="Constantia" panose="02030602050306030303" pitchFamily="18" charset="0"/>
              </a:rPr>
              <a:t>focus more specifically on alcohol/drug </a:t>
            </a:r>
            <a:r>
              <a:rPr lang="en-US" sz="8400" b="1" dirty="0">
                <a:latin typeface="Constantia" panose="02030602050306030303" pitchFamily="18" charset="0"/>
              </a:rPr>
              <a:t>violations related to operating a motorized vehicle, refusal to submit to chemical testing and violating terms of probation related to substance </a:t>
            </a:r>
            <a:r>
              <a:rPr lang="en-US" sz="8400" b="1" dirty="0" smtClean="0">
                <a:latin typeface="Constantia" panose="02030602050306030303" pitchFamily="18" charset="0"/>
              </a:rPr>
              <a:t>use</a:t>
            </a:r>
            <a:r>
              <a:rPr lang="en-US" sz="8400" dirty="0" smtClean="0">
                <a:latin typeface="Constantia" panose="02030602050306030303" pitchFamily="18" charset="0"/>
              </a:rPr>
              <a:t>; allowing </a:t>
            </a:r>
            <a:r>
              <a:rPr lang="en-US" sz="8400" dirty="0">
                <a:latin typeface="Constantia" panose="02030602050306030303" pitchFamily="18" charset="0"/>
              </a:rPr>
              <a:t>ASAP </a:t>
            </a:r>
            <a:r>
              <a:rPr lang="en-US" sz="8400" dirty="0" smtClean="0">
                <a:latin typeface="Constantia" panose="02030602050306030303" pitchFamily="18" charset="0"/>
              </a:rPr>
              <a:t>POs to </a:t>
            </a:r>
            <a:r>
              <a:rPr lang="en-US" sz="8400" dirty="0">
                <a:latin typeface="Constantia" panose="02030602050306030303" pitchFamily="18" charset="0"/>
              </a:rPr>
              <a:t>better </a:t>
            </a:r>
            <a:r>
              <a:rPr lang="en-US" sz="8400" dirty="0" smtClean="0">
                <a:latin typeface="Constantia" panose="02030602050306030303" pitchFamily="18" charset="0"/>
              </a:rPr>
              <a:t>screen </a:t>
            </a:r>
            <a:r>
              <a:rPr lang="en-US" sz="8400" dirty="0">
                <a:latin typeface="Constantia" panose="02030602050306030303" pitchFamily="18" charset="0"/>
              </a:rPr>
              <a:t>for substance use dependency and criminogenic tendencies, </a:t>
            </a:r>
            <a:r>
              <a:rPr lang="en-US" sz="8400" dirty="0" smtClean="0">
                <a:latin typeface="Constantia" panose="02030602050306030303" pitchFamily="18" charset="0"/>
              </a:rPr>
              <a:t>target </a:t>
            </a:r>
            <a:r>
              <a:rPr lang="en-US" sz="8400" dirty="0">
                <a:latin typeface="Constantia" panose="02030602050306030303" pitchFamily="18" charset="0"/>
              </a:rPr>
              <a:t>referral for </a:t>
            </a:r>
            <a:r>
              <a:rPr lang="en-US" sz="8400" dirty="0" smtClean="0">
                <a:latin typeface="Constantia" panose="02030602050306030303" pitchFamily="18" charset="0"/>
              </a:rPr>
              <a:t>services</a:t>
            </a:r>
            <a:r>
              <a:rPr lang="en-US" sz="8400" dirty="0">
                <a:latin typeface="Constantia" panose="02030602050306030303" pitchFamily="18" charset="0"/>
              </a:rPr>
              <a:t>, and </a:t>
            </a:r>
            <a:r>
              <a:rPr lang="en-US" sz="8400" dirty="0" smtClean="0">
                <a:latin typeface="Constantia" panose="02030602050306030303" pitchFamily="18" charset="0"/>
              </a:rPr>
              <a:t>increase monitoring </a:t>
            </a:r>
            <a:r>
              <a:rPr lang="en-US" sz="8400" dirty="0">
                <a:latin typeface="Constantia" panose="02030602050306030303" pitchFamily="18" charset="0"/>
              </a:rPr>
              <a:t>of individuals engaged with ASAP; </a:t>
            </a:r>
          </a:p>
          <a:p>
            <a:pPr marL="114300" lvl="0" indent="0">
              <a:buNone/>
            </a:pPr>
            <a:endParaRPr lang="en-US" sz="6800" dirty="0">
              <a:latin typeface="Constantia" panose="02030602050306030303" pitchFamily="18" charset="0"/>
            </a:endParaRPr>
          </a:p>
          <a:p>
            <a:pPr marL="114300" lvl="0" indent="0">
              <a:buNone/>
            </a:pPr>
            <a:r>
              <a:rPr lang="en-US" sz="6800" dirty="0">
                <a:latin typeface="Constantia" panose="02030602050306030303" pitchFamily="18" charset="0"/>
              </a:rPr>
              <a:t> </a:t>
            </a:r>
            <a:endParaRPr lang="en-US" sz="68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40</a:t>
            </a:fld>
            <a:endParaRPr lang="en-US"/>
          </a:p>
        </p:txBody>
      </p:sp>
    </p:spTree>
    <p:extLst>
      <p:ext uri="{BB962C8B-B14F-4D97-AF65-F5344CB8AC3E}">
        <p14:creationId xmlns:p14="http://schemas.microsoft.com/office/powerpoint/2010/main" val="11825891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Impact of SB 91 on DHSS</a:t>
            </a:r>
            <a:endParaRPr lang="en-US" dirty="0"/>
          </a:p>
        </p:txBody>
      </p:sp>
      <p:sp>
        <p:nvSpPr>
          <p:cNvPr id="3" name="Content Placeholder 2"/>
          <p:cNvSpPr>
            <a:spLocks noGrp="1"/>
          </p:cNvSpPr>
          <p:nvPr>
            <p:ph idx="1"/>
          </p:nvPr>
        </p:nvSpPr>
        <p:spPr>
          <a:xfrm>
            <a:off x="457200" y="1447800"/>
            <a:ext cx="7620000" cy="4953000"/>
          </a:xfrm>
        </p:spPr>
        <p:txBody>
          <a:bodyPr>
            <a:normAutofit fontScale="32500" lnSpcReduction="20000"/>
          </a:bodyPr>
          <a:lstStyle/>
          <a:p>
            <a:pPr>
              <a:lnSpc>
                <a:spcPct val="120000"/>
              </a:lnSpc>
            </a:pPr>
            <a:r>
              <a:rPr lang="en-US" sz="6800" dirty="0" smtClean="0">
                <a:latin typeface="Constantia" panose="02030602050306030303" pitchFamily="18" charset="0"/>
              </a:rPr>
              <a:t>Strengthens the regulations and process for programs that have, as a primary focus, rehabilitation and reduction of recidivism, especially as it relates to alcohol and drug addiction; including </a:t>
            </a:r>
            <a:r>
              <a:rPr lang="en-US" sz="6800" b="1" dirty="0" smtClean="0">
                <a:latin typeface="Constantia" panose="02030602050306030303" pitchFamily="18" charset="0"/>
              </a:rPr>
              <a:t>programs that use daily or twice daily substance testing such as the 24/7 programs</a:t>
            </a:r>
            <a:r>
              <a:rPr lang="en-US" sz="6800" dirty="0" smtClean="0">
                <a:latin typeface="Constantia" panose="02030602050306030303" pitchFamily="18" charset="0"/>
              </a:rPr>
              <a:t>; </a:t>
            </a:r>
          </a:p>
          <a:p>
            <a:pPr marL="114300" lvl="0" indent="0">
              <a:lnSpc>
                <a:spcPct val="120000"/>
              </a:lnSpc>
              <a:buNone/>
            </a:pPr>
            <a:endParaRPr lang="en-US" sz="2500" dirty="0" smtClean="0">
              <a:latin typeface="Constantia" panose="02030602050306030303" pitchFamily="18" charset="0"/>
            </a:endParaRPr>
          </a:p>
          <a:p>
            <a:pPr lvl="0">
              <a:lnSpc>
                <a:spcPct val="120000"/>
              </a:lnSpc>
            </a:pPr>
            <a:r>
              <a:rPr lang="en-US" sz="6800" dirty="0" smtClean="0">
                <a:latin typeface="Constantia" panose="02030602050306030303" pitchFamily="18" charset="0"/>
              </a:rPr>
              <a:t>Requires DHSS </a:t>
            </a:r>
            <a:r>
              <a:rPr lang="en-US" sz="6800" dirty="0">
                <a:latin typeface="Constantia" panose="02030602050306030303" pitchFamily="18" charset="0"/>
              </a:rPr>
              <a:t>to </a:t>
            </a:r>
            <a:r>
              <a:rPr lang="en-US" sz="6800" b="1" dirty="0">
                <a:latin typeface="Constantia" panose="02030602050306030303" pitchFamily="18" charset="0"/>
              </a:rPr>
              <a:t>increase access to evidence-base rehabilitation programs including drug and alcohol treatment, mental health and cognitive behavioral programs</a:t>
            </a:r>
            <a:r>
              <a:rPr lang="en-US" sz="6800" dirty="0">
                <a:latin typeface="Constantia" panose="02030602050306030303" pitchFamily="18" charset="0"/>
              </a:rPr>
              <a:t>; </a:t>
            </a:r>
          </a:p>
          <a:p>
            <a:pPr>
              <a:lnSpc>
                <a:spcPct val="120000"/>
              </a:lnSpc>
            </a:pPr>
            <a:endParaRPr lang="en-US" sz="2500" dirty="0">
              <a:latin typeface="Constantia" panose="02030602050306030303" pitchFamily="18" charset="0"/>
            </a:endParaRPr>
          </a:p>
          <a:p>
            <a:pPr lvl="0">
              <a:lnSpc>
                <a:spcPct val="120000"/>
              </a:lnSpc>
            </a:pPr>
            <a:r>
              <a:rPr lang="en-US" sz="6800" b="1" dirty="0">
                <a:latin typeface="Constantia" panose="02030602050306030303" pitchFamily="18" charset="0"/>
              </a:rPr>
              <a:t>Supports offenders’ transition and reentry from correctional facilities to the community</a:t>
            </a:r>
            <a:r>
              <a:rPr lang="en-US" sz="6800" dirty="0">
                <a:latin typeface="Constantia" panose="02030602050306030303" pitchFamily="18" charset="0"/>
              </a:rPr>
              <a:t>, including transitional housing services, employment services, vocational training, counseling and medical care; </a:t>
            </a:r>
          </a:p>
          <a:p>
            <a:pPr lvl="0"/>
            <a:endParaRPr lang="en-US" sz="6800" dirty="0">
              <a:latin typeface="Constantia" panose="02030602050306030303" pitchFamily="18" charset="0"/>
            </a:endParaRPr>
          </a:p>
          <a:p>
            <a:pPr marL="114300" indent="0">
              <a:buNone/>
            </a:pPr>
            <a:endParaRPr lang="en-US" sz="2400" dirty="0">
              <a:solidFill>
                <a:schemeClr val="accent1">
                  <a:lumMod val="50000"/>
                </a:schemeClr>
              </a:solidFill>
              <a:latin typeface="Constantia" panose="02030602050306030303" pitchFamily="18" charset="0"/>
            </a:endParaRP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41</a:t>
            </a:fld>
            <a:endParaRPr lang="en-US"/>
          </a:p>
        </p:txBody>
      </p:sp>
    </p:spTree>
    <p:extLst>
      <p:ext uri="{BB962C8B-B14F-4D97-AF65-F5344CB8AC3E}">
        <p14:creationId xmlns:p14="http://schemas.microsoft.com/office/powerpoint/2010/main" val="26298077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Key Impacts of SB 91 on DHSS</a:t>
            </a:r>
            <a:endParaRPr lang="en-US" dirty="0">
              <a:latin typeface="Constantia" panose="02030602050306030303" pitchFamily="18" charset="0"/>
            </a:endParaRPr>
          </a:p>
        </p:txBody>
      </p:sp>
      <p:sp>
        <p:nvSpPr>
          <p:cNvPr id="3" name="Content Placeholder 2"/>
          <p:cNvSpPr>
            <a:spLocks noGrp="1"/>
          </p:cNvSpPr>
          <p:nvPr>
            <p:ph idx="1"/>
          </p:nvPr>
        </p:nvSpPr>
        <p:spPr>
          <a:xfrm>
            <a:off x="457200" y="1600200"/>
            <a:ext cx="7620000" cy="4800600"/>
          </a:xfrm>
        </p:spPr>
        <p:txBody>
          <a:bodyPr>
            <a:normAutofit/>
          </a:bodyPr>
          <a:lstStyle/>
          <a:p>
            <a:pPr lvl="0"/>
            <a:r>
              <a:rPr lang="en-US" dirty="0" smtClean="0">
                <a:latin typeface="Constantia" panose="02030602050306030303" pitchFamily="18" charset="0"/>
              </a:rPr>
              <a:t>Increases </a:t>
            </a:r>
            <a:r>
              <a:rPr lang="en-US" dirty="0">
                <a:latin typeface="Constantia" panose="02030602050306030303" pitchFamily="18" charset="0"/>
              </a:rPr>
              <a:t>focus </a:t>
            </a:r>
            <a:r>
              <a:rPr lang="en-US" dirty="0" smtClean="0">
                <a:latin typeface="Constantia" panose="02030602050306030303" pitchFamily="18" charset="0"/>
              </a:rPr>
              <a:t>on </a:t>
            </a:r>
            <a:r>
              <a:rPr lang="en-US" b="1" dirty="0" smtClean="0">
                <a:latin typeface="Constantia" panose="02030602050306030303" pitchFamily="18" charset="0"/>
              </a:rPr>
              <a:t>engaging </a:t>
            </a:r>
            <a:r>
              <a:rPr lang="en-US" b="1" dirty="0">
                <a:latin typeface="Constantia" panose="02030602050306030303" pitchFamily="18" charset="0"/>
              </a:rPr>
              <a:t>prisoners before release</a:t>
            </a:r>
            <a:r>
              <a:rPr lang="en-US" dirty="0">
                <a:latin typeface="Constantia" panose="02030602050306030303" pitchFamily="18" charset="0"/>
              </a:rPr>
              <a:t>, to ensure those who are eligible, are </a:t>
            </a:r>
            <a:r>
              <a:rPr lang="en-US" b="1" dirty="0">
                <a:latin typeface="Constantia" panose="02030602050306030303" pitchFamily="18" charset="0"/>
              </a:rPr>
              <a:t>enrolled in Medicaid </a:t>
            </a:r>
            <a:r>
              <a:rPr lang="en-US" dirty="0">
                <a:latin typeface="Constantia" panose="02030602050306030303" pitchFamily="18" charset="0"/>
              </a:rPr>
              <a:t>and other available public assistance programs upon release;</a:t>
            </a:r>
          </a:p>
          <a:p>
            <a:endParaRPr lang="en-US" sz="800" dirty="0">
              <a:latin typeface="Constantia" panose="02030602050306030303" pitchFamily="18" charset="0"/>
            </a:endParaRPr>
          </a:p>
          <a:p>
            <a:pPr lvl="0"/>
            <a:r>
              <a:rPr lang="en-US" dirty="0">
                <a:latin typeface="Constantia" panose="02030602050306030303" pitchFamily="18" charset="0"/>
              </a:rPr>
              <a:t>Encourages </a:t>
            </a:r>
            <a:r>
              <a:rPr lang="en-US" b="1" dirty="0">
                <a:latin typeface="Constantia" panose="02030602050306030303" pitchFamily="18" charset="0"/>
              </a:rPr>
              <a:t>increased partnerships </a:t>
            </a:r>
            <a:r>
              <a:rPr lang="en-US" dirty="0">
                <a:latin typeface="Constantia" panose="02030602050306030303" pitchFamily="18" charset="0"/>
              </a:rPr>
              <a:t>between DOC, DHSS and community service agencies to provide “in-reach” programming, consultation and support.</a:t>
            </a:r>
          </a:p>
          <a:p>
            <a:pPr marL="114300" lvl="0" indent="0">
              <a:buNone/>
            </a:pPr>
            <a:endParaRPr lang="en-US" sz="800" dirty="0">
              <a:latin typeface="Constantia" panose="02030602050306030303" pitchFamily="18" charset="0"/>
            </a:endParaRPr>
          </a:p>
          <a:p>
            <a:r>
              <a:rPr lang="en-US" dirty="0">
                <a:latin typeface="Constantia" panose="02030602050306030303" pitchFamily="18" charset="0"/>
              </a:rPr>
              <a:t>Creates the recidivism reduction fund in the general fund, supported by marijuana tax revenue, to fund recidivism programs in the departments of Corrections, Health and Social Services, and Public Safety;</a:t>
            </a: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42</a:t>
            </a:fld>
            <a:endParaRPr lang="en-US"/>
          </a:p>
        </p:txBody>
      </p:sp>
    </p:spTree>
    <p:extLst>
      <p:ext uri="{BB962C8B-B14F-4D97-AF65-F5344CB8AC3E}">
        <p14:creationId xmlns:p14="http://schemas.microsoft.com/office/powerpoint/2010/main" val="17606416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The Bottom Line…</a:t>
            </a:r>
            <a:endParaRPr lang="en-US" dirty="0">
              <a:latin typeface="Constantia" panose="02030602050306030303" pitchFamily="18" charset="0"/>
            </a:endParaRPr>
          </a:p>
        </p:txBody>
      </p:sp>
      <p:sp>
        <p:nvSpPr>
          <p:cNvPr id="3" name="Content Placeholder 2"/>
          <p:cNvSpPr>
            <a:spLocks noGrp="1"/>
          </p:cNvSpPr>
          <p:nvPr>
            <p:ph idx="1"/>
          </p:nvPr>
        </p:nvSpPr>
        <p:spPr>
          <a:xfrm>
            <a:off x="457200" y="1288473"/>
            <a:ext cx="7620000" cy="5264727"/>
          </a:xfrm>
        </p:spPr>
        <p:txBody>
          <a:bodyPr>
            <a:normAutofit lnSpcReduction="10000"/>
          </a:bodyPr>
          <a:lstStyle/>
          <a:p>
            <a:r>
              <a:rPr lang="en-US" dirty="0" smtClean="0">
                <a:latin typeface="Constantia" panose="02030602050306030303" pitchFamily="18" charset="0"/>
              </a:rPr>
              <a:t>Health care and behavioral health care are inherently intertwined with criminal justice issues;</a:t>
            </a:r>
          </a:p>
          <a:p>
            <a:pPr marL="114300" indent="0">
              <a:buNone/>
            </a:pPr>
            <a:endParaRPr lang="en-US" sz="800" dirty="0" smtClean="0">
              <a:latin typeface="Constantia" panose="02030602050306030303" pitchFamily="18" charset="0"/>
            </a:endParaRPr>
          </a:p>
          <a:p>
            <a:r>
              <a:rPr lang="en-US" dirty="0" smtClean="0">
                <a:latin typeface="Constantia" panose="02030602050306030303" pitchFamily="18" charset="0"/>
              </a:rPr>
              <a:t>Many crimes are committed due to poor physical health, mental health and addiction issues;</a:t>
            </a:r>
          </a:p>
          <a:p>
            <a:pPr marL="114300" indent="0">
              <a:buNone/>
            </a:pPr>
            <a:endParaRPr lang="en-US" sz="800" dirty="0" smtClean="0">
              <a:latin typeface="Constantia" panose="02030602050306030303" pitchFamily="18" charset="0"/>
            </a:endParaRPr>
          </a:p>
          <a:p>
            <a:r>
              <a:rPr lang="en-US" dirty="0" smtClean="0">
                <a:latin typeface="Constantia" panose="02030602050306030303" pitchFamily="18" charset="0"/>
              </a:rPr>
              <a:t>Life-styles and environmental issues that can lead to criminality  such as trauma, adverse childhood experiences (ACES), homelessness, under or un-employment, food insecurity and others also can lead to health and behavioral health concerns;</a:t>
            </a:r>
          </a:p>
          <a:p>
            <a:pPr marL="114300" indent="0">
              <a:buNone/>
            </a:pPr>
            <a:endParaRPr lang="en-US" sz="800" dirty="0" smtClean="0">
              <a:latin typeface="Constantia" panose="02030602050306030303" pitchFamily="18" charset="0"/>
            </a:endParaRPr>
          </a:p>
          <a:p>
            <a:r>
              <a:rPr lang="en-US" dirty="0" smtClean="0">
                <a:latin typeface="Constantia" panose="02030602050306030303" pitchFamily="18" charset="0"/>
              </a:rPr>
              <a:t>Improving physical health, behavioral health and other social determinants of health WILL impact and improve crime and </a:t>
            </a:r>
            <a:r>
              <a:rPr lang="en-US" dirty="0" smtClean="0">
                <a:latin typeface="Constantia" panose="02030602050306030303" pitchFamily="18" charset="0"/>
              </a:rPr>
              <a:t>criminality;</a:t>
            </a:r>
          </a:p>
          <a:p>
            <a:pPr marL="114300" indent="0">
              <a:buNone/>
            </a:pPr>
            <a:endParaRPr lang="en-US" sz="900" dirty="0" smtClean="0">
              <a:latin typeface="Constantia" panose="02030602050306030303" pitchFamily="18" charset="0"/>
            </a:endParaRPr>
          </a:p>
          <a:p>
            <a:r>
              <a:rPr lang="en-US" dirty="0" smtClean="0">
                <a:latin typeface="Constantia" panose="02030602050306030303" pitchFamily="18" charset="0"/>
              </a:rPr>
              <a:t>If the ACA is repealed, Medicaid expansion will also be repealed leaving this population uncovered.</a:t>
            </a:r>
            <a:endParaRPr lang="en-US" dirty="0" smtClean="0">
              <a:latin typeface="Constantia" panose="02030602050306030303" pitchFamily="18" charset="0"/>
            </a:endParaRPr>
          </a:p>
          <a:p>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43</a:t>
            </a:fld>
            <a:endParaRPr lang="en-US"/>
          </a:p>
        </p:txBody>
      </p:sp>
    </p:spTree>
    <p:extLst>
      <p:ext uri="{BB962C8B-B14F-4D97-AF65-F5344CB8AC3E}">
        <p14:creationId xmlns:p14="http://schemas.microsoft.com/office/powerpoint/2010/main" val="4781831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Additional Resources &amp; Links:</a:t>
            </a:r>
            <a:endParaRPr lang="en-US" dirty="0">
              <a:latin typeface="Constantia" panose="02030602050306030303" pitchFamily="18" charset="0"/>
            </a:endParaRPr>
          </a:p>
        </p:txBody>
      </p:sp>
      <p:sp>
        <p:nvSpPr>
          <p:cNvPr id="3" name="Content Placeholder 2"/>
          <p:cNvSpPr>
            <a:spLocks noGrp="1"/>
          </p:cNvSpPr>
          <p:nvPr>
            <p:ph idx="1"/>
          </p:nvPr>
        </p:nvSpPr>
        <p:spPr/>
        <p:txBody>
          <a:bodyPr/>
          <a:lstStyle/>
          <a:p>
            <a:r>
              <a:rPr lang="en-US" dirty="0" smtClean="0">
                <a:latin typeface="Constantia" panose="02030602050306030303" pitchFamily="18" charset="0"/>
              </a:rPr>
              <a:t>Alaska Criminal </a:t>
            </a:r>
            <a:r>
              <a:rPr lang="en-US" dirty="0">
                <a:latin typeface="Constantia" panose="02030602050306030303" pitchFamily="18" charset="0"/>
              </a:rPr>
              <a:t>Justice Commission  </a:t>
            </a:r>
            <a:r>
              <a:rPr lang="en-US" dirty="0">
                <a:latin typeface="Constantia" panose="02030602050306030303" pitchFamily="18" charset="0"/>
                <a:hlinkClick r:id="rId2"/>
              </a:rPr>
              <a:t>http://</a:t>
            </a:r>
            <a:r>
              <a:rPr lang="en-US" dirty="0" smtClean="0">
                <a:latin typeface="Constantia" panose="02030602050306030303" pitchFamily="18" charset="0"/>
                <a:hlinkClick r:id="rId2"/>
              </a:rPr>
              <a:t>www.ajc.state.ak.us/alaska-criminal-justice-commission</a:t>
            </a:r>
            <a:r>
              <a:rPr lang="en-US" dirty="0" smtClean="0">
                <a:latin typeface="Constantia" panose="02030602050306030303" pitchFamily="18" charset="0"/>
              </a:rPr>
              <a:t> </a:t>
            </a:r>
          </a:p>
          <a:p>
            <a:r>
              <a:rPr lang="en-US" dirty="0" smtClean="0">
                <a:latin typeface="Constantia" panose="02030602050306030303" pitchFamily="18" charset="0"/>
              </a:rPr>
              <a:t>Alaska’s Criminal Justice Reforms (The Pew Charitable Trusts) </a:t>
            </a:r>
            <a:r>
              <a:rPr lang="en-US" dirty="0" smtClean="0">
                <a:latin typeface="Constantia" panose="02030602050306030303" pitchFamily="18" charset="0"/>
                <a:hlinkClick r:id="rId3"/>
              </a:rPr>
              <a:t>http</a:t>
            </a:r>
            <a:r>
              <a:rPr lang="en-US" dirty="0">
                <a:latin typeface="Constantia" panose="02030602050306030303" pitchFamily="18" charset="0"/>
                <a:hlinkClick r:id="rId3"/>
              </a:rPr>
              <a:t>://www.pewtrusts.org/~/</a:t>
            </a:r>
            <a:r>
              <a:rPr lang="en-US" dirty="0" smtClean="0">
                <a:latin typeface="Constantia" panose="02030602050306030303" pitchFamily="18" charset="0"/>
                <a:hlinkClick r:id="rId3"/>
              </a:rPr>
              <a:t>media/assets/2016/12/alaskas_criminal_justice_reforms.pdf</a:t>
            </a:r>
            <a:r>
              <a:rPr lang="en-US" dirty="0" smtClean="0">
                <a:latin typeface="Constantia" panose="02030602050306030303" pitchFamily="18" charset="0"/>
              </a:rPr>
              <a:t> </a:t>
            </a:r>
          </a:p>
          <a:p>
            <a:r>
              <a:rPr lang="en-US" dirty="0">
                <a:latin typeface="Constantia" panose="02030602050306030303" pitchFamily="18" charset="0"/>
              </a:rPr>
              <a:t>SAMHSA GAINS Center for Behavioral Health and Justice Transformation   </a:t>
            </a:r>
            <a:r>
              <a:rPr lang="en-US" dirty="0">
                <a:latin typeface="Constantia" panose="02030602050306030303" pitchFamily="18" charset="0"/>
                <a:hlinkClick r:id="rId4"/>
              </a:rPr>
              <a:t>https://www.samhsa.gov/gains-center</a:t>
            </a:r>
            <a:r>
              <a:rPr lang="en-US" dirty="0">
                <a:latin typeface="Constantia" panose="02030602050306030303" pitchFamily="18" charset="0"/>
              </a:rPr>
              <a:t> </a:t>
            </a:r>
            <a:endParaRPr lang="en-US" dirty="0" smtClean="0">
              <a:latin typeface="Constantia" panose="02030602050306030303" pitchFamily="18" charset="0"/>
            </a:endParaRPr>
          </a:p>
          <a:p>
            <a:r>
              <a:rPr lang="en-US" dirty="0" smtClean="0">
                <a:latin typeface="Constantia" panose="02030602050306030303" pitchFamily="18" charset="0"/>
              </a:rPr>
              <a:t>The Council of State Governments’ Justice Center—The Stepping </a:t>
            </a:r>
            <a:r>
              <a:rPr lang="en-US" dirty="0">
                <a:latin typeface="Constantia" panose="02030602050306030303" pitchFamily="18" charset="0"/>
              </a:rPr>
              <a:t>Up Initiative  </a:t>
            </a:r>
            <a:r>
              <a:rPr lang="en-US" dirty="0">
                <a:latin typeface="Constantia" panose="02030602050306030303" pitchFamily="18" charset="0"/>
                <a:hlinkClick r:id="rId5"/>
              </a:rPr>
              <a:t>https://csgjusticecenter.org/mental-health/county-improvement-project/stepping-up</a:t>
            </a:r>
            <a:r>
              <a:rPr lang="en-US" dirty="0" smtClean="0">
                <a:latin typeface="Constantia" panose="02030602050306030303" pitchFamily="18" charset="0"/>
                <a:hlinkClick r:id="rId5"/>
              </a:rPr>
              <a:t>/</a:t>
            </a:r>
            <a:r>
              <a:rPr lang="en-US" dirty="0" smtClean="0">
                <a:latin typeface="Constantia" panose="02030602050306030303" pitchFamily="18" charset="0"/>
              </a:rPr>
              <a:t> </a:t>
            </a:r>
            <a:endParaRPr lang="en-US" dirty="0">
              <a:latin typeface="Constantia" panose="02030602050306030303" pitchFamily="18" charset="0"/>
            </a:endParaRPr>
          </a:p>
          <a:p>
            <a:endParaRPr lang="en-US"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44</a:t>
            </a:fld>
            <a:endParaRPr lang="en-US"/>
          </a:p>
        </p:txBody>
      </p:sp>
    </p:spTree>
    <p:extLst>
      <p:ext uri="{BB962C8B-B14F-4D97-AF65-F5344CB8AC3E}">
        <p14:creationId xmlns:p14="http://schemas.microsoft.com/office/powerpoint/2010/main" val="16834393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For further information:</a:t>
            </a:r>
            <a:endParaRPr lang="en-US" dirty="0">
              <a:latin typeface="Constantia" panose="02030602050306030303" pitchFamily="18" charset="0"/>
            </a:endParaRPr>
          </a:p>
        </p:txBody>
      </p:sp>
      <p:sp>
        <p:nvSpPr>
          <p:cNvPr id="3" name="Content Placeholder 2"/>
          <p:cNvSpPr>
            <a:spLocks noGrp="1"/>
          </p:cNvSpPr>
          <p:nvPr>
            <p:ph sz="half" idx="1"/>
          </p:nvPr>
        </p:nvSpPr>
        <p:spPr>
          <a:xfrm>
            <a:off x="457200" y="1536192"/>
            <a:ext cx="3657600" cy="3569208"/>
          </a:xfrm>
        </p:spPr>
        <p:txBody>
          <a:bodyPr/>
          <a:lstStyle/>
          <a:p>
            <a:pPr marL="114300" indent="0">
              <a:buNone/>
            </a:pPr>
            <a:r>
              <a:rPr lang="en-US" sz="2400" b="1" dirty="0" smtClean="0">
                <a:latin typeface="Constantia" panose="02030602050306030303" pitchFamily="18" charset="0"/>
              </a:rPr>
              <a:t>The Honorable Stephanie Rhoades, J.D.</a:t>
            </a:r>
          </a:p>
          <a:p>
            <a:pPr marL="114300" indent="0">
              <a:buNone/>
            </a:pPr>
            <a:r>
              <a:rPr lang="en-US" sz="2400" dirty="0" smtClean="0">
                <a:latin typeface="Constantia" panose="02030602050306030303" pitchFamily="18" charset="0"/>
              </a:rPr>
              <a:t>District Court Judge</a:t>
            </a:r>
          </a:p>
          <a:p>
            <a:pPr marL="114300" indent="0">
              <a:buNone/>
            </a:pPr>
            <a:r>
              <a:rPr lang="en-US" sz="2400" dirty="0" smtClean="0">
                <a:latin typeface="Constantia" panose="02030602050306030303" pitchFamily="18" charset="0"/>
              </a:rPr>
              <a:t>Third Judicial District,               Anchorage</a:t>
            </a:r>
          </a:p>
          <a:p>
            <a:pPr marL="114300" indent="0">
              <a:buNone/>
            </a:pPr>
            <a:r>
              <a:rPr lang="en-US" sz="2400" dirty="0" smtClean="0">
                <a:latin typeface="Constantia" panose="02030602050306030303" pitchFamily="18" charset="0"/>
                <a:hlinkClick r:id="rId2"/>
              </a:rPr>
              <a:t>srhoades@akcourts.us</a:t>
            </a:r>
            <a:r>
              <a:rPr lang="en-US" sz="2400" dirty="0" smtClean="0">
                <a:latin typeface="Constantia" panose="02030602050306030303" pitchFamily="18" charset="0"/>
              </a:rPr>
              <a:t> </a:t>
            </a:r>
            <a:endParaRPr lang="en-US" sz="2400" dirty="0" smtClean="0">
              <a:latin typeface="Constantia" panose="02030602050306030303" pitchFamily="18" charset="0"/>
            </a:endParaRPr>
          </a:p>
          <a:p>
            <a:pPr marL="114300" indent="0">
              <a:buNone/>
            </a:pPr>
            <a:endParaRPr lang="en-US" sz="2000" dirty="0" smtClean="0">
              <a:latin typeface="Constantia" panose="02030602050306030303" pitchFamily="18" charset="0"/>
            </a:endParaRPr>
          </a:p>
          <a:p>
            <a:pPr marL="114300" indent="0">
              <a:buNone/>
            </a:pPr>
            <a:endParaRPr lang="en-US" dirty="0">
              <a:latin typeface="Constantia" panose="02030602050306030303" pitchFamily="18" charset="0"/>
            </a:endParaRPr>
          </a:p>
        </p:txBody>
      </p:sp>
      <p:sp>
        <p:nvSpPr>
          <p:cNvPr id="4" name="Content Placeholder 3"/>
          <p:cNvSpPr>
            <a:spLocks noGrp="1"/>
          </p:cNvSpPr>
          <p:nvPr>
            <p:ph sz="half" idx="2"/>
          </p:nvPr>
        </p:nvSpPr>
        <p:spPr>
          <a:xfrm>
            <a:off x="4419600" y="1524000"/>
            <a:ext cx="3657600" cy="3581400"/>
          </a:xfrm>
        </p:spPr>
        <p:txBody>
          <a:bodyPr>
            <a:normAutofit/>
          </a:bodyPr>
          <a:lstStyle/>
          <a:p>
            <a:pPr marL="114300" indent="0">
              <a:buNone/>
            </a:pPr>
            <a:r>
              <a:rPr lang="en-US" sz="2400" b="1" dirty="0" smtClean="0">
                <a:latin typeface="Constantia" panose="02030602050306030303" pitchFamily="18" charset="0"/>
              </a:rPr>
              <a:t>L. Diane Casto, MPA</a:t>
            </a:r>
          </a:p>
          <a:p>
            <a:pPr marL="114300" indent="0">
              <a:buNone/>
            </a:pPr>
            <a:r>
              <a:rPr lang="en-US" sz="2400" dirty="0" smtClean="0">
                <a:latin typeface="Constantia" panose="02030602050306030303" pitchFamily="18" charset="0"/>
              </a:rPr>
              <a:t>Behavioral Health Policy Advisor</a:t>
            </a:r>
          </a:p>
          <a:p>
            <a:pPr marL="114300" indent="0">
              <a:buNone/>
            </a:pPr>
            <a:r>
              <a:rPr lang="en-US" sz="2400" dirty="0" smtClean="0">
                <a:latin typeface="Constantia" panose="02030602050306030303" pitchFamily="18" charset="0"/>
              </a:rPr>
              <a:t>Dept. of Health &amp; Social Services</a:t>
            </a:r>
          </a:p>
          <a:p>
            <a:pPr marL="114300" indent="0">
              <a:buNone/>
            </a:pPr>
            <a:r>
              <a:rPr lang="en-US" sz="2400" dirty="0" smtClean="0">
                <a:latin typeface="Constantia" panose="02030602050306030303" pitchFamily="18" charset="0"/>
              </a:rPr>
              <a:t>Juneau</a:t>
            </a:r>
          </a:p>
          <a:p>
            <a:pPr marL="114300" indent="0">
              <a:buNone/>
            </a:pPr>
            <a:r>
              <a:rPr lang="en-US" sz="2400" dirty="0" smtClean="0">
                <a:latin typeface="Constantia" panose="02030602050306030303" pitchFamily="18" charset="0"/>
              </a:rPr>
              <a:t>907.465.5808</a:t>
            </a:r>
          </a:p>
          <a:p>
            <a:pPr marL="114300" indent="0">
              <a:buNone/>
            </a:pPr>
            <a:r>
              <a:rPr lang="en-US" sz="2400" dirty="0" smtClean="0">
                <a:latin typeface="Constantia" panose="02030602050306030303" pitchFamily="18" charset="0"/>
                <a:hlinkClick r:id="rId3"/>
              </a:rPr>
              <a:t>l.casto@alaska.gov</a:t>
            </a:r>
            <a:r>
              <a:rPr lang="en-US" sz="2400" dirty="0" smtClean="0">
                <a:latin typeface="Constantia" panose="02030602050306030303" pitchFamily="18" charset="0"/>
              </a:rPr>
              <a:t> </a:t>
            </a:r>
            <a:endParaRPr lang="en-US" sz="2400" dirty="0">
              <a:latin typeface="Constantia" panose="02030602050306030303" pitchFamily="18" charset="0"/>
            </a:endParaRPr>
          </a:p>
        </p:txBody>
      </p:sp>
      <p:sp>
        <p:nvSpPr>
          <p:cNvPr id="5" name="Slide Number Placeholder 4"/>
          <p:cNvSpPr>
            <a:spLocks noGrp="1"/>
          </p:cNvSpPr>
          <p:nvPr>
            <p:ph type="sldNum" sz="quarter" idx="12"/>
          </p:nvPr>
        </p:nvSpPr>
        <p:spPr/>
        <p:txBody>
          <a:bodyPr/>
          <a:lstStyle/>
          <a:p>
            <a:fld id="{6E2D2B3B-882E-40F3-A32F-6DD516915044}" type="slidenum">
              <a:rPr lang="en-US" smtClean="0"/>
              <a:pPr/>
              <a:t>45</a:t>
            </a:fld>
            <a:endParaRPr lang="en-US"/>
          </a:p>
        </p:txBody>
      </p:sp>
      <p:sp>
        <p:nvSpPr>
          <p:cNvPr id="7" name="TextBox 6"/>
          <p:cNvSpPr txBox="1"/>
          <p:nvPr/>
        </p:nvSpPr>
        <p:spPr>
          <a:xfrm>
            <a:off x="685800" y="5105400"/>
            <a:ext cx="7086600" cy="1077218"/>
          </a:xfrm>
          <a:prstGeom prst="rect">
            <a:avLst/>
          </a:prstGeom>
          <a:noFill/>
        </p:spPr>
        <p:txBody>
          <a:bodyPr wrap="square" rtlCol="0">
            <a:spAutoFit/>
          </a:bodyPr>
          <a:lstStyle/>
          <a:p>
            <a:pPr algn="ctr"/>
            <a:r>
              <a:rPr lang="en-US" sz="3200" i="1" dirty="0" smtClean="0">
                <a:latin typeface="Constantia" panose="02030602050306030303" pitchFamily="18" charset="0"/>
              </a:rPr>
              <a:t>Thank you…</a:t>
            </a:r>
          </a:p>
          <a:p>
            <a:pPr algn="ctr"/>
            <a:r>
              <a:rPr lang="en-US" sz="3200" i="1" dirty="0" smtClean="0">
                <a:latin typeface="Constantia" panose="02030602050306030303" pitchFamily="18" charset="0"/>
              </a:rPr>
              <a:t>Questions?</a:t>
            </a:r>
            <a:endParaRPr lang="en-US" sz="3200" i="1" dirty="0">
              <a:latin typeface="Constantia" panose="02030602050306030303" pitchFamily="18" charset="0"/>
            </a:endParaRPr>
          </a:p>
        </p:txBody>
      </p:sp>
    </p:spTree>
    <p:extLst>
      <p:ext uri="{BB962C8B-B14F-4D97-AF65-F5344CB8AC3E}">
        <p14:creationId xmlns:p14="http://schemas.microsoft.com/office/powerpoint/2010/main" val="2888310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SB 91</a:t>
            </a:r>
            <a:endParaRPr lang="en-US" dirty="0">
              <a:latin typeface="Constantia" panose="02030602050306030303" pitchFamily="18" charset="0"/>
            </a:endParaRPr>
          </a:p>
        </p:txBody>
      </p:sp>
      <p:sp>
        <p:nvSpPr>
          <p:cNvPr id="3" name="Content Placeholder 2"/>
          <p:cNvSpPr>
            <a:spLocks noGrp="1"/>
          </p:cNvSpPr>
          <p:nvPr>
            <p:ph idx="1"/>
          </p:nvPr>
        </p:nvSpPr>
        <p:spPr/>
        <p:txBody>
          <a:bodyPr>
            <a:normAutofit/>
          </a:bodyPr>
          <a:lstStyle/>
          <a:p>
            <a:r>
              <a:rPr lang="en-US" dirty="0" smtClean="0">
                <a:latin typeface="Constantia" panose="02030602050306030303" pitchFamily="18" charset="0"/>
              </a:rPr>
              <a:t>In 2015 ACJC instructed by </a:t>
            </a:r>
            <a:r>
              <a:rPr lang="en-US" dirty="0">
                <a:latin typeface="Constantia" panose="02030602050306030303" pitchFamily="18" charset="0"/>
              </a:rPr>
              <a:t>state leaders to identify </a:t>
            </a:r>
            <a:r>
              <a:rPr lang="en-US" dirty="0" smtClean="0">
                <a:latin typeface="Constantia" panose="02030602050306030303" pitchFamily="18" charset="0"/>
              </a:rPr>
              <a:t>policies that </a:t>
            </a:r>
            <a:r>
              <a:rPr lang="en-US" dirty="0">
                <a:latin typeface="Constantia" panose="02030602050306030303" pitchFamily="18" charset="0"/>
              </a:rPr>
              <a:t>would cut the prison population by as </a:t>
            </a:r>
            <a:r>
              <a:rPr lang="en-US" dirty="0" smtClean="0">
                <a:latin typeface="Constantia" panose="02030602050306030303" pitchFamily="18" charset="0"/>
              </a:rPr>
              <a:t>much as </a:t>
            </a:r>
            <a:r>
              <a:rPr lang="en-US" dirty="0">
                <a:latin typeface="Constantia" panose="02030602050306030303" pitchFamily="18" charset="0"/>
              </a:rPr>
              <a:t>25 </a:t>
            </a:r>
            <a:r>
              <a:rPr lang="en-US" dirty="0" smtClean="0">
                <a:latin typeface="Constantia" panose="02030602050306030303" pitchFamily="18" charset="0"/>
              </a:rPr>
              <a:t>%</a:t>
            </a:r>
          </a:p>
          <a:p>
            <a:endParaRPr lang="en-US" dirty="0" smtClean="0">
              <a:latin typeface="Constantia" panose="02030602050306030303" pitchFamily="18" charset="0"/>
            </a:endParaRPr>
          </a:p>
          <a:p>
            <a:r>
              <a:rPr lang="en-US" dirty="0" smtClean="0">
                <a:latin typeface="Constantia" panose="02030602050306030303" pitchFamily="18" charset="0"/>
              </a:rPr>
              <a:t>ACJC developed </a:t>
            </a:r>
            <a:r>
              <a:rPr lang="en-US" dirty="0">
                <a:latin typeface="Constantia" panose="02030602050306030303" pitchFamily="18" charset="0"/>
              </a:rPr>
              <a:t>21 recommendations covering all aspects of the </a:t>
            </a:r>
            <a:r>
              <a:rPr lang="en-US" dirty="0" smtClean="0">
                <a:latin typeface="Constantia" panose="02030602050306030303" pitchFamily="18" charset="0"/>
              </a:rPr>
              <a:t>system </a:t>
            </a:r>
          </a:p>
          <a:p>
            <a:endParaRPr lang="en-US" dirty="0" smtClean="0">
              <a:latin typeface="Constantia" panose="02030602050306030303" pitchFamily="18" charset="0"/>
            </a:endParaRPr>
          </a:p>
          <a:p>
            <a:r>
              <a:rPr lang="en-US" dirty="0">
                <a:latin typeface="Constantia" panose="02030602050306030303" pitchFamily="18" charset="0"/>
              </a:rPr>
              <a:t>S.B. 91 passed </a:t>
            </a:r>
            <a:r>
              <a:rPr lang="en-US" dirty="0" smtClean="0">
                <a:latin typeface="Constantia" panose="02030602050306030303" pitchFamily="18" charset="0"/>
              </a:rPr>
              <a:t>in 2016 with </a:t>
            </a:r>
            <a:r>
              <a:rPr lang="en-US" dirty="0">
                <a:latin typeface="Constantia" panose="02030602050306030303" pitchFamily="18" charset="0"/>
              </a:rPr>
              <a:t>large bipartisan majorities in both </a:t>
            </a:r>
            <a:r>
              <a:rPr lang="en-US" dirty="0" smtClean="0">
                <a:latin typeface="Constantia" panose="02030602050306030303" pitchFamily="18" charset="0"/>
              </a:rPr>
              <a:t>chambers, signed </a:t>
            </a:r>
            <a:r>
              <a:rPr lang="en-US" dirty="0">
                <a:latin typeface="Constantia" panose="02030602050306030303" pitchFamily="18" charset="0"/>
              </a:rPr>
              <a:t>into law by the governor</a:t>
            </a:r>
          </a:p>
          <a:p>
            <a:endParaRPr lang="en-US" dirty="0" smtClean="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5</a:t>
            </a:fld>
            <a:endParaRPr lang="en-US"/>
          </a:p>
        </p:txBody>
      </p:sp>
    </p:spTree>
    <p:extLst>
      <p:ext uri="{BB962C8B-B14F-4D97-AF65-F5344CB8AC3E}">
        <p14:creationId xmlns:p14="http://schemas.microsoft.com/office/powerpoint/2010/main" val="1812515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Criminal Justice Reform</a:t>
            </a:r>
            <a:endParaRPr lang="en-US" dirty="0">
              <a:latin typeface="Constantia" panose="02030602050306030303" pitchFamily="18" charset="0"/>
            </a:endParaRPr>
          </a:p>
        </p:txBody>
      </p:sp>
      <p:sp>
        <p:nvSpPr>
          <p:cNvPr id="3" name="Content Placeholder 2"/>
          <p:cNvSpPr>
            <a:spLocks noGrp="1"/>
          </p:cNvSpPr>
          <p:nvPr>
            <p:ph idx="1"/>
          </p:nvPr>
        </p:nvSpPr>
        <p:spPr/>
        <p:txBody>
          <a:bodyPr>
            <a:noAutofit/>
          </a:bodyPr>
          <a:lstStyle/>
          <a:p>
            <a:pPr lvl="1"/>
            <a:r>
              <a:rPr lang="en-US" sz="2200" dirty="0">
                <a:latin typeface="Constantia" panose="02030602050306030303" pitchFamily="18" charset="0"/>
              </a:rPr>
              <a:t>Reduce felony sentence </a:t>
            </a:r>
            <a:r>
              <a:rPr lang="en-US" sz="2200" dirty="0" smtClean="0">
                <a:latin typeface="Constantia" panose="02030602050306030303" pitchFamily="18" charset="0"/>
              </a:rPr>
              <a:t>ranges</a:t>
            </a:r>
          </a:p>
          <a:p>
            <a:pPr lvl="1"/>
            <a:r>
              <a:rPr lang="en-US" sz="2200" dirty="0" smtClean="0">
                <a:latin typeface="Constantia" panose="02030602050306030303" pitchFamily="18" charset="0"/>
              </a:rPr>
              <a:t>Reclassify </a:t>
            </a:r>
            <a:r>
              <a:rPr lang="en-US" sz="2200" dirty="0">
                <a:latin typeface="Constantia" panose="02030602050306030303" pitchFamily="18" charset="0"/>
              </a:rPr>
              <a:t>drug possession offenses as </a:t>
            </a:r>
            <a:r>
              <a:rPr lang="en-US" sz="2200" dirty="0" smtClean="0">
                <a:latin typeface="Constantia" panose="02030602050306030303" pitchFamily="18" charset="0"/>
              </a:rPr>
              <a:t>misdemeanors</a:t>
            </a:r>
          </a:p>
          <a:p>
            <a:pPr lvl="1"/>
            <a:r>
              <a:rPr lang="en-US" sz="2200" dirty="0" smtClean="0">
                <a:latin typeface="Constantia" panose="02030602050306030303" pitchFamily="18" charset="0"/>
              </a:rPr>
              <a:t>3, 5 and 10 day jail limits for </a:t>
            </a:r>
            <a:r>
              <a:rPr lang="en-US" sz="2200" dirty="0">
                <a:latin typeface="Constantia" panose="02030602050306030303" pitchFamily="18" charset="0"/>
              </a:rPr>
              <a:t>technical violations of probation and </a:t>
            </a:r>
            <a:r>
              <a:rPr lang="en-US" sz="2200" dirty="0" smtClean="0">
                <a:latin typeface="Constantia" panose="02030602050306030303" pitchFamily="18" charset="0"/>
              </a:rPr>
              <a:t>parole</a:t>
            </a:r>
            <a:endParaRPr lang="en-US" dirty="0">
              <a:latin typeface="Constantia" panose="02030602050306030303" pitchFamily="18" charset="0"/>
            </a:endParaRPr>
          </a:p>
          <a:p>
            <a:pPr lvl="1"/>
            <a:r>
              <a:rPr lang="en-US" sz="2200" dirty="0" smtClean="0">
                <a:latin typeface="Constantia" panose="02030602050306030303" pitchFamily="18" charset="0"/>
              </a:rPr>
              <a:t>Greater use of citations/summons instead of arrest</a:t>
            </a:r>
          </a:p>
          <a:p>
            <a:pPr lvl="1"/>
            <a:r>
              <a:rPr lang="en-US" sz="2200" dirty="0">
                <a:latin typeface="Constantia" panose="02030602050306030303" pitchFamily="18" charset="0"/>
              </a:rPr>
              <a:t>Eliminate cash bail paid upfront, before release—for certain pretrial </a:t>
            </a:r>
            <a:r>
              <a:rPr lang="en-US" sz="2200" dirty="0" smtClean="0">
                <a:latin typeface="Constantia" panose="02030602050306030303" pitchFamily="18" charset="0"/>
              </a:rPr>
              <a:t>defendants</a:t>
            </a:r>
            <a:endParaRPr lang="en-US" sz="2200" dirty="0">
              <a:latin typeface="Constantia" panose="02030602050306030303" pitchFamily="18" charset="0"/>
            </a:endParaRPr>
          </a:p>
          <a:p>
            <a:pPr lvl="1"/>
            <a:r>
              <a:rPr lang="en-US" sz="2200" dirty="0" smtClean="0">
                <a:latin typeface="Constantia" panose="02030602050306030303" pitchFamily="18" charset="0"/>
              </a:rPr>
              <a:t>Create an </a:t>
            </a:r>
            <a:r>
              <a:rPr lang="en-US" sz="2200" dirty="0">
                <a:latin typeface="Constantia" panose="02030602050306030303" pitchFamily="18" charset="0"/>
              </a:rPr>
              <a:t>evidence-based pretrial release system; prioritize prison space for individuals convicted of serious, violent </a:t>
            </a:r>
            <a:r>
              <a:rPr lang="en-US" sz="2200" dirty="0" smtClean="0">
                <a:latin typeface="Constantia" panose="02030602050306030303" pitchFamily="18" charset="0"/>
              </a:rPr>
              <a:t>offenses</a:t>
            </a:r>
          </a:p>
          <a:p>
            <a:pPr lvl="1"/>
            <a:r>
              <a:rPr lang="en-US" sz="2200" dirty="0">
                <a:latin typeface="Constantia" panose="02030602050306030303" pitchFamily="18" charset="0"/>
              </a:rPr>
              <a:t>S</a:t>
            </a:r>
            <a:r>
              <a:rPr lang="en-US" sz="2200" dirty="0" smtClean="0">
                <a:latin typeface="Constantia" panose="02030602050306030303" pitchFamily="18" charset="0"/>
              </a:rPr>
              <a:t>trengthen </a:t>
            </a:r>
            <a:r>
              <a:rPr lang="en-US" sz="2200" dirty="0">
                <a:latin typeface="Constantia" panose="02030602050306030303" pitchFamily="18" charset="0"/>
              </a:rPr>
              <a:t>probation and parole to reduce </a:t>
            </a:r>
            <a:r>
              <a:rPr lang="en-US" sz="2200" dirty="0" smtClean="0">
                <a:latin typeface="Constantia" panose="02030602050306030303" pitchFamily="18" charset="0"/>
              </a:rPr>
              <a:t>recidivism</a:t>
            </a:r>
            <a:endParaRPr lang="en-US" sz="2200" dirty="0">
              <a:latin typeface="Constantia" panose="02030602050306030303" pitchFamily="18" charset="0"/>
            </a:endParaRPr>
          </a:p>
          <a:p>
            <a:pPr marL="411480" lvl="1" indent="0">
              <a:buNone/>
            </a:pPr>
            <a:endParaRPr lang="en-US" sz="2200" dirty="0">
              <a:latin typeface="Constantia" panose="02030602050306030303" pitchFamily="18" charset="0"/>
            </a:endParaRPr>
          </a:p>
          <a:p>
            <a:pPr marL="411480" lvl="1" indent="0">
              <a:buNone/>
            </a:pPr>
            <a:endParaRPr lang="en-US" sz="2200" dirty="0">
              <a:latin typeface="Constantia" panose="02030602050306030303" pitchFamily="18"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6</a:t>
            </a:fld>
            <a:endParaRPr lang="en-US"/>
          </a:p>
        </p:txBody>
      </p:sp>
    </p:spTree>
    <p:extLst>
      <p:ext uri="{BB962C8B-B14F-4D97-AF65-F5344CB8AC3E}">
        <p14:creationId xmlns:p14="http://schemas.microsoft.com/office/powerpoint/2010/main" val="353609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tantia" panose="02030602050306030303" pitchFamily="18" charset="0"/>
              </a:rPr>
              <a:t>SB 91 Outcome</a:t>
            </a:r>
            <a:endParaRPr lang="en-US" dirty="0">
              <a:latin typeface="Constantia" panose="02030602050306030303" pitchFamily="18" charset="0"/>
            </a:endParaRPr>
          </a:p>
        </p:txBody>
      </p:sp>
      <p:sp>
        <p:nvSpPr>
          <p:cNvPr id="3" name="Content Placeholder 2"/>
          <p:cNvSpPr>
            <a:spLocks noGrp="1"/>
          </p:cNvSpPr>
          <p:nvPr>
            <p:ph idx="1"/>
          </p:nvPr>
        </p:nvSpPr>
        <p:spPr/>
        <p:txBody>
          <a:bodyPr>
            <a:normAutofit/>
          </a:bodyPr>
          <a:lstStyle/>
          <a:p>
            <a:r>
              <a:rPr lang="en-US" dirty="0">
                <a:latin typeface="Constantia" panose="02030602050306030303" pitchFamily="18" charset="0"/>
              </a:rPr>
              <a:t>Criminal justice reform </a:t>
            </a:r>
            <a:r>
              <a:rPr lang="en-US" dirty="0" smtClean="0">
                <a:latin typeface="Constantia" panose="02030602050306030303" pitchFamily="18" charset="0"/>
              </a:rPr>
              <a:t>measures </a:t>
            </a:r>
            <a:r>
              <a:rPr lang="en-US" dirty="0">
                <a:latin typeface="Constantia" panose="02030602050306030303" pitchFamily="18" charset="0"/>
              </a:rPr>
              <a:t>anticipated to</a:t>
            </a:r>
            <a:r>
              <a:rPr lang="en-US" dirty="0" smtClean="0">
                <a:latin typeface="Constantia" panose="02030602050306030303" pitchFamily="18" charset="0"/>
              </a:rPr>
              <a:t>:</a:t>
            </a:r>
          </a:p>
          <a:p>
            <a:endParaRPr lang="en-US" dirty="0">
              <a:latin typeface="Constantia" panose="02030602050306030303" pitchFamily="18" charset="0"/>
            </a:endParaRPr>
          </a:p>
          <a:p>
            <a:pPr lvl="1"/>
            <a:r>
              <a:rPr lang="en-US" sz="2200" dirty="0">
                <a:latin typeface="Constantia" panose="02030602050306030303" pitchFamily="18" charset="0"/>
              </a:rPr>
              <a:t> Avoid jail and prison population growth and reduce the number of people incarcerated by 13 percent by </a:t>
            </a:r>
            <a:r>
              <a:rPr lang="en-US" sz="2200" dirty="0" smtClean="0">
                <a:latin typeface="Constantia" panose="02030602050306030303" pitchFamily="18" charset="0"/>
              </a:rPr>
              <a:t>2024</a:t>
            </a:r>
          </a:p>
          <a:p>
            <a:pPr lvl="1"/>
            <a:endParaRPr lang="en-US" sz="2200" dirty="0">
              <a:latin typeface="Constantia" panose="02030602050306030303" pitchFamily="18" charset="0"/>
            </a:endParaRPr>
          </a:p>
          <a:p>
            <a:pPr lvl="1"/>
            <a:r>
              <a:rPr lang="en-US" sz="2200" dirty="0">
                <a:latin typeface="Constantia" panose="02030602050306030303" pitchFamily="18" charset="0"/>
              </a:rPr>
              <a:t> Save $380 million ($169 million in avoided costs and $211 million of net savings). </a:t>
            </a:r>
          </a:p>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7</a:t>
            </a:fld>
            <a:endParaRPr lang="en-US"/>
          </a:p>
        </p:txBody>
      </p:sp>
    </p:spTree>
    <p:extLst>
      <p:ext uri="{BB962C8B-B14F-4D97-AF65-F5344CB8AC3E}">
        <p14:creationId xmlns:p14="http://schemas.microsoft.com/office/powerpoint/2010/main" val="2601814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6" y="6777"/>
            <a:ext cx="9126583" cy="68512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95698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latin typeface="Constantia" panose="02030602050306030303" pitchFamily="18" charset="0"/>
              </a:rPr>
              <a:t>High Bar to Achieve Results</a:t>
            </a:r>
            <a:r>
              <a:rPr lang="en-US" dirty="0" smtClean="0"/>
              <a:t>	</a:t>
            </a:r>
            <a:endParaRPr lang="en-US" dirty="0"/>
          </a:p>
        </p:txBody>
      </p:sp>
      <p:sp>
        <p:nvSpPr>
          <p:cNvPr id="4" name="Content Placeholder 3"/>
          <p:cNvSpPr>
            <a:spLocks noGrp="1"/>
          </p:cNvSpPr>
          <p:nvPr>
            <p:ph idx="1"/>
          </p:nvPr>
        </p:nvSpPr>
        <p:spPr/>
        <p:txBody>
          <a:bodyPr/>
          <a:lstStyle/>
          <a:p>
            <a:r>
              <a:rPr lang="en-US" dirty="0" smtClean="0">
                <a:latin typeface="Constantia" panose="02030602050306030303" pitchFamily="18" charset="0"/>
              </a:rPr>
              <a:t>Neither Alaska’s criminal justice system nor our behavioral health system can conduct business as usual to deliver promised outcomes</a:t>
            </a:r>
          </a:p>
          <a:p>
            <a:endParaRPr lang="en-US" dirty="0">
              <a:latin typeface="Constantia" panose="02030602050306030303" pitchFamily="18" charset="0"/>
            </a:endParaRPr>
          </a:p>
          <a:p>
            <a:r>
              <a:rPr lang="en-US" dirty="0" smtClean="0">
                <a:latin typeface="Constantia" panose="02030602050306030303" pitchFamily="18" charset="0"/>
              </a:rPr>
              <a:t>Criminal justice system must be more interested in promoting behavioral change than punishment</a:t>
            </a:r>
          </a:p>
          <a:p>
            <a:endParaRPr lang="en-US" dirty="0">
              <a:latin typeface="Constantia" panose="02030602050306030303" pitchFamily="18" charset="0"/>
            </a:endParaRPr>
          </a:p>
          <a:p>
            <a:r>
              <a:rPr lang="en-US" dirty="0" smtClean="0">
                <a:latin typeface="Constantia" panose="02030602050306030303" pitchFamily="18" charset="0"/>
              </a:rPr>
              <a:t>Behavioral health must be more interested in treating those specific issues that are the drivers for criminal justice involvement</a:t>
            </a:r>
          </a:p>
          <a:p>
            <a:endParaRPr lang="en-US" dirty="0">
              <a:latin typeface="Constantia" panose="02030602050306030303" pitchFamily="18" charset="0"/>
            </a:endParaRPr>
          </a:p>
        </p:txBody>
      </p:sp>
      <p:sp>
        <p:nvSpPr>
          <p:cNvPr id="2" name="Slide Number Placeholder 1"/>
          <p:cNvSpPr>
            <a:spLocks noGrp="1"/>
          </p:cNvSpPr>
          <p:nvPr>
            <p:ph type="sldNum" sz="quarter" idx="12"/>
          </p:nvPr>
        </p:nvSpPr>
        <p:spPr/>
        <p:txBody>
          <a:bodyPr/>
          <a:lstStyle/>
          <a:p>
            <a:fld id="{6E2D2B3B-882E-40F3-A32F-6DD516915044}" type="slidenum">
              <a:rPr lang="en-US" smtClean="0"/>
              <a:pPr/>
              <a:t>9</a:t>
            </a:fld>
            <a:endParaRPr lang="en-US"/>
          </a:p>
        </p:txBody>
      </p:sp>
    </p:spTree>
    <p:extLst>
      <p:ext uri="{BB962C8B-B14F-4D97-AF65-F5344CB8AC3E}">
        <p14:creationId xmlns:p14="http://schemas.microsoft.com/office/powerpoint/2010/main" val="9147907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1456</TotalTime>
  <Words>3349</Words>
  <Application>Microsoft Office PowerPoint</Application>
  <PresentationFormat>On-screen Show (4:3)</PresentationFormat>
  <Paragraphs>326</Paragraphs>
  <Slides>45</Slides>
  <Notes>1</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Adjacency</vt:lpstr>
      <vt:lpstr>The Intersection of Criminal Justice Reform and Medicaid Reform: Health Care as a Key Intercept to Recidivism</vt:lpstr>
      <vt:lpstr>SB-91 History</vt:lpstr>
      <vt:lpstr>Problem Presented</vt:lpstr>
      <vt:lpstr>Findings</vt:lpstr>
      <vt:lpstr>SB 91</vt:lpstr>
      <vt:lpstr>Criminal Justice Reform</vt:lpstr>
      <vt:lpstr>SB 91 Outcome</vt:lpstr>
      <vt:lpstr>PowerPoint Presentation</vt:lpstr>
      <vt:lpstr>High Bar to Achieve Results </vt:lpstr>
      <vt:lpstr>    Justice Reinvestment     </vt:lpstr>
      <vt:lpstr>    Justice Reinvestment     </vt:lpstr>
      <vt:lpstr>SB 91 Key Provisions of Justice Reinvestment</vt:lpstr>
      <vt:lpstr>PowerPoint Presentation</vt:lpstr>
      <vt:lpstr>SB 91 Criticism </vt:lpstr>
      <vt:lpstr> Take away points for today: </vt:lpstr>
      <vt:lpstr>    REENTRY occurs at both the front and back door of the jail  We must find ways to collaborate at each point where your clients have interaction with the justice system to divert them away and provide evidence based treatment that will keep them away   </vt:lpstr>
      <vt:lpstr>As if you did not have enough to do…I ask you to collaborate</vt:lpstr>
      <vt:lpstr>Criminogenic what factors?</vt:lpstr>
      <vt:lpstr>Criminogenic Risk Factors  </vt:lpstr>
      <vt:lpstr>Criminogenic Risk Factors </vt:lpstr>
      <vt:lpstr>    We are not talking about treatment resistant socio-paths    </vt:lpstr>
      <vt:lpstr>We are talking about a thought disorder</vt:lpstr>
      <vt:lpstr>How to Collaborate</vt:lpstr>
      <vt:lpstr>R(isk) N(eed) R(esponsivity) Treatment Planning (spoiler alert)</vt:lpstr>
      <vt:lpstr>PowerPoint Presentation</vt:lpstr>
      <vt:lpstr>Meet the Criminogenic Needs</vt:lpstr>
      <vt:lpstr> HOW Do I Do That Again? </vt:lpstr>
      <vt:lpstr>How Will I Know it Works?</vt:lpstr>
      <vt:lpstr>Justice Reinvestment is a Shared Responsibility </vt:lpstr>
      <vt:lpstr>Medicaid &amp; Behavioral Health Reform in Alaska</vt:lpstr>
      <vt:lpstr>How Did SB 74 Become Law?</vt:lpstr>
      <vt:lpstr>Elements of SB 74 &amp; Medicaid Reform</vt:lpstr>
      <vt:lpstr>What Will Medicaid Reform Accomplish?</vt:lpstr>
      <vt:lpstr>PowerPoint Presentation</vt:lpstr>
      <vt:lpstr>Where Do SB 91 and SB 74 Meet?</vt:lpstr>
      <vt:lpstr>SB 91-SB 74 Integration Initiative – 6 Focus Areas:</vt:lpstr>
      <vt:lpstr>Focus Areas (continued)</vt:lpstr>
      <vt:lpstr>Focus Areas (continued)</vt:lpstr>
      <vt:lpstr>Key Areas Where SB 91 Impacts the Work of DHSS</vt:lpstr>
      <vt:lpstr>Key Impacts of SB 91 on DHSS</vt:lpstr>
      <vt:lpstr>Key Impact of SB 91 on DHSS</vt:lpstr>
      <vt:lpstr>Key Impacts of SB 91 on DHSS</vt:lpstr>
      <vt:lpstr>The Bottom Line…</vt:lpstr>
      <vt:lpstr>Additional Resources &amp; Links:</vt:lpstr>
      <vt:lpstr>For further information:</vt:lpstr>
    </vt:vector>
  </TitlesOfParts>
  <Company>State of Alaska - Health and Social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 91-SB 74 Integration Initiative</dc:title>
  <dc:creator>L Diane Casto</dc:creator>
  <cp:lastModifiedBy>L Diane Casto</cp:lastModifiedBy>
  <cp:revision>87</cp:revision>
  <cp:lastPrinted>2017-02-22T19:34:28Z</cp:lastPrinted>
  <dcterms:created xsi:type="dcterms:W3CDTF">2016-11-10T23:13:38Z</dcterms:created>
  <dcterms:modified xsi:type="dcterms:W3CDTF">2017-02-22T22:23:48Z</dcterms:modified>
</cp:coreProperties>
</file>