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83" r:id="rId2"/>
    <p:sldId id="319" r:id="rId3"/>
    <p:sldId id="291" r:id="rId4"/>
    <p:sldId id="290" r:id="rId5"/>
    <p:sldId id="292" r:id="rId6"/>
    <p:sldId id="257" r:id="rId7"/>
    <p:sldId id="259" r:id="rId8"/>
    <p:sldId id="260" r:id="rId9"/>
    <p:sldId id="261" r:id="rId10"/>
    <p:sldId id="262" r:id="rId11"/>
    <p:sldId id="263" r:id="rId12"/>
    <p:sldId id="264" r:id="rId13"/>
    <p:sldId id="265" r:id="rId14"/>
    <p:sldId id="266" r:id="rId15"/>
    <p:sldId id="272" r:id="rId16"/>
    <p:sldId id="273" r:id="rId17"/>
    <p:sldId id="274" r:id="rId18"/>
    <p:sldId id="275" r:id="rId19"/>
    <p:sldId id="286" r:id="rId20"/>
    <p:sldId id="289" r:id="rId21"/>
    <p:sldId id="276" r:id="rId22"/>
    <p:sldId id="277" r:id="rId23"/>
    <p:sldId id="278" r:id="rId24"/>
    <p:sldId id="287" r:id="rId25"/>
    <p:sldId id="288" r:id="rId26"/>
    <p:sldId id="304" r:id="rId27"/>
    <p:sldId id="307" r:id="rId28"/>
    <p:sldId id="308" r:id="rId29"/>
    <p:sldId id="314" r:id="rId30"/>
    <p:sldId id="305" r:id="rId31"/>
    <p:sldId id="295" r:id="rId32"/>
    <p:sldId id="296" r:id="rId33"/>
    <p:sldId id="297" r:id="rId34"/>
    <p:sldId id="298" r:id="rId35"/>
    <p:sldId id="299" r:id="rId36"/>
    <p:sldId id="300" r:id="rId37"/>
    <p:sldId id="301" r:id="rId38"/>
    <p:sldId id="302" r:id="rId39"/>
    <p:sldId id="306" r:id="rId40"/>
    <p:sldId id="309" r:id="rId41"/>
    <p:sldId id="310" r:id="rId42"/>
    <p:sldId id="315" r:id="rId43"/>
    <p:sldId id="316" r:id="rId44"/>
    <p:sldId id="311" r:id="rId45"/>
    <p:sldId id="312" r:id="rId46"/>
    <p:sldId id="313" r:id="rId47"/>
    <p:sldId id="31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3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AA7A1D-57EE-43B4-AA18-1BAF6D0D9F29}" type="doc">
      <dgm:prSet loTypeId="urn:microsoft.com/office/officeart/2005/8/layout/rings+Icon" loCatId="officeonline" qsTypeId="urn:microsoft.com/office/officeart/2005/8/quickstyle/simple1" qsCatId="simple" csTypeId="urn:microsoft.com/office/officeart/2005/8/colors/accent1_2" csCatId="accent1" phldr="1"/>
      <dgm:spPr/>
      <dgm:t>
        <a:bodyPr/>
        <a:lstStyle/>
        <a:p>
          <a:endParaRPr lang="en-US"/>
        </a:p>
      </dgm:t>
    </dgm:pt>
    <dgm:pt modelId="{C6E6D784-152A-4D30-A186-C7F2AC3E1540}">
      <dgm:prSet phldrT="[Text]" custT="1"/>
      <dgm:spPr/>
      <dgm:t>
        <a:bodyPr/>
        <a:lstStyle/>
        <a:p>
          <a:endParaRPr lang="en-US" sz="1300" dirty="0" smtClean="0"/>
        </a:p>
        <a:p>
          <a:endParaRPr lang="en-US" sz="1300" dirty="0" smtClean="0"/>
        </a:p>
        <a:p>
          <a:r>
            <a:rPr lang="en-US" sz="2000" b="1" dirty="0" smtClean="0">
              <a:solidFill>
                <a:schemeClr val="tx1"/>
              </a:solidFill>
            </a:rPr>
            <a:t>Mental Health Release Planning</a:t>
          </a:r>
          <a:endParaRPr lang="en-US" sz="2000" b="1" dirty="0">
            <a:solidFill>
              <a:schemeClr val="tx1"/>
            </a:solidFill>
          </a:endParaRPr>
        </a:p>
        <a:p>
          <a:r>
            <a:rPr lang="en-US" sz="2000" b="1" dirty="0" smtClean="0"/>
            <a:t> *Identified and referred while incarcerated </a:t>
          </a:r>
        </a:p>
        <a:p>
          <a:r>
            <a:rPr lang="en-US" sz="2000" b="1" dirty="0" smtClean="0"/>
            <a:t>*Planning up to 3 months before release and 2 months after</a:t>
          </a:r>
        </a:p>
        <a:p>
          <a:endParaRPr lang="en-US" sz="1300" dirty="0"/>
        </a:p>
        <a:p>
          <a:r>
            <a:rPr lang="en-US" sz="1300" dirty="0" smtClean="0"/>
            <a:t> </a:t>
          </a:r>
          <a:endParaRPr lang="en-US" sz="1300" dirty="0"/>
        </a:p>
        <a:p>
          <a:r>
            <a:rPr lang="en-US" sz="1300" dirty="0" smtClean="0"/>
            <a:t> </a:t>
          </a:r>
          <a:endParaRPr lang="en-US" sz="1300" dirty="0"/>
        </a:p>
      </dgm:t>
    </dgm:pt>
    <dgm:pt modelId="{45B50DA8-E343-4FEC-9768-53BD60941550}" type="parTrans" cxnId="{920B6E8A-18BE-4C11-9B3D-D66F39F249D5}">
      <dgm:prSet/>
      <dgm:spPr/>
      <dgm:t>
        <a:bodyPr/>
        <a:lstStyle/>
        <a:p>
          <a:endParaRPr lang="en-US"/>
        </a:p>
      </dgm:t>
    </dgm:pt>
    <dgm:pt modelId="{38185AB0-6A08-4711-8A6B-33D1C5D3ADC8}" type="sibTrans" cxnId="{920B6E8A-18BE-4C11-9B3D-D66F39F249D5}">
      <dgm:prSet/>
      <dgm:spPr/>
      <dgm:t>
        <a:bodyPr/>
        <a:lstStyle/>
        <a:p>
          <a:endParaRPr lang="en-US"/>
        </a:p>
      </dgm:t>
    </dgm:pt>
    <dgm:pt modelId="{F216E76C-216D-4BA2-9979-7DFBB90CB000}">
      <dgm:prSet custT="1"/>
      <dgm:spPr/>
      <dgm:t>
        <a:bodyPr/>
        <a:lstStyle/>
        <a:p>
          <a:r>
            <a:rPr lang="en-US" sz="2000" b="1" i="1" dirty="0" smtClean="0">
              <a:solidFill>
                <a:schemeClr val="accent2">
                  <a:lumMod val="60000"/>
                  <a:lumOff val="40000"/>
                </a:schemeClr>
              </a:solidFill>
            </a:rPr>
            <a:t>Seriously Mentally Ill </a:t>
          </a:r>
          <a:r>
            <a:rPr lang="en-US" sz="2000" b="1" dirty="0" smtClean="0">
              <a:solidFill>
                <a:schemeClr val="accent2">
                  <a:lumMod val="60000"/>
                  <a:lumOff val="40000"/>
                </a:schemeClr>
              </a:solidFill>
            </a:rPr>
            <a:t>or mentally ill with a </a:t>
          </a:r>
          <a:r>
            <a:rPr lang="en-US" sz="2000" b="1" i="1" dirty="0" smtClean="0">
              <a:solidFill>
                <a:schemeClr val="accent2">
                  <a:lumMod val="60000"/>
                  <a:lumOff val="40000"/>
                </a:schemeClr>
              </a:solidFill>
            </a:rPr>
            <a:t>co occurring condition </a:t>
          </a:r>
          <a:r>
            <a:rPr lang="en-US" sz="2000" b="1" dirty="0" smtClean="0">
              <a:solidFill>
                <a:schemeClr val="accent2">
                  <a:lumMod val="60000"/>
                  <a:lumOff val="40000"/>
                </a:schemeClr>
              </a:solidFill>
            </a:rPr>
            <a:t>such as cognitive disorder, TBI, Dementia, SUD </a:t>
          </a:r>
        </a:p>
      </dgm:t>
    </dgm:pt>
    <dgm:pt modelId="{736666D6-6F71-45E8-8053-32D1FA24DEAE}" type="parTrans" cxnId="{400D569C-FDBD-4CE2-AFFD-4A0013983347}">
      <dgm:prSet/>
      <dgm:spPr/>
      <dgm:t>
        <a:bodyPr/>
        <a:lstStyle/>
        <a:p>
          <a:endParaRPr lang="en-US"/>
        </a:p>
      </dgm:t>
    </dgm:pt>
    <dgm:pt modelId="{90320430-06B7-43FF-B2C6-A873D12BB44B}" type="sibTrans" cxnId="{400D569C-FDBD-4CE2-AFFD-4A0013983347}">
      <dgm:prSet/>
      <dgm:spPr/>
      <dgm:t>
        <a:bodyPr/>
        <a:lstStyle/>
        <a:p>
          <a:endParaRPr lang="en-US"/>
        </a:p>
      </dgm:t>
    </dgm:pt>
    <dgm:pt modelId="{C56D44A1-DFEB-4E7B-90A2-52668C721DE7}">
      <dgm:prSet custT="1"/>
      <dgm:spPr/>
      <dgm:t>
        <a:bodyPr/>
        <a:lstStyle/>
        <a:p>
          <a:r>
            <a:rPr lang="en-US" sz="2000" b="1" dirty="0" smtClean="0">
              <a:solidFill>
                <a:srgbClr val="0070C0"/>
              </a:solidFill>
            </a:rPr>
            <a:t>Level of </a:t>
          </a:r>
          <a:r>
            <a:rPr lang="en-US" sz="2000" b="1" i="1" dirty="0" smtClean="0">
              <a:solidFill>
                <a:srgbClr val="0070C0"/>
              </a:solidFill>
            </a:rPr>
            <a:t>functioning</a:t>
          </a:r>
          <a:r>
            <a:rPr lang="en-US" sz="2000" b="1" dirty="0" smtClean="0">
              <a:solidFill>
                <a:srgbClr val="0070C0"/>
              </a:solidFill>
            </a:rPr>
            <a:t> and </a:t>
          </a:r>
          <a:r>
            <a:rPr lang="en-US" sz="2000" b="1" i="1" dirty="0" smtClean="0">
              <a:solidFill>
                <a:srgbClr val="0070C0"/>
              </a:solidFill>
            </a:rPr>
            <a:t>vulnerability</a:t>
          </a:r>
          <a:r>
            <a:rPr lang="en-US" sz="2000" b="1" dirty="0" smtClean="0">
              <a:solidFill>
                <a:srgbClr val="0070C0"/>
              </a:solidFill>
            </a:rPr>
            <a:t> considered; lacks resources, support, income</a:t>
          </a:r>
          <a:endParaRPr lang="en-US" sz="2000" b="1" dirty="0">
            <a:solidFill>
              <a:srgbClr val="0070C0"/>
            </a:solidFill>
          </a:endParaRPr>
        </a:p>
      </dgm:t>
    </dgm:pt>
    <dgm:pt modelId="{FD623F9C-CDE8-4345-86DC-B10390D7AE87}" type="parTrans" cxnId="{7629CD37-1B78-4FDF-994E-0428048D204F}">
      <dgm:prSet/>
      <dgm:spPr/>
      <dgm:t>
        <a:bodyPr/>
        <a:lstStyle/>
        <a:p>
          <a:endParaRPr lang="en-US"/>
        </a:p>
      </dgm:t>
    </dgm:pt>
    <dgm:pt modelId="{D590016E-587C-4989-B87B-AEDCA9F8CCC3}" type="sibTrans" cxnId="{7629CD37-1B78-4FDF-994E-0428048D204F}">
      <dgm:prSet/>
      <dgm:spPr/>
      <dgm:t>
        <a:bodyPr/>
        <a:lstStyle/>
        <a:p>
          <a:endParaRPr lang="en-US"/>
        </a:p>
      </dgm:t>
    </dgm:pt>
    <dgm:pt modelId="{294F5054-4525-46EA-92C7-43FA2C73E56D}">
      <dgm:prSet custT="1"/>
      <dgm:spPr/>
      <dgm:t>
        <a:bodyPr/>
        <a:lstStyle/>
        <a:p>
          <a:r>
            <a:rPr lang="en-US" sz="2000" b="1" i="1" dirty="0" smtClean="0">
              <a:solidFill>
                <a:srgbClr val="00B050"/>
              </a:solidFill>
            </a:rPr>
            <a:t>Voluntary</a:t>
          </a:r>
          <a:r>
            <a:rPr lang="en-US" sz="2000" b="1" dirty="0" smtClean="0">
              <a:solidFill>
                <a:srgbClr val="00B050"/>
              </a:solidFill>
            </a:rPr>
            <a:t>, (Unless mandated by Felony Probation/Parole;) </a:t>
          </a:r>
          <a:r>
            <a:rPr lang="en-US" sz="2000" b="1" i="1" dirty="0" smtClean="0">
              <a:solidFill>
                <a:srgbClr val="00B050"/>
              </a:solidFill>
            </a:rPr>
            <a:t>motivated</a:t>
          </a:r>
          <a:r>
            <a:rPr lang="en-US" sz="2000" b="1" dirty="0" smtClean="0">
              <a:solidFill>
                <a:srgbClr val="00B050"/>
              </a:solidFill>
            </a:rPr>
            <a:t>, willing  to follow through with release plan</a:t>
          </a:r>
          <a:endParaRPr lang="en-US" sz="2000" b="1" dirty="0">
            <a:solidFill>
              <a:srgbClr val="00B050"/>
            </a:solidFill>
          </a:endParaRPr>
        </a:p>
      </dgm:t>
    </dgm:pt>
    <dgm:pt modelId="{A30D64C5-BC8D-4A7B-B635-8E34445922A3}" type="parTrans" cxnId="{24E471BC-90D4-40E0-8C6C-F2DFDC92C786}">
      <dgm:prSet/>
      <dgm:spPr/>
      <dgm:t>
        <a:bodyPr/>
        <a:lstStyle/>
        <a:p>
          <a:endParaRPr lang="en-US"/>
        </a:p>
      </dgm:t>
    </dgm:pt>
    <dgm:pt modelId="{AF491EA4-36E9-48C3-86F9-5A768644969F}" type="sibTrans" cxnId="{24E471BC-90D4-40E0-8C6C-F2DFDC92C786}">
      <dgm:prSet/>
      <dgm:spPr/>
      <dgm:t>
        <a:bodyPr/>
        <a:lstStyle/>
        <a:p>
          <a:endParaRPr lang="en-US"/>
        </a:p>
      </dgm:t>
    </dgm:pt>
    <dgm:pt modelId="{D12B9FD4-A876-4D89-8B1D-CFEA81997D6A}" type="pres">
      <dgm:prSet presAssocID="{24AA7A1D-57EE-43B4-AA18-1BAF6D0D9F29}" presName="Name0" presStyleCnt="0">
        <dgm:presLayoutVars>
          <dgm:chMax val="7"/>
          <dgm:dir/>
          <dgm:resizeHandles val="exact"/>
        </dgm:presLayoutVars>
      </dgm:prSet>
      <dgm:spPr/>
      <dgm:t>
        <a:bodyPr/>
        <a:lstStyle/>
        <a:p>
          <a:endParaRPr lang="en-US"/>
        </a:p>
      </dgm:t>
    </dgm:pt>
    <dgm:pt modelId="{B7B2820B-A23D-4190-AFC2-548DECC68F41}" type="pres">
      <dgm:prSet presAssocID="{24AA7A1D-57EE-43B4-AA18-1BAF6D0D9F29}" presName="ellipse1" presStyleLbl="vennNode1" presStyleIdx="0" presStyleCnt="4" custScaleX="168719" custLinFactNeighborX="57968" custLinFactNeighborY="-12612">
        <dgm:presLayoutVars>
          <dgm:bulletEnabled val="1"/>
        </dgm:presLayoutVars>
      </dgm:prSet>
      <dgm:spPr/>
      <dgm:t>
        <a:bodyPr/>
        <a:lstStyle/>
        <a:p>
          <a:endParaRPr lang="en-US"/>
        </a:p>
      </dgm:t>
    </dgm:pt>
    <dgm:pt modelId="{1A9556A9-7957-4F09-8562-0E2A48B9297A}" type="pres">
      <dgm:prSet presAssocID="{24AA7A1D-57EE-43B4-AA18-1BAF6D0D9F29}" presName="ellipse2" presStyleLbl="vennNode1" presStyleIdx="1" presStyleCnt="4" custScaleX="90403" custScaleY="115911" custLinFactNeighborX="-79041" custLinFactNeighborY="-4526">
        <dgm:presLayoutVars>
          <dgm:bulletEnabled val="1"/>
        </dgm:presLayoutVars>
      </dgm:prSet>
      <dgm:spPr/>
      <dgm:t>
        <a:bodyPr/>
        <a:lstStyle/>
        <a:p>
          <a:endParaRPr lang="en-US"/>
        </a:p>
      </dgm:t>
    </dgm:pt>
    <dgm:pt modelId="{12AF18AC-751C-48E4-AF3F-3525407376B3}" type="pres">
      <dgm:prSet presAssocID="{24AA7A1D-57EE-43B4-AA18-1BAF6D0D9F29}" presName="ellipse3" presStyleLbl="vennNode1" presStyleIdx="2" presStyleCnt="4" custScaleX="87144" custScaleY="87121" custLinFactNeighborX="-48120" custLinFactNeighborY="86157">
        <dgm:presLayoutVars>
          <dgm:bulletEnabled val="1"/>
        </dgm:presLayoutVars>
      </dgm:prSet>
      <dgm:spPr/>
      <dgm:t>
        <a:bodyPr/>
        <a:lstStyle/>
        <a:p>
          <a:endParaRPr lang="en-US"/>
        </a:p>
      </dgm:t>
    </dgm:pt>
    <dgm:pt modelId="{F65F5042-F8B0-46FD-8722-DCD16AB84CE1}" type="pres">
      <dgm:prSet presAssocID="{24AA7A1D-57EE-43B4-AA18-1BAF6D0D9F29}" presName="ellipse4" presStyleLbl="vennNode1" presStyleIdx="3" presStyleCnt="4" custScaleX="96740" custScaleY="122603" custLinFactNeighborX="-13197" custLinFactNeighborY="-1180">
        <dgm:presLayoutVars>
          <dgm:bulletEnabled val="1"/>
        </dgm:presLayoutVars>
      </dgm:prSet>
      <dgm:spPr/>
      <dgm:t>
        <a:bodyPr/>
        <a:lstStyle/>
        <a:p>
          <a:endParaRPr lang="en-US"/>
        </a:p>
      </dgm:t>
    </dgm:pt>
  </dgm:ptLst>
  <dgm:cxnLst>
    <dgm:cxn modelId="{1B68C73C-131C-4125-A3C2-32DEC245277C}" type="presOf" srcId="{294F5054-4525-46EA-92C7-43FA2C73E56D}" destId="{F65F5042-F8B0-46FD-8722-DCD16AB84CE1}" srcOrd="0" destOrd="0" presId="urn:microsoft.com/office/officeart/2005/8/layout/rings+Icon"/>
    <dgm:cxn modelId="{1C4A2427-DBDC-48FE-A61A-92FC7C4AB665}" type="presOf" srcId="{C56D44A1-DFEB-4E7B-90A2-52668C721DE7}" destId="{12AF18AC-751C-48E4-AF3F-3525407376B3}" srcOrd="0" destOrd="0" presId="urn:microsoft.com/office/officeart/2005/8/layout/rings+Icon"/>
    <dgm:cxn modelId="{08AB6F64-BA4F-4923-A760-862BB78231F7}" type="presOf" srcId="{C6E6D784-152A-4D30-A186-C7F2AC3E1540}" destId="{B7B2820B-A23D-4190-AFC2-548DECC68F41}" srcOrd="0" destOrd="0" presId="urn:microsoft.com/office/officeart/2005/8/layout/rings+Icon"/>
    <dgm:cxn modelId="{7629CD37-1B78-4FDF-994E-0428048D204F}" srcId="{24AA7A1D-57EE-43B4-AA18-1BAF6D0D9F29}" destId="{C56D44A1-DFEB-4E7B-90A2-52668C721DE7}" srcOrd="2" destOrd="0" parTransId="{FD623F9C-CDE8-4345-86DC-B10390D7AE87}" sibTransId="{D590016E-587C-4989-B87B-AEDCA9F8CCC3}"/>
    <dgm:cxn modelId="{24E471BC-90D4-40E0-8C6C-F2DFDC92C786}" srcId="{24AA7A1D-57EE-43B4-AA18-1BAF6D0D9F29}" destId="{294F5054-4525-46EA-92C7-43FA2C73E56D}" srcOrd="3" destOrd="0" parTransId="{A30D64C5-BC8D-4A7B-B635-8E34445922A3}" sibTransId="{AF491EA4-36E9-48C3-86F9-5A768644969F}"/>
    <dgm:cxn modelId="{87026EAB-84C3-4A3A-81B9-150FC7F0E033}" type="presOf" srcId="{F216E76C-216D-4BA2-9979-7DFBB90CB000}" destId="{1A9556A9-7957-4F09-8562-0E2A48B9297A}" srcOrd="0" destOrd="0" presId="urn:microsoft.com/office/officeart/2005/8/layout/rings+Icon"/>
    <dgm:cxn modelId="{400D569C-FDBD-4CE2-AFFD-4A0013983347}" srcId="{24AA7A1D-57EE-43B4-AA18-1BAF6D0D9F29}" destId="{F216E76C-216D-4BA2-9979-7DFBB90CB000}" srcOrd="1" destOrd="0" parTransId="{736666D6-6F71-45E8-8053-32D1FA24DEAE}" sibTransId="{90320430-06B7-43FF-B2C6-A873D12BB44B}"/>
    <dgm:cxn modelId="{63BC54EB-03CD-45DD-9F4D-4280A0575DC3}" type="presOf" srcId="{24AA7A1D-57EE-43B4-AA18-1BAF6D0D9F29}" destId="{D12B9FD4-A876-4D89-8B1D-CFEA81997D6A}" srcOrd="0" destOrd="0" presId="urn:microsoft.com/office/officeart/2005/8/layout/rings+Icon"/>
    <dgm:cxn modelId="{920B6E8A-18BE-4C11-9B3D-D66F39F249D5}" srcId="{24AA7A1D-57EE-43B4-AA18-1BAF6D0D9F29}" destId="{C6E6D784-152A-4D30-A186-C7F2AC3E1540}" srcOrd="0" destOrd="0" parTransId="{45B50DA8-E343-4FEC-9768-53BD60941550}" sibTransId="{38185AB0-6A08-4711-8A6B-33D1C5D3ADC8}"/>
    <dgm:cxn modelId="{387DFBB6-05AB-41BB-95C5-493C41527242}" type="presParOf" srcId="{D12B9FD4-A876-4D89-8B1D-CFEA81997D6A}" destId="{B7B2820B-A23D-4190-AFC2-548DECC68F41}" srcOrd="0" destOrd="0" presId="urn:microsoft.com/office/officeart/2005/8/layout/rings+Icon"/>
    <dgm:cxn modelId="{24AFFD18-F87A-45E8-A677-716DB55E6833}" type="presParOf" srcId="{D12B9FD4-A876-4D89-8B1D-CFEA81997D6A}" destId="{1A9556A9-7957-4F09-8562-0E2A48B9297A}" srcOrd="1" destOrd="0" presId="urn:microsoft.com/office/officeart/2005/8/layout/rings+Icon"/>
    <dgm:cxn modelId="{0BB5E9E3-FFD3-4876-B168-3A60E5BE63D9}" type="presParOf" srcId="{D12B9FD4-A876-4D89-8B1D-CFEA81997D6A}" destId="{12AF18AC-751C-48E4-AF3F-3525407376B3}" srcOrd="2" destOrd="0" presId="urn:microsoft.com/office/officeart/2005/8/layout/rings+Icon"/>
    <dgm:cxn modelId="{A8D33606-D59B-42A2-8579-0DAECCCB6430}" type="presParOf" srcId="{D12B9FD4-A876-4D89-8B1D-CFEA81997D6A}" destId="{F65F5042-F8B0-46FD-8722-DCD16AB84CE1}" srcOrd="3"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2820B-A23D-4190-AFC2-548DECC68F41}">
      <dsp:nvSpPr>
        <dsp:cNvPr id="0" name=""/>
        <dsp:cNvSpPr/>
      </dsp:nvSpPr>
      <dsp:spPr>
        <a:xfrm>
          <a:off x="1321300" y="-45581"/>
          <a:ext cx="5358439" cy="317634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r>
            <a:rPr lang="en-US" sz="2000" b="1" kern="1200" dirty="0" smtClean="0">
              <a:solidFill>
                <a:schemeClr val="tx1"/>
              </a:solidFill>
            </a:rPr>
            <a:t>Mental Health Release Planning</a:t>
          </a:r>
          <a:endParaRPr lang="en-US" sz="2000" b="1" kern="1200" dirty="0">
            <a:solidFill>
              <a:schemeClr val="tx1"/>
            </a:solidFill>
          </a:endParaRPr>
        </a:p>
        <a:p>
          <a:pPr lvl="0" algn="ctr" defTabSz="577850">
            <a:lnSpc>
              <a:spcPct val="90000"/>
            </a:lnSpc>
            <a:spcBef>
              <a:spcPct val="0"/>
            </a:spcBef>
            <a:spcAft>
              <a:spcPct val="35000"/>
            </a:spcAft>
          </a:pPr>
          <a:r>
            <a:rPr lang="en-US" sz="2000" b="1" kern="1200" dirty="0" smtClean="0"/>
            <a:t> *Identified and referred while incarcerated </a:t>
          </a:r>
        </a:p>
        <a:p>
          <a:pPr lvl="0" algn="ctr" defTabSz="577850">
            <a:lnSpc>
              <a:spcPct val="90000"/>
            </a:lnSpc>
            <a:spcBef>
              <a:spcPct val="0"/>
            </a:spcBef>
            <a:spcAft>
              <a:spcPct val="35000"/>
            </a:spcAft>
          </a:pPr>
          <a:r>
            <a:rPr lang="en-US" sz="2000" b="1" kern="1200" dirty="0" smtClean="0"/>
            <a:t>*Planning up to 3 months before release and 2 months after</a:t>
          </a:r>
        </a:p>
        <a:p>
          <a:pPr lvl="0" algn="ctr" defTabSz="577850">
            <a:lnSpc>
              <a:spcPct val="90000"/>
            </a:lnSpc>
            <a:spcBef>
              <a:spcPct val="0"/>
            </a:spcBef>
            <a:spcAft>
              <a:spcPct val="35000"/>
            </a:spcAft>
          </a:pPr>
          <a:endParaRPr lang="en-US" sz="1300" kern="1200" dirty="0"/>
        </a:p>
        <a:p>
          <a:pPr lvl="0" algn="ctr" defTabSz="577850">
            <a:lnSpc>
              <a:spcPct val="90000"/>
            </a:lnSpc>
            <a:spcBef>
              <a:spcPct val="0"/>
            </a:spcBef>
            <a:spcAft>
              <a:spcPct val="35000"/>
            </a:spcAft>
          </a:pPr>
          <a:r>
            <a:rPr lang="en-US" sz="1300" kern="1200" dirty="0" smtClean="0"/>
            <a:t> </a:t>
          </a:r>
          <a:endParaRPr lang="en-US" sz="1300" kern="1200" dirty="0"/>
        </a:p>
        <a:p>
          <a:pPr lvl="0" algn="ctr" defTabSz="577850">
            <a:lnSpc>
              <a:spcPct val="90000"/>
            </a:lnSpc>
            <a:spcBef>
              <a:spcPct val="0"/>
            </a:spcBef>
            <a:spcAft>
              <a:spcPct val="35000"/>
            </a:spcAft>
          </a:pPr>
          <a:r>
            <a:rPr lang="en-US" sz="1300" kern="1200" dirty="0" smtClean="0"/>
            <a:t> </a:t>
          </a:r>
          <a:endParaRPr lang="en-US" sz="1300" kern="1200" dirty="0"/>
        </a:p>
      </dsp:txBody>
      <dsp:txXfrm>
        <a:off x="2106025" y="419584"/>
        <a:ext cx="3788989" cy="2246013"/>
      </dsp:txXfrm>
    </dsp:sp>
    <dsp:sp modelId="{1A9556A9-7957-4F09-8562-0E2A48B9297A}">
      <dsp:nvSpPr>
        <dsp:cNvPr id="0" name=""/>
        <dsp:cNvSpPr/>
      </dsp:nvSpPr>
      <dsp:spPr>
        <a:xfrm>
          <a:off x="0" y="1676408"/>
          <a:ext cx="2871158" cy="368173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kern="1200" dirty="0" smtClean="0">
              <a:solidFill>
                <a:schemeClr val="accent2">
                  <a:lumMod val="60000"/>
                  <a:lumOff val="40000"/>
                </a:schemeClr>
              </a:solidFill>
            </a:rPr>
            <a:t>Seriously Mentally Ill </a:t>
          </a:r>
          <a:r>
            <a:rPr lang="en-US" sz="2000" b="1" kern="1200" dirty="0" smtClean="0">
              <a:solidFill>
                <a:schemeClr val="accent2">
                  <a:lumMod val="60000"/>
                  <a:lumOff val="40000"/>
                </a:schemeClr>
              </a:solidFill>
            </a:rPr>
            <a:t>or mentally ill with a </a:t>
          </a:r>
          <a:r>
            <a:rPr lang="en-US" sz="2000" b="1" i="1" kern="1200" dirty="0" smtClean="0">
              <a:solidFill>
                <a:schemeClr val="accent2">
                  <a:lumMod val="60000"/>
                  <a:lumOff val="40000"/>
                </a:schemeClr>
              </a:solidFill>
            </a:rPr>
            <a:t>co occurring condition </a:t>
          </a:r>
          <a:r>
            <a:rPr lang="en-US" sz="2000" b="1" kern="1200" dirty="0" smtClean="0">
              <a:solidFill>
                <a:schemeClr val="accent2">
                  <a:lumMod val="60000"/>
                  <a:lumOff val="40000"/>
                </a:schemeClr>
              </a:solidFill>
            </a:rPr>
            <a:t>such as cognitive disorder, TBI, Dementia, SUD </a:t>
          </a:r>
        </a:p>
      </dsp:txBody>
      <dsp:txXfrm>
        <a:off x="420471" y="2215585"/>
        <a:ext cx="2030216" cy="2603377"/>
      </dsp:txXfrm>
    </dsp:sp>
    <dsp:sp modelId="{12AF18AC-751C-48E4-AF3F-3525407376B3}">
      <dsp:nvSpPr>
        <dsp:cNvPr id="0" name=""/>
        <dsp:cNvSpPr/>
      </dsp:nvSpPr>
      <dsp:spPr>
        <a:xfrm>
          <a:off x="2514613" y="2795337"/>
          <a:ext cx="2767654" cy="276726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70C0"/>
              </a:solidFill>
            </a:rPr>
            <a:t>Level of </a:t>
          </a:r>
          <a:r>
            <a:rPr lang="en-US" sz="2000" b="1" i="1" kern="1200" dirty="0" smtClean="0">
              <a:solidFill>
                <a:srgbClr val="0070C0"/>
              </a:solidFill>
            </a:rPr>
            <a:t>functioning</a:t>
          </a:r>
          <a:r>
            <a:rPr lang="en-US" sz="2000" b="1" kern="1200" dirty="0" smtClean="0">
              <a:solidFill>
                <a:srgbClr val="0070C0"/>
              </a:solidFill>
            </a:rPr>
            <a:t> and </a:t>
          </a:r>
          <a:r>
            <a:rPr lang="en-US" sz="2000" b="1" i="1" kern="1200" dirty="0" smtClean="0">
              <a:solidFill>
                <a:srgbClr val="0070C0"/>
              </a:solidFill>
            </a:rPr>
            <a:t>vulnerability</a:t>
          </a:r>
          <a:r>
            <a:rPr lang="en-US" sz="2000" b="1" kern="1200" dirty="0" smtClean="0">
              <a:solidFill>
                <a:srgbClr val="0070C0"/>
              </a:solidFill>
            </a:rPr>
            <a:t> considered; lacks resources, support, income</a:t>
          </a:r>
          <a:endParaRPr lang="en-US" sz="2000" b="1" kern="1200" dirty="0">
            <a:solidFill>
              <a:srgbClr val="0070C0"/>
            </a:solidFill>
          </a:endParaRPr>
        </a:p>
      </dsp:txBody>
      <dsp:txXfrm>
        <a:off x="2919927" y="3200593"/>
        <a:ext cx="1957026" cy="1956750"/>
      </dsp:txXfrm>
    </dsp:sp>
    <dsp:sp modelId="{F65F5042-F8B0-46FD-8722-DCD16AB84CE1}">
      <dsp:nvSpPr>
        <dsp:cNvPr id="0" name=""/>
        <dsp:cNvSpPr/>
      </dsp:nvSpPr>
      <dsp:spPr>
        <a:xfrm>
          <a:off x="5105387" y="1676408"/>
          <a:ext cx="3072418" cy="389429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kern="1200" dirty="0" smtClean="0">
              <a:solidFill>
                <a:srgbClr val="00B050"/>
              </a:solidFill>
            </a:rPr>
            <a:t>Voluntary</a:t>
          </a:r>
          <a:r>
            <a:rPr lang="en-US" sz="2000" b="1" kern="1200" dirty="0" smtClean="0">
              <a:solidFill>
                <a:srgbClr val="00B050"/>
              </a:solidFill>
            </a:rPr>
            <a:t>, (Unless mandated by Felony Probation/Parole;) </a:t>
          </a:r>
          <a:r>
            <a:rPr lang="en-US" sz="2000" b="1" i="1" kern="1200" dirty="0" smtClean="0">
              <a:solidFill>
                <a:srgbClr val="00B050"/>
              </a:solidFill>
            </a:rPr>
            <a:t>motivated</a:t>
          </a:r>
          <a:r>
            <a:rPr lang="en-US" sz="2000" b="1" kern="1200" dirty="0" smtClean="0">
              <a:solidFill>
                <a:srgbClr val="00B050"/>
              </a:solidFill>
            </a:rPr>
            <a:t>, willing  to follow through with release plan</a:t>
          </a:r>
          <a:endParaRPr lang="en-US" sz="2000" b="1" kern="1200" dirty="0">
            <a:solidFill>
              <a:srgbClr val="00B050"/>
            </a:solidFill>
          </a:endParaRPr>
        </a:p>
      </dsp:txBody>
      <dsp:txXfrm>
        <a:off x="5555332" y="2246714"/>
        <a:ext cx="2172528" cy="2753680"/>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041296-4F61-437F-AE4F-76109B17C64E}" type="datetimeFigureOut">
              <a:rPr lang="en-US" smtClean="0"/>
              <a:t>2/28/2017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1166B-F3B0-4236-BF7F-C8C6E89137EF}" type="slidenum">
              <a:rPr lang="en-US" smtClean="0"/>
              <a:t>‹#›</a:t>
            </a:fld>
            <a:endParaRPr lang="en-US"/>
          </a:p>
        </p:txBody>
      </p:sp>
    </p:spTree>
    <p:extLst>
      <p:ext uri="{BB962C8B-B14F-4D97-AF65-F5344CB8AC3E}">
        <p14:creationId xmlns:p14="http://schemas.microsoft.com/office/powerpoint/2010/main" val="101483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12879">
              <a:defRPr>
                <a:solidFill>
                  <a:schemeClr val="tx1"/>
                </a:solidFill>
                <a:latin typeface="Verdana" pitchFamily="34" charset="0"/>
              </a:defRPr>
            </a:lvl1pPr>
            <a:lvl2pPr marL="729057" indent="-280406" defTabSz="912879">
              <a:defRPr>
                <a:solidFill>
                  <a:schemeClr val="tx1"/>
                </a:solidFill>
                <a:latin typeface="Verdana" pitchFamily="34" charset="0"/>
              </a:defRPr>
            </a:lvl2pPr>
            <a:lvl3pPr marL="1121626" indent="-224325" defTabSz="912879">
              <a:defRPr>
                <a:solidFill>
                  <a:schemeClr val="tx1"/>
                </a:solidFill>
                <a:latin typeface="Verdana" pitchFamily="34" charset="0"/>
              </a:defRPr>
            </a:lvl3pPr>
            <a:lvl4pPr marL="1570276" indent="-224325" defTabSz="912879">
              <a:defRPr>
                <a:solidFill>
                  <a:schemeClr val="tx1"/>
                </a:solidFill>
                <a:latin typeface="Verdana" pitchFamily="34" charset="0"/>
              </a:defRPr>
            </a:lvl4pPr>
            <a:lvl5pPr marL="2018927" indent="-224325" defTabSz="912879">
              <a:defRPr>
                <a:solidFill>
                  <a:schemeClr val="tx1"/>
                </a:solidFill>
                <a:latin typeface="Verdana" pitchFamily="34" charset="0"/>
              </a:defRPr>
            </a:lvl5pPr>
            <a:lvl6pPr marL="2467577" indent="-224325" algn="ctr" defTabSz="912879" eaLnBrk="0" fontAlgn="base" hangingPunct="0">
              <a:spcBef>
                <a:spcPct val="0"/>
              </a:spcBef>
              <a:spcAft>
                <a:spcPct val="0"/>
              </a:spcAft>
              <a:defRPr>
                <a:solidFill>
                  <a:schemeClr val="tx1"/>
                </a:solidFill>
                <a:latin typeface="Verdana" pitchFamily="34" charset="0"/>
              </a:defRPr>
            </a:lvl6pPr>
            <a:lvl7pPr marL="2916227" indent="-224325" algn="ctr" defTabSz="912879" eaLnBrk="0" fontAlgn="base" hangingPunct="0">
              <a:spcBef>
                <a:spcPct val="0"/>
              </a:spcBef>
              <a:spcAft>
                <a:spcPct val="0"/>
              </a:spcAft>
              <a:defRPr>
                <a:solidFill>
                  <a:schemeClr val="tx1"/>
                </a:solidFill>
                <a:latin typeface="Verdana" pitchFamily="34" charset="0"/>
              </a:defRPr>
            </a:lvl7pPr>
            <a:lvl8pPr marL="3364878" indent="-224325" algn="ctr" defTabSz="912879" eaLnBrk="0" fontAlgn="base" hangingPunct="0">
              <a:spcBef>
                <a:spcPct val="0"/>
              </a:spcBef>
              <a:spcAft>
                <a:spcPct val="0"/>
              </a:spcAft>
              <a:defRPr>
                <a:solidFill>
                  <a:schemeClr val="tx1"/>
                </a:solidFill>
                <a:latin typeface="Verdana" pitchFamily="34" charset="0"/>
              </a:defRPr>
            </a:lvl8pPr>
            <a:lvl9pPr marL="3813528" indent="-224325" algn="ctr" defTabSz="912879" eaLnBrk="0" fontAlgn="base" hangingPunct="0">
              <a:spcBef>
                <a:spcPct val="0"/>
              </a:spcBef>
              <a:spcAft>
                <a:spcPct val="0"/>
              </a:spcAft>
              <a:defRPr>
                <a:solidFill>
                  <a:schemeClr val="tx1"/>
                </a:solidFill>
                <a:latin typeface="Verdana" pitchFamily="34" charset="0"/>
              </a:defRPr>
            </a:lvl9pPr>
          </a:lstStyle>
          <a:p>
            <a:fld id="{8E68DCC9-A19A-49F2-B8A1-7A103B73E472}" type="slidenum">
              <a:rPr lang="en-US" altLang="en-US" smtClean="0">
                <a:latin typeface="Times New Roman" pitchFamily="18" charset="0"/>
              </a:rPr>
              <a:pPr/>
              <a:t>6</a:t>
            </a:fld>
            <a:endParaRPr lang="en-US" altLang="en-US" smtClean="0">
              <a:latin typeface="Times New Roman"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CD75E-9D1F-4BF9-B911-FDF7642DDDE0}" type="slidenum">
              <a:rPr lang="en-US" smtClean="0"/>
              <a:t>38</a:t>
            </a:fld>
            <a:endParaRPr lang="en-US"/>
          </a:p>
        </p:txBody>
      </p:sp>
    </p:spTree>
    <p:extLst>
      <p:ext uri="{BB962C8B-B14F-4D97-AF65-F5344CB8AC3E}">
        <p14:creationId xmlns:p14="http://schemas.microsoft.com/office/powerpoint/2010/main" val="65572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endParaRPr lang="en-US" altLang="en-US" smtClean="0"/>
          </a:p>
        </p:txBody>
      </p:sp>
      <p:sp>
        <p:nvSpPr>
          <p:cNvPr id="64516"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3FBA575E-722F-41BC-B3B1-3F2796FF9CCA}" type="slidenum">
              <a:rPr lang="en-US" altLang="en-US" smtClean="0"/>
              <a:pPr/>
              <a:t>7</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32844B-3D76-465D-9EF1-A8B0D555D3EC}" type="slidenum">
              <a:rPr lang="en-US" altLang="en-US"/>
              <a:pPr/>
              <a:t>8</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Adapted from </a:t>
            </a:r>
            <a:r>
              <a:rPr lang="en-US" sz="1200" kern="1200" dirty="0" err="1" smtClean="0">
                <a:solidFill>
                  <a:schemeClr val="tx1"/>
                </a:solidFill>
                <a:effectLst/>
                <a:latin typeface="+mn-lt"/>
                <a:ea typeface="+mn-ea"/>
                <a:cs typeface="+mn-cs"/>
              </a:rPr>
              <a:t>Bazemore</a:t>
            </a:r>
            <a:r>
              <a:rPr lang="en-US" sz="1200" kern="1200" dirty="0" smtClean="0">
                <a:solidFill>
                  <a:schemeClr val="tx1"/>
                </a:solidFill>
                <a:effectLst/>
                <a:latin typeface="+mn-lt"/>
                <a:ea typeface="+mn-ea"/>
                <a:cs typeface="+mn-cs"/>
              </a:rPr>
              <a:t>, 2005; </a:t>
            </a:r>
            <a:r>
              <a:rPr lang="en-US" sz="1200" kern="1200" dirty="0" err="1" smtClean="0">
                <a:solidFill>
                  <a:schemeClr val="tx1"/>
                </a:solidFill>
                <a:effectLst/>
                <a:latin typeface="+mn-lt"/>
                <a:ea typeface="+mn-ea"/>
                <a:cs typeface="+mn-cs"/>
              </a:rPr>
              <a:t>Carns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Hotchkin</a:t>
            </a:r>
            <a:r>
              <a:rPr lang="en-US" sz="1200" kern="1200" dirty="0" smtClean="0">
                <a:solidFill>
                  <a:schemeClr val="tx1"/>
                </a:solidFill>
                <a:effectLst/>
                <a:latin typeface="+mn-lt"/>
                <a:ea typeface="+mn-ea"/>
                <a:cs typeface="+mn-cs"/>
              </a:rPr>
              <a:t>, &amp; Andrews, 2002; </a:t>
            </a:r>
            <a:r>
              <a:rPr lang="en-US" sz="1200" kern="1200" dirty="0" err="1" smtClean="0">
                <a:solidFill>
                  <a:schemeClr val="tx1"/>
                </a:solidFill>
                <a:effectLst/>
                <a:latin typeface="+mn-lt"/>
                <a:ea typeface="+mn-ea"/>
                <a:cs typeface="+mn-cs"/>
              </a:rPr>
              <a:t>Kurki</a:t>
            </a:r>
            <a:r>
              <a:rPr lang="en-US" sz="1200" kern="1200" dirty="0" smtClean="0">
                <a:solidFill>
                  <a:schemeClr val="tx1"/>
                </a:solidFill>
                <a:effectLst/>
                <a:latin typeface="+mn-lt"/>
                <a:ea typeface="+mn-ea"/>
                <a:cs typeface="+mn-cs"/>
              </a:rPr>
              <a:t>, 1999; OJJDP report, 1997</a:t>
            </a: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12879">
              <a:defRPr>
                <a:solidFill>
                  <a:schemeClr val="tx1"/>
                </a:solidFill>
                <a:latin typeface="Verdana" pitchFamily="34" charset="0"/>
              </a:defRPr>
            </a:lvl1pPr>
            <a:lvl2pPr marL="729057" indent="-280406" defTabSz="912879">
              <a:defRPr>
                <a:solidFill>
                  <a:schemeClr val="tx1"/>
                </a:solidFill>
                <a:latin typeface="Verdana" pitchFamily="34" charset="0"/>
              </a:defRPr>
            </a:lvl2pPr>
            <a:lvl3pPr marL="1121626" indent="-224325" defTabSz="912879">
              <a:defRPr>
                <a:solidFill>
                  <a:schemeClr val="tx1"/>
                </a:solidFill>
                <a:latin typeface="Verdana" pitchFamily="34" charset="0"/>
              </a:defRPr>
            </a:lvl3pPr>
            <a:lvl4pPr marL="1570276" indent="-224325" defTabSz="912879">
              <a:defRPr>
                <a:solidFill>
                  <a:schemeClr val="tx1"/>
                </a:solidFill>
                <a:latin typeface="Verdana" pitchFamily="34" charset="0"/>
              </a:defRPr>
            </a:lvl4pPr>
            <a:lvl5pPr marL="2018927" indent="-224325" defTabSz="912879">
              <a:defRPr>
                <a:solidFill>
                  <a:schemeClr val="tx1"/>
                </a:solidFill>
                <a:latin typeface="Verdana" pitchFamily="34" charset="0"/>
              </a:defRPr>
            </a:lvl5pPr>
            <a:lvl6pPr marL="2467577" indent="-224325" algn="ctr" defTabSz="912879" eaLnBrk="0" fontAlgn="base" hangingPunct="0">
              <a:spcBef>
                <a:spcPct val="0"/>
              </a:spcBef>
              <a:spcAft>
                <a:spcPct val="0"/>
              </a:spcAft>
              <a:defRPr>
                <a:solidFill>
                  <a:schemeClr val="tx1"/>
                </a:solidFill>
                <a:latin typeface="Verdana" pitchFamily="34" charset="0"/>
              </a:defRPr>
            </a:lvl6pPr>
            <a:lvl7pPr marL="2916227" indent="-224325" algn="ctr" defTabSz="912879" eaLnBrk="0" fontAlgn="base" hangingPunct="0">
              <a:spcBef>
                <a:spcPct val="0"/>
              </a:spcBef>
              <a:spcAft>
                <a:spcPct val="0"/>
              </a:spcAft>
              <a:defRPr>
                <a:solidFill>
                  <a:schemeClr val="tx1"/>
                </a:solidFill>
                <a:latin typeface="Verdana" pitchFamily="34" charset="0"/>
              </a:defRPr>
            </a:lvl7pPr>
            <a:lvl8pPr marL="3364878" indent="-224325" algn="ctr" defTabSz="912879" eaLnBrk="0" fontAlgn="base" hangingPunct="0">
              <a:spcBef>
                <a:spcPct val="0"/>
              </a:spcBef>
              <a:spcAft>
                <a:spcPct val="0"/>
              </a:spcAft>
              <a:defRPr>
                <a:solidFill>
                  <a:schemeClr val="tx1"/>
                </a:solidFill>
                <a:latin typeface="Verdana" pitchFamily="34" charset="0"/>
              </a:defRPr>
            </a:lvl8pPr>
            <a:lvl9pPr marL="3813528" indent="-224325" algn="ctr" defTabSz="912879" eaLnBrk="0" fontAlgn="base" hangingPunct="0">
              <a:spcBef>
                <a:spcPct val="0"/>
              </a:spcBef>
              <a:spcAft>
                <a:spcPct val="0"/>
              </a:spcAft>
              <a:defRPr>
                <a:solidFill>
                  <a:schemeClr val="tx1"/>
                </a:solidFill>
                <a:latin typeface="Verdana" pitchFamily="34" charset="0"/>
              </a:defRPr>
            </a:lvl9pPr>
          </a:lstStyle>
          <a:p>
            <a:fld id="{87F17429-6651-4317-B7CD-4A12D9BFF5C4}" type="slidenum">
              <a:rPr lang="en-US" altLang="en-US" smtClean="0">
                <a:latin typeface="Times New Roman" pitchFamily="18" charset="0"/>
              </a:rPr>
              <a:pPr/>
              <a:t>9</a:t>
            </a:fld>
            <a:endParaRPr lang="en-US" altLang="en-US" smtClean="0">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12879">
              <a:defRPr>
                <a:solidFill>
                  <a:schemeClr val="tx1"/>
                </a:solidFill>
                <a:latin typeface="Verdana" pitchFamily="34" charset="0"/>
              </a:defRPr>
            </a:lvl1pPr>
            <a:lvl2pPr marL="729057" indent="-280406" defTabSz="912879">
              <a:defRPr>
                <a:solidFill>
                  <a:schemeClr val="tx1"/>
                </a:solidFill>
                <a:latin typeface="Verdana" pitchFamily="34" charset="0"/>
              </a:defRPr>
            </a:lvl2pPr>
            <a:lvl3pPr marL="1121626" indent="-224325" defTabSz="912879">
              <a:defRPr>
                <a:solidFill>
                  <a:schemeClr val="tx1"/>
                </a:solidFill>
                <a:latin typeface="Verdana" pitchFamily="34" charset="0"/>
              </a:defRPr>
            </a:lvl3pPr>
            <a:lvl4pPr marL="1570276" indent="-224325" defTabSz="912879">
              <a:defRPr>
                <a:solidFill>
                  <a:schemeClr val="tx1"/>
                </a:solidFill>
                <a:latin typeface="Verdana" pitchFamily="34" charset="0"/>
              </a:defRPr>
            </a:lvl4pPr>
            <a:lvl5pPr marL="2018927" indent="-224325" defTabSz="912879">
              <a:defRPr>
                <a:solidFill>
                  <a:schemeClr val="tx1"/>
                </a:solidFill>
                <a:latin typeface="Verdana" pitchFamily="34" charset="0"/>
              </a:defRPr>
            </a:lvl5pPr>
            <a:lvl6pPr marL="2467577" indent="-224325" algn="ctr" defTabSz="912879" eaLnBrk="0" fontAlgn="base" hangingPunct="0">
              <a:spcBef>
                <a:spcPct val="0"/>
              </a:spcBef>
              <a:spcAft>
                <a:spcPct val="0"/>
              </a:spcAft>
              <a:defRPr>
                <a:solidFill>
                  <a:schemeClr val="tx1"/>
                </a:solidFill>
                <a:latin typeface="Verdana" pitchFamily="34" charset="0"/>
              </a:defRPr>
            </a:lvl6pPr>
            <a:lvl7pPr marL="2916227" indent="-224325" algn="ctr" defTabSz="912879" eaLnBrk="0" fontAlgn="base" hangingPunct="0">
              <a:spcBef>
                <a:spcPct val="0"/>
              </a:spcBef>
              <a:spcAft>
                <a:spcPct val="0"/>
              </a:spcAft>
              <a:defRPr>
                <a:solidFill>
                  <a:schemeClr val="tx1"/>
                </a:solidFill>
                <a:latin typeface="Verdana" pitchFamily="34" charset="0"/>
              </a:defRPr>
            </a:lvl7pPr>
            <a:lvl8pPr marL="3364878" indent="-224325" algn="ctr" defTabSz="912879" eaLnBrk="0" fontAlgn="base" hangingPunct="0">
              <a:spcBef>
                <a:spcPct val="0"/>
              </a:spcBef>
              <a:spcAft>
                <a:spcPct val="0"/>
              </a:spcAft>
              <a:defRPr>
                <a:solidFill>
                  <a:schemeClr val="tx1"/>
                </a:solidFill>
                <a:latin typeface="Verdana" pitchFamily="34" charset="0"/>
              </a:defRPr>
            </a:lvl8pPr>
            <a:lvl9pPr marL="3813528" indent="-224325" algn="ctr" defTabSz="912879" eaLnBrk="0" fontAlgn="base" hangingPunct="0">
              <a:spcBef>
                <a:spcPct val="0"/>
              </a:spcBef>
              <a:spcAft>
                <a:spcPct val="0"/>
              </a:spcAft>
              <a:defRPr>
                <a:solidFill>
                  <a:schemeClr val="tx1"/>
                </a:solidFill>
                <a:latin typeface="Verdana" pitchFamily="34" charset="0"/>
              </a:defRPr>
            </a:lvl9pPr>
          </a:lstStyle>
          <a:p>
            <a:fld id="{B8298D56-A660-4023-90A5-D836F4F15E1C}" type="slidenum">
              <a:rPr lang="en-US" altLang="en-US" smtClean="0">
                <a:latin typeface="Times New Roman" pitchFamily="18" charset="0"/>
              </a:rPr>
              <a:pPr/>
              <a:t>10</a:t>
            </a:fld>
            <a:endParaRPr lang="en-US" altLang="en-US" smtClean="0">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r>
              <a:rPr lang="en-US" altLang="en-US" smtClean="0"/>
              <a:t>Alaska Therapeutic Courts – General Information</a:t>
            </a:r>
          </a:p>
          <a:p>
            <a:endParaRPr lang="en-US" altLang="en-US" smtClean="0"/>
          </a:p>
          <a:p>
            <a:r>
              <a:rPr lang="en-US" altLang="en-US" smtClean="0"/>
              <a:t>Therapeutic Model for these Courts</a:t>
            </a:r>
          </a:p>
          <a:p>
            <a:endParaRPr lang="en-US" altLang="en-US" smtClean="0"/>
          </a:p>
          <a:p>
            <a:r>
              <a:rPr lang="en-US" altLang="en-US" smtClean="0"/>
              <a:t>The therapeutic model is not an “easy way out” of a felony or misdemeanor, but an alternative justice model in which a collaborative court team made up of a supervising judge, district attorney, defense counsel, probation officer and/or substance abuse or mental health treatment provider, oversees and closely monitors participants who chose the treatment program in lieu of incarceration.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2879">
              <a:defRPr>
                <a:solidFill>
                  <a:schemeClr val="tx1"/>
                </a:solidFill>
                <a:latin typeface="Verdana" pitchFamily="34" charset="0"/>
              </a:defRPr>
            </a:lvl1pPr>
            <a:lvl2pPr marL="729057" indent="-280406" defTabSz="912879">
              <a:defRPr>
                <a:solidFill>
                  <a:schemeClr val="tx1"/>
                </a:solidFill>
                <a:latin typeface="Verdana" pitchFamily="34" charset="0"/>
              </a:defRPr>
            </a:lvl2pPr>
            <a:lvl3pPr marL="1121626" indent="-224325" defTabSz="912879">
              <a:defRPr>
                <a:solidFill>
                  <a:schemeClr val="tx1"/>
                </a:solidFill>
                <a:latin typeface="Verdana" pitchFamily="34" charset="0"/>
              </a:defRPr>
            </a:lvl3pPr>
            <a:lvl4pPr marL="1570276" indent="-224325" defTabSz="912879">
              <a:defRPr>
                <a:solidFill>
                  <a:schemeClr val="tx1"/>
                </a:solidFill>
                <a:latin typeface="Verdana" pitchFamily="34" charset="0"/>
              </a:defRPr>
            </a:lvl4pPr>
            <a:lvl5pPr marL="2018927" indent="-224325" defTabSz="912879">
              <a:defRPr>
                <a:solidFill>
                  <a:schemeClr val="tx1"/>
                </a:solidFill>
                <a:latin typeface="Verdana" pitchFamily="34" charset="0"/>
              </a:defRPr>
            </a:lvl5pPr>
            <a:lvl6pPr marL="2467577" indent="-224325" algn="ctr" defTabSz="912879" eaLnBrk="0" fontAlgn="base" hangingPunct="0">
              <a:spcBef>
                <a:spcPct val="0"/>
              </a:spcBef>
              <a:spcAft>
                <a:spcPct val="0"/>
              </a:spcAft>
              <a:defRPr>
                <a:solidFill>
                  <a:schemeClr val="tx1"/>
                </a:solidFill>
                <a:latin typeface="Verdana" pitchFamily="34" charset="0"/>
              </a:defRPr>
            </a:lvl6pPr>
            <a:lvl7pPr marL="2916227" indent="-224325" algn="ctr" defTabSz="912879" eaLnBrk="0" fontAlgn="base" hangingPunct="0">
              <a:spcBef>
                <a:spcPct val="0"/>
              </a:spcBef>
              <a:spcAft>
                <a:spcPct val="0"/>
              </a:spcAft>
              <a:defRPr>
                <a:solidFill>
                  <a:schemeClr val="tx1"/>
                </a:solidFill>
                <a:latin typeface="Verdana" pitchFamily="34" charset="0"/>
              </a:defRPr>
            </a:lvl7pPr>
            <a:lvl8pPr marL="3364878" indent="-224325" algn="ctr" defTabSz="912879" eaLnBrk="0" fontAlgn="base" hangingPunct="0">
              <a:spcBef>
                <a:spcPct val="0"/>
              </a:spcBef>
              <a:spcAft>
                <a:spcPct val="0"/>
              </a:spcAft>
              <a:defRPr>
                <a:solidFill>
                  <a:schemeClr val="tx1"/>
                </a:solidFill>
                <a:latin typeface="Verdana" pitchFamily="34" charset="0"/>
              </a:defRPr>
            </a:lvl8pPr>
            <a:lvl9pPr marL="3813528" indent="-224325" algn="ctr" defTabSz="912879" eaLnBrk="0" fontAlgn="base" hangingPunct="0">
              <a:spcBef>
                <a:spcPct val="0"/>
              </a:spcBef>
              <a:spcAft>
                <a:spcPct val="0"/>
              </a:spcAft>
              <a:defRPr>
                <a:solidFill>
                  <a:schemeClr val="tx1"/>
                </a:solidFill>
                <a:latin typeface="Verdana" pitchFamily="34" charset="0"/>
              </a:defRPr>
            </a:lvl9pPr>
          </a:lstStyle>
          <a:p>
            <a:fld id="{7CC088AE-9802-498F-A878-A9C2621D9C5F}" type="slidenum">
              <a:rPr lang="en-US" altLang="en-US" smtClean="0">
                <a:latin typeface="Times New Roman" pitchFamily="18" charset="0"/>
              </a:rPr>
              <a:pPr/>
              <a:t>13</a:t>
            </a:fld>
            <a:endParaRPr lang="en-US" altLang="en-US" smtClean="0">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nSpc>
                <a:spcPct val="80000"/>
              </a:lnSpc>
            </a:pPr>
            <a:r>
              <a:rPr lang="en-US" altLang="en-US" sz="800" dirty="0"/>
              <a:t>Traditional Court Characteristics Versus </a:t>
            </a:r>
            <a:r>
              <a:rPr lang="en-US" altLang="en-US" sz="800" dirty="0" smtClean="0"/>
              <a:t>Therapeutic</a:t>
            </a:r>
            <a:r>
              <a:rPr lang="en-US" altLang="en-US" sz="800" baseline="0" dirty="0" smtClean="0"/>
              <a:t> Court</a:t>
            </a:r>
            <a:r>
              <a:rPr lang="en-US" altLang="en-US" sz="800" dirty="0" smtClean="0"/>
              <a:t> </a:t>
            </a:r>
            <a:r>
              <a:rPr lang="en-US" altLang="en-US" sz="800" dirty="0"/>
              <a:t>Characteristics</a:t>
            </a:r>
          </a:p>
          <a:p>
            <a:pPr>
              <a:lnSpc>
                <a:spcPct val="80000"/>
              </a:lnSpc>
            </a:pPr>
            <a:endParaRPr lang="en-US" altLang="en-US" sz="800" dirty="0"/>
          </a:p>
          <a:p>
            <a:pPr>
              <a:lnSpc>
                <a:spcPct val="80000"/>
              </a:lnSpc>
            </a:pPr>
            <a:r>
              <a:rPr lang="en-US" altLang="en-US" sz="800" b="1" dirty="0"/>
              <a:t>Traditional Court	</a:t>
            </a:r>
            <a:r>
              <a:rPr lang="en-US" altLang="en-US" sz="800" dirty="0"/>
              <a:t>		</a:t>
            </a:r>
            <a:r>
              <a:rPr lang="en-US" altLang="en-US" sz="800" b="1" dirty="0"/>
              <a:t>Therapeutic Court</a:t>
            </a:r>
          </a:p>
          <a:p>
            <a:pPr>
              <a:lnSpc>
                <a:spcPct val="80000"/>
              </a:lnSpc>
            </a:pPr>
            <a:r>
              <a:rPr lang="en-US" altLang="en-US" sz="800" dirty="0"/>
              <a:t>Court team of judge, prosecutor,	New court team created to achieve goals of</a:t>
            </a:r>
          </a:p>
          <a:p>
            <a:pPr>
              <a:lnSpc>
                <a:spcPct val="80000"/>
              </a:lnSpc>
            </a:pPr>
            <a:r>
              <a:rPr lang="en-US" altLang="en-US" sz="800" dirty="0"/>
              <a:t>defense council, etc.			supportive treatment interventions</a:t>
            </a:r>
          </a:p>
          <a:p>
            <a:pPr>
              <a:lnSpc>
                <a:spcPct val="80000"/>
              </a:lnSpc>
            </a:pPr>
            <a:r>
              <a:rPr lang="en-US" altLang="en-US" sz="800" dirty="0"/>
              <a:t>Adversarial					Non-adversarial</a:t>
            </a:r>
          </a:p>
          <a:p>
            <a:pPr>
              <a:lnSpc>
                <a:spcPct val="80000"/>
              </a:lnSpc>
            </a:pPr>
            <a:r>
              <a:rPr lang="en-US" altLang="en-US" sz="800" dirty="0"/>
              <a:t>Goal=Process case; apply the law	Goal=Restore defendant as a productive, </a:t>
            </a:r>
          </a:p>
          <a:p>
            <a:pPr>
              <a:lnSpc>
                <a:spcPct val="80000"/>
              </a:lnSpc>
            </a:pPr>
            <a:r>
              <a:rPr lang="en-US" altLang="en-US" sz="800" dirty="0"/>
              <a:t>						non-criminal member of society</a:t>
            </a:r>
          </a:p>
          <a:p>
            <a:pPr>
              <a:lnSpc>
                <a:spcPct val="80000"/>
              </a:lnSpc>
            </a:pPr>
            <a:r>
              <a:rPr lang="en-US" altLang="en-US" sz="800" dirty="0"/>
              <a:t>Judge exercises limited role in 		Judge plays central role in monitoring supervision of defendant </a:t>
            </a:r>
          </a:p>
          <a:p>
            <a:pPr>
              <a:lnSpc>
                <a:spcPct val="80000"/>
              </a:lnSpc>
            </a:pPr>
            <a:r>
              <a:rPr lang="en-US" altLang="en-US" sz="800" dirty="0"/>
              <a:t>defendant’s progress 			in treatment</a:t>
            </a:r>
          </a:p>
          <a:p>
            <a:pPr>
              <a:lnSpc>
                <a:spcPct val="80000"/>
              </a:lnSpc>
            </a:pPr>
            <a:r>
              <a:rPr lang="en-US" altLang="en-US" sz="800" dirty="0"/>
              <a:t>Interventions for substance abuse	Formalized and structured treatment </a:t>
            </a:r>
          </a:p>
          <a:p>
            <a:pPr>
              <a:lnSpc>
                <a:spcPct val="80000"/>
              </a:lnSpc>
            </a:pPr>
            <a:r>
              <a:rPr lang="en-US" altLang="en-US" sz="800" dirty="0"/>
              <a:t>at discretion of judge			interventions</a:t>
            </a:r>
          </a:p>
          <a:p>
            <a:pPr>
              <a:lnSpc>
                <a:spcPct val="80000"/>
              </a:lnSpc>
            </a:pPr>
            <a:r>
              <a:rPr lang="en-US" altLang="en-US" sz="800" dirty="0"/>
              <a:t>Relapse may lead to increased		Graduated sanctions used to respond to lapses</a:t>
            </a:r>
          </a:p>
          <a:p>
            <a:pPr>
              <a:lnSpc>
                <a:spcPct val="80000"/>
              </a:lnSpc>
            </a:pPr>
            <a:r>
              <a:rPr lang="en-US" altLang="en-US" sz="800" dirty="0"/>
              <a:t>sentence					in drug court program conditions</a:t>
            </a:r>
          </a:p>
          <a:p>
            <a:pPr>
              <a:lnSpc>
                <a:spcPct val="80000"/>
              </a:lnSpc>
            </a:pPr>
            <a:endParaRPr lang="en-US" altLang="en-US" sz="800" dirty="0"/>
          </a:p>
          <a:p>
            <a:pPr>
              <a:lnSpc>
                <a:spcPct val="80000"/>
              </a:lnSpc>
            </a:pPr>
            <a:r>
              <a:rPr lang="en-US" altLang="en-US" sz="800" b="1" dirty="0"/>
              <a:t>The judge</a:t>
            </a:r>
            <a:r>
              <a:rPr lang="en-US" altLang="en-US" sz="800" dirty="0"/>
              <a:t> is central to the overall success of the therapeutic court.  The judge has all the traditional authority and responsibility – to make findings, impose sentence, issue orders, etc. – but the judge also does some coaching and offers positive reinforcement in some unusual ways.  The participant talks directly wit the judge at time, instead of always through counsel.  The judge lets the participant know what is expected of him or her regarding the program and recovery process, the legal aspects of the program (if the participant fails or decides to “drop-out”, and the possible sanctions and incentives.  Ins some courts, there will be a specialized court clerk who handles the files of all therapeutic court participants and keeps the judge’s records organized.</a:t>
            </a:r>
          </a:p>
          <a:p>
            <a:pPr>
              <a:lnSpc>
                <a:spcPct val="80000"/>
              </a:lnSpc>
            </a:pPr>
            <a:endParaRPr lang="en-US" altLang="en-US" sz="800" dirty="0"/>
          </a:p>
          <a:p>
            <a:pPr>
              <a:lnSpc>
                <a:spcPct val="80000"/>
              </a:lnSpc>
            </a:pPr>
            <a:r>
              <a:rPr lang="en-US" altLang="en-US" sz="800" b="1" dirty="0"/>
              <a:t>Prosecutors</a:t>
            </a:r>
            <a:r>
              <a:rPr lang="en-US" altLang="en-US" sz="800" dirty="0"/>
              <a:t> are responsible for representing the interest of the state and the community, but once the therapeutic team is in place the prosecutors act in a generally less adversarial role than usual.</a:t>
            </a:r>
          </a:p>
          <a:p>
            <a:pPr>
              <a:lnSpc>
                <a:spcPct val="80000"/>
              </a:lnSpc>
            </a:pPr>
            <a:endParaRPr lang="en-US" altLang="en-US" sz="800" dirty="0"/>
          </a:p>
          <a:p>
            <a:pPr>
              <a:lnSpc>
                <a:spcPct val="80000"/>
              </a:lnSpc>
            </a:pPr>
            <a:r>
              <a:rPr lang="en-US" altLang="en-US" sz="800" b="1" dirty="0"/>
              <a:t>Public Defenders,</a:t>
            </a:r>
            <a:r>
              <a:rPr lang="en-US" altLang="en-US" sz="800" dirty="0"/>
              <a:t> while remaining in non-adversarial roles with the prosecutor, work with their clients (the participants) in a manner that is conducive to the therapeutic court program and in the best interest of the participants.  Public defenders advise participants of their legal rights and the relative merits of entering the therapeutic court versus disposing of the case through the traditional adversarial process.  Public defenders ensure that participants understand program requirements and the legal consequences of non-adherence.  They ensure that participants’ due process rights are maintained throughout the period of program participation.  Even after criminal charges are deferred or please are entered, public defenders provide positive reinforcements to assist with participants’ successful recovery.</a:t>
            </a:r>
          </a:p>
          <a:p>
            <a:pPr>
              <a:lnSpc>
                <a:spcPct val="80000"/>
              </a:lnSpc>
            </a:pPr>
            <a:endParaRPr lang="en-US" altLang="en-US" sz="800" dirty="0"/>
          </a:p>
          <a:p>
            <a:pPr>
              <a:lnSpc>
                <a:spcPct val="80000"/>
              </a:lnSpc>
            </a:pPr>
            <a:r>
              <a:rPr lang="en-US" altLang="en-US" sz="800" b="1" dirty="0"/>
              <a:t>Treatment providers</a:t>
            </a:r>
            <a:r>
              <a:rPr lang="en-US" altLang="en-US" sz="800" dirty="0"/>
              <a:t> are the therapeutic experts on the team.  They generally have a number of roles and close, ongoing contact with the participants.  They provide a range of substance abuse treatment services (counseling, education classes, group therapy, support groups, etc.).  They provide ongoing reports of progress and/or problems that participants and their families may be experiencing.  They provide insight into the recovery process and suggest strategies for the therapeutic court team to use to  help participants progress in the program.  The treatment provider can also educate the other team members regarding substance abuse/addiction, relapse and family dynamics affected by alcohol and other drug abuse.  The treatment provider’s role is different in therapeutic courts than in regular courts because of the extent to which they provide ongoing confidential information regarding the participant’s progress.  This requires special consents (waivers of confidentiality) – see Appendix B and Section IX for more discussion about confidentiality.</a:t>
            </a:r>
          </a:p>
          <a:p>
            <a:pPr>
              <a:lnSpc>
                <a:spcPct val="80000"/>
              </a:lnSpc>
            </a:pPr>
            <a:endParaRPr lang="en-US" altLang="en-US" sz="800" dirty="0"/>
          </a:p>
          <a:p>
            <a:pPr>
              <a:lnSpc>
                <a:spcPct val="80000"/>
              </a:lnSpc>
            </a:pPr>
            <a:r>
              <a:rPr lang="en-US" altLang="en-US" sz="800" b="1" dirty="0"/>
              <a:t>Case Coordinators</a:t>
            </a:r>
            <a:r>
              <a:rPr lang="en-US" altLang="en-US" sz="800" dirty="0"/>
              <a:t> ensure that all of the service participants need for their recovery are provided.  These may include mental health, substance abuse, education, vocational, housing, parting, medical, and other services.  Case coordinators also monitor participants’ progress in treatment and advise the teams of any problems that may warrant a change in the treatment plan and which the treatment provider may not already have noted.  Not all programs have the resources to fund this position.  When there is not funding available, the functions of the case coordinator are shared amount team members.</a:t>
            </a:r>
          </a:p>
          <a:p>
            <a:pPr>
              <a:lnSpc>
                <a:spcPct val="80000"/>
              </a:lnSpc>
            </a:pPr>
            <a:endParaRPr lang="en-US" altLang="en-US" sz="800" dirty="0"/>
          </a:p>
          <a:p>
            <a:pPr>
              <a:lnSpc>
                <a:spcPct val="80000"/>
              </a:lnSpc>
            </a:pPr>
            <a:r>
              <a:rPr lang="en-US" altLang="en-US" sz="800" b="1" dirty="0"/>
              <a:t>Office of Children’s Services</a:t>
            </a:r>
            <a:r>
              <a:rPr lang="en-US" altLang="en-US" sz="800" dirty="0"/>
              <a:t> workers are critical for family therapeutic courts.  OCS social workers have the ability to assist professionally with social work skills and provide services to the families in the therapeutic court program.</a:t>
            </a:r>
          </a:p>
          <a:p>
            <a:pPr>
              <a:lnSpc>
                <a:spcPct val="80000"/>
              </a:lnSpc>
            </a:pPr>
            <a:endParaRPr lang="en-US" altLang="en-US" sz="800" dirty="0"/>
          </a:p>
          <a:p>
            <a:pPr>
              <a:lnSpc>
                <a:spcPct val="80000"/>
              </a:lnSpc>
            </a:pPr>
            <a:r>
              <a:rPr lang="en-US" altLang="en-US" sz="800" b="1" dirty="0"/>
              <a:t>Probation Officers</a:t>
            </a:r>
            <a:r>
              <a:rPr lang="en-US" altLang="en-US" sz="800" dirty="0"/>
              <a:t>, if available, may have some responsibility for ensuring that participants comply with the program requirements such as attending treatment sessions and appearing for drug tests.  The probation officer may provide reports to the judge and other team members on participants’ activities while in the program.  The probation officer will handle the intensive supervision of the client.  The officer may act as liaison between the treatment provider and the court by coordinating the activities and schedule of the client.</a:t>
            </a:r>
          </a:p>
          <a:p>
            <a:pPr>
              <a:lnSpc>
                <a:spcPct val="80000"/>
              </a:lnSpc>
            </a:pPr>
            <a:endParaRPr lang="en-US" altLang="en-US" sz="800" dirty="0"/>
          </a:p>
          <a:p>
            <a:pPr>
              <a:lnSpc>
                <a:spcPct val="80000"/>
              </a:lnSpc>
            </a:pPr>
            <a:r>
              <a:rPr lang="en-US" altLang="en-US" sz="800" b="1" dirty="0"/>
              <a:t>Project Managers</a:t>
            </a:r>
            <a:r>
              <a:rPr lang="en-US" altLang="en-US" sz="800" dirty="0"/>
              <a:t> play a vital role with therapeutic courts from the planning to evaluation stages.  They coordinate the efforts of the court, the treatment provider(s) and other member of the tam, and serve as liaison with other agencies and community organizations.  They maintain the overall coordination of activities of the therapeutic court and they are responsible for finding funds for operation, writing RFPs and contacts for services, providing insight into the daily operations of the therapeutic courts for better processing, and assisting the team with on-going issues.  Frequently, coordinators are also responsible for  documenting program activities and accomplishments, supervising data collection for program evaluation, and submitting grant applications for program funding.</a:t>
            </a:r>
          </a:p>
          <a:p>
            <a:pPr>
              <a:lnSpc>
                <a:spcPct val="80000"/>
              </a:lnSpc>
            </a:pPr>
            <a:endParaRPr lang="en-US" altLang="en-US" sz="800" dirty="0"/>
          </a:p>
          <a:p>
            <a:pPr>
              <a:lnSpc>
                <a:spcPct val="80000"/>
              </a:lnSpc>
            </a:pPr>
            <a:r>
              <a:rPr lang="en-US" altLang="en-US" sz="800" b="1" dirty="0"/>
              <a:t>Therapeutic Court Administrators,</a:t>
            </a:r>
            <a:r>
              <a:rPr lang="en-US" altLang="en-US" sz="800" dirty="0"/>
              <a:t> if available, may play a vital role with therapeutic courts from the planning to evaluation stages.  They maintain the overall coordination of activities of the therapeutic court and they are responsible for finding funds for operation, writing RFPs and contracts for services, providing insight into the daily operations of the therapeutic courts for better processing, and assisting the team with on-going issues.</a:t>
            </a:r>
            <a:endParaRPr lang="en-US" altLang="en-US" sz="800" b="1" dirty="0"/>
          </a:p>
          <a:p>
            <a:pPr>
              <a:lnSpc>
                <a:spcPct val="80000"/>
              </a:lnSpc>
            </a:pPr>
            <a:endParaRPr lang="en-US" altLang="en-US" sz="8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12879">
              <a:defRPr>
                <a:solidFill>
                  <a:schemeClr val="tx1"/>
                </a:solidFill>
                <a:latin typeface="Verdana" pitchFamily="34" charset="0"/>
              </a:defRPr>
            </a:lvl1pPr>
            <a:lvl2pPr marL="729057" indent="-280406" defTabSz="912879">
              <a:defRPr>
                <a:solidFill>
                  <a:schemeClr val="tx1"/>
                </a:solidFill>
                <a:latin typeface="Verdana" pitchFamily="34" charset="0"/>
              </a:defRPr>
            </a:lvl2pPr>
            <a:lvl3pPr marL="1121626" indent="-224325" defTabSz="912879">
              <a:defRPr>
                <a:solidFill>
                  <a:schemeClr val="tx1"/>
                </a:solidFill>
                <a:latin typeface="Verdana" pitchFamily="34" charset="0"/>
              </a:defRPr>
            </a:lvl3pPr>
            <a:lvl4pPr marL="1570276" indent="-224325" defTabSz="912879">
              <a:defRPr>
                <a:solidFill>
                  <a:schemeClr val="tx1"/>
                </a:solidFill>
                <a:latin typeface="Verdana" pitchFamily="34" charset="0"/>
              </a:defRPr>
            </a:lvl4pPr>
            <a:lvl5pPr marL="2018927" indent="-224325" defTabSz="912879">
              <a:defRPr>
                <a:solidFill>
                  <a:schemeClr val="tx1"/>
                </a:solidFill>
                <a:latin typeface="Verdana" pitchFamily="34" charset="0"/>
              </a:defRPr>
            </a:lvl5pPr>
            <a:lvl6pPr marL="2467577" indent="-224325" algn="ctr" defTabSz="912879" eaLnBrk="0" fontAlgn="base" hangingPunct="0">
              <a:spcBef>
                <a:spcPct val="0"/>
              </a:spcBef>
              <a:spcAft>
                <a:spcPct val="0"/>
              </a:spcAft>
              <a:defRPr>
                <a:solidFill>
                  <a:schemeClr val="tx1"/>
                </a:solidFill>
                <a:latin typeface="Verdana" pitchFamily="34" charset="0"/>
              </a:defRPr>
            </a:lvl6pPr>
            <a:lvl7pPr marL="2916227" indent="-224325" algn="ctr" defTabSz="912879" eaLnBrk="0" fontAlgn="base" hangingPunct="0">
              <a:spcBef>
                <a:spcPct val="0"/>
              </a:spcBef>
              <a:spcAft>
                <a:spcPct val="0"/>
              </a:spcAft>
              <a:defRPr>
                <a:solidFill>
                  <a:schemeClr val="tx1"/>
                </a:solidFill>
                <a:latin typeface="Verdana" pitchFamily="34" charset="0"/>
              </a:defRPr>
            </a:lvl7pPr>
            <a:lvl8pPr marL="3364878" indent="-224325" algn="ctr" defTabSz="912879" eaLnBrk="0" fontAlgn="base" hangingPunct="0">
              <a:spcBef>
                <a:spcPct val="0"/>
              </a:spcBef>
              <a:spcAft>
                <a:spcPct val="0"/>
              </a:spcAft>
              <a:defRPr>
                <a:solidFill>
                  <a:schemeClr val="tx1"/>
                </a:solidFill>
                <a:latin typeface="Verdana" pitchFamily="34" charset="0"/>
              </a:defRPr>
            </a:lvl8pPr>
            <a:lvl9pPr marL="3813528" indent="-224325" algn="ctr" defTabSz="912879" eaLnBrk="0" fontAlgn="base" hangingPunct="0">
              <a:spcBef>
                <a:spcPct val="0"/>
              </a:spcBef>
              <a:spcAft>
                <a:spcPct val="0"/>
              </a:spcAft>
              <a:defRPr>
                <a:solidFill>
                  <a:schemeClr val="tx1"/>
                </a:solidFill>
                <a:latin typeface="Verdana" pitchFamily="34" charset="0"/>
              </a:defRPr>
            </a:lvl9pPr>
          </a:lstStyle>
          <a:p>
            <a:fld id="{62567875-BD4B-4BDB-9DE5-67F5F3416FD9}" type="slidenum">
              <a:rPr lang="en-US" altLang="en-US" smtClean="0">
                <a:latin typeface="Times New Roman" pitchFamily="18" charset="0"/>
              </a:rPr>
              <a:pPr/>
              <a:t>16</a:t>
            </a:fld>
            <a:endParaRPr lang="en-US" altLang="en-US" smtClean="0">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12879">
              <a:defRPr>
                <a:solidFill>
                  <a:schemeClr val="tx1"/>
                </a:solidFill>
                <a:latin typeface="Verdana" pitchFamily="34" charset="0"/>
              </a:defRPr>
            </a:lvl1pPr>
            <a:lvl2pPr marL="729057" indent="-280406" defTabSz="912879">
              <a:defRPr>
                <a:solidFill>
                  <a:schemeClr val="tx1"/>
                </a:solidFill>
                <a:latin typeface="Verdana" pitchFamily="34" charset="0"/>
              </a:defRPr>
            </a:lvl2pPr>
            <a:lvl3pPr marL="1121626" indent="-224325" defTabSz="912879">
              <a:defRPr>
                <a:solidFill>
                  <a:schemeClr val="tx1"/>
                </a:solidFill>
                <a:latin typeface="Verdana" pitchFamily="34" charset="0"/>
              </a:defRPr>
            </a:lvl3pPr>
            <a:lvl4pPr marL="1570276" indent="-224325" defTabSz="912879">
              <a:defRPr>
                <a:solidFill>
                  <a:schemeClr val="tx1"/>
                </a:solidFill>
                <a:latin typeface="Verdana" pitchFamily="34" charset="0"/>
              </a:defRPr>
            </a:lvl4pPr>
            <a:lvl5pPr marL="2018927" indent="-224325" defTabSz="912879">
              <a:defRPr>
                <a:solidFill>
                  <a:schemeClr val="tx1"/>
                </a:solidFill>
                <a:latin typeface="Verdana" pitchFamily="34" charset="0"/>
              </a:defRPr>
            </a:lvl5pPr>
            <a:lvl6pPr marL="2467577" indent="-224325" algn="ctr" defTabSz="912879" eaLnBrk="0" fontAlgn="base" hangingPunct="0">
              <a:spcBef>
                <a:spcPct val="0"/>
              </a:spcBef>
              <a:spcAft>
                <a:spcPct val="0"/>
              </a:spcAft>
              <a:defRPr>
                <a:solidFill>
                  <a:schemeClr val="tx1"/>
                </a:solidFill>
                <a:latin typeface="Verdana" pitchFamily="34" charset="0"/>
              </a:defRPr>
            </a:lvl6pPr>
            <a:lvl7pPr marL="2916227" indent="-224325" algn="ctr" defTabSz="912879" eaLnBrk="0" fontAlgn="base" hangingPunct="0">
              <a:spcBef>
                <a:spcPct val="0"/>
              </a:spcBef>
              <a:spcAft>
                <a:spcPct val="0"/>
              </a:spcAft>
              <a:defRPr>
                <a:solidFill>
                  <a:schemeClr val="tx1"/>
                </a:solidFill>
                <a:latin typeface="Verdana" pitchFamily="34" charset="0"/>
              </a:defRPr>
            </a:lvl7pPr>
            <a:lvl8pPr marL="3364878" indent="-224325" algn="ctr" defTabSz="912879" eaLnBrk="0" fontAlgn="base" hangingPunct="0">
              <a:spcBef>
                <a:spcPct val="0"/>
              </a:spcBef>
              <a:spcAft>
                <a:spcPct val="0"/>
              </a:spcAft>
              <a:defRPr>
                <a:solidFill>
                  <a:schemeClr val="tx1"/>
                </a:solidFill>
                <a:latin typeface="Verdana" pitchFamily="34" charset="0"/>
              </a:defRPr>
            </a:lvl8pPr>
            <a:lvl9pPr marL="3813528" indent="-224325" algn="ctr" defTabSz="912879" eaLnBrk="0" fontAlgn="base" hangingPunct="0">
              <a:spcBef>
                <a:spcPct val="0"/>
              </a:spcBef>
              <a:spcAft>
                <a:spcPct val="0"/>
              </a:spcAft>
              <a:defRPr>
                <a:solidFill>
                  <a:schemeClr val="tx1"/>
                </a:solidFill>
                <a:latin typeface="Verdana" pitchFamily="34" charset="0"/>
              </a:defRPr>
            </a:lvl9pPr>
          </a:lstStyle>
          <a:p>
            <a:fld id="{62567875-BD4B-4BDB-9DE5-67F5F3416FD9}" type="slidenum">
              <a:rPr lang="en-US" altLang="en-US" smtClean="0">
                <a:latin typeface="Times New Roman" pitchFamily="18" charset="0"/>
              </a:rPr>
              <a:pPr/>
              <a:t>17</a:t>
            </a:fld>
            <a:endParaRPr lang="en-US" altLang="en-US" smtClean="0">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Alaska Justice Forum</a:t>
            </a:r>
            <a:r>
              <a:rPr lang="en-US" baseline="0" dirty="0" smtClean="0"/>
              <a:t> Summer/Fall 2016</a:t>
            </a:r>
            <a:endParaRPr lang="en-US" dirty="0"/>
          </a:p>
        </p:txBody>
      </p:sp>
      <p:sp>
        <p:nvSpPr>
          <p:cNvPr id="4" name="Slide Number Placeholder 3"/>
          <p:cNvSpPr>
            <a:spLocks noGrp="1"/>
          </p:cNvSpPr>
          <p:nvPr>
            <p:ph type="sldNum" sz="quarter" idx="10"/>
          </p:nvPr>
        </p:nvSpPr>
        <p:spPr/>
        <p:txBody>
          <a:bodyPr/>
          <a:lstStyle/>
          <a:p>
            <a:fld id="{F651166B-F3B0-4236-BF7F-C8C6E89137EF}" type="slidenum">
              <a:rPr lang="en-US" smtClean="0"/>
              <a:t>20</a:t>
            </a:fld>
            <a:endParaRPr lang="en-US"/>
          </a:p>
        </p:txBody>
      </p:sp>
    </p:spTree>
    <p:extLst>
      <p:ext uri="{BB962C8B-B14F-4D97-AF65-F5344CB8AC3E}">
        <p14:creationId xmlns:p14="http://schemas.microsoft.com/office/powerpoint/2010/main" val="2882316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7BA67A-7B76-49AE-8EE0-0E6411E85C2C}"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B5C34-CD8D-48CB-AD60-C0028F0ED74C}" type="slidenum">
              <a:rPr lang="en-US" smtClean="0"/>
              <a:t>‹#›</a:t>
            </a:fld>
            <a:endParaRPr lang="en-US"/>
          </a:p>
        </p:txBody>
      </p:sp>
    </p:spTree>
    <p:extLst>
      <p:ext uri="{BB962C8B-B14F-4D97-AF65-F5344CB8AC3E}">
        <p14:creationId xmlns:p14="http://schemas.microsoft.com/office/powerpoint/2010/main" val="3033280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7BA67A-7B76-49AE-8EE0-0E6411E85C2C}"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B5C34-CD8D-48CB-AD60-C0028F0ED74C}" type="slidenum">
              <a:rPr lang="en-US" smtClean="0"/>
              <a:t>‹#›</a:t>
            </a:fld>
            <a:endParaRPr lang="en-US"/>
          </a:p>
        </p:txBody>
      </p:sp>
    </p:spTree>
    <p:extLst>
      <p:ext uri="{BB962C8B-B14F-4D97-AF65-F5344CB8AC3E}">
        <p14:creationId xmlns:p14="http://schemas.microsoft.com/office/powerpoint/2010/main" val="706417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7BA67A-7B76-49AE-8EE0-0E6411E85C2C}"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B5C34-CD8D-48CB-AD60-C0028F0ED74C}" type="slidenum">
              <a:rPr lang="en-US" smtClean="0"/>
              <a:t>‹#›</a:t>
            </a:fld>
            <a:endParaRPr lang="en-US"/>
          </a:p>
        </p:txBody>
      </p:sp>
    </p:spTree>
    <p:extLst>
      <p:ext uri="{BB962C8B-B14F-4D97-AF65-F5344CB8AC3E}">
        <p14:creationId xmlns:p14="http://schemas.microsoft.com/office/powerpoint/2010/main" val="3694377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F81AE3F-43C6-4099-AC97-D1BCC4D7FBA7}" type="slidenum">
              <a:rPr lang="en-US" altLang="en-US" smtClean="0"/>
              <a:pPr>
                <a:defRPr/>
              </a:pPr>
              <a:t>‹#›</a:t>
            </a:fld>
            <a:endParaRPr lang="en-US" altLang="en-US"/>
          </a:p>
        </p:txBody>
      </p:sp>
    </p:spTree>
    <p:extLst>
      <p:ext uri="{BB962C8B-B14F-4D97-AF65-F5344CB8AC3E}">
        <p14:creationId xmlns:p14="http://schemas.microsoft.com/office/powerpoint/2010/main" val="3988749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370013" y="1827213"/>
            <a:ext cx="7313612" cy="4114800"/>
          </a:xfrm>
        </p:spPr>
        <p:txBody>
          <a:bodyPr/>
          <a:lstStyle/>
          <a:p>
            <a:pPr lvl="0"/>
            <a:endParaRPr lang="en-US" noProof="0" smtClean="0"/>
          </a:p>
        </p:txBody>
      </p:sp>
      <p:sp>
        <p:nvSpPr>
          <p:cNvPr id="4" name="Rectangle 8"/>
          <p:cNvSpPr>
            <a:spLocks noGrp="1" noChangeArrowheads="1"/>
          </p:cNvSpPr>
          <p:nvPr>
            <p:ph type="dt" sz="half" idx="10"/>
          </p:nvPr>
        </p:nvSpPr>
        <p:spPr>
          <a:ln/>
        </p:spPr>
        <p:txBody>
          <a:bodyPr/>
          <a:lstStyle>
            <a:lvl1pPr>
              <a:defRPr/>
            </a:lvl1pPr>
          </a:lstStyle>
          <a:p>
            <a:pPr>
              <a:defRPr/>
            </a:pPr>
            <a:fld id="{48D0367D-F7C2-4A0C-8866-CB8AC3A9FCAC}" type="datetime1">
              <a:rPr lang="en-US" altLang="en-US"/>
              <a:pPr>
                <a:defRPr/>
              </a:pPr>
              <a:t>2/28/2017</a:t>
            </a:fld>
            <a:endParaRPr lang="en-US" alt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p:cNvSpPr>
            <a:spLocks noGrp="1" noChangeArrowheads="1"/>
          </p:cNvSpPr>
          <p:nvPr>
            <p:ph type="sldNum" sz="quarter" idx="12"/>
          </p:nvPr>
        </p:nvSpPr>
        <p:spPr>
          <a:ln/>
        </p:spPr>
        <p:txBody>
          <a:bodyPr/>
          <a:lstStyle>
            <a:lvl1pPr>
              <a:defRPr/>
            </a:lvl1pPr>
          </a:lstStyle>
          <a:p>
            <a:pPr>
              <a:defRPr/>
            </a:pPr>
            <a:fld id="{496ED8B1-A82E-428F-8369-C9648BC1EC77}" type="slidenum">
              <a:rPr lang="en-US" altLang="en-US"/>
              <a:pPr>
                <a:defRPr/>
              </a:pPr>
              <a:t>‹#›</a:t>
            </a:fld>
            <a:endParaRPr lang="en-US" altLang="en-US"/>
          </a:p>
        </p:txBody>
      </p:sp>
    </p:spTree>
    <p:extLst>
      <p:ext uri="{BB962C8B-B14F-4D97-AF65-F5344CB8AC3E}">
        <p14:creationId xmlns:p14="http://schemas.microsoft.com/office/powerpoint/2010/main" val="2662984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7BA67A-7B76-49AE-8EE0-0E6411E85C2C}"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B5C34-CD8D-48CB-AD60-C0028F0ED74C}" type="slidenum">
              <a:rPr lang="en-US" smtClean="0"/>
              <a:t>‹#›</a:t>
            </a:fld>
            <a:endParaRPr lang="en-US"/>
          </a:p>
        </p:txBody>
      </p:sp>
    </p:spTree>
    <p:extLst>
      <p:ext uri="{BB962C8B-B14F-4D97-AF65-F5344CB8AC3E}">
        <p14:creationId xmlns:p14="http://schemas.microsoft.com/office/powerpoint/2010/main" val="518919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7BA67A-7B76-49AE-8EE0-0E6411E85C2C}" type="datetimeFigureOut">
              <a:rPr lang="en-US" smtClean="0"/>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B5C34-CD8D-48CB-AD60-C0028F0ED74C}" type="slidenum">
              <a:rPr lang="en-US" smtClean="0"/>
              <a:t>‹#›</a:t>
            </a:fld>
            <a:endParaRPr lang="en-US"/>
          </a:p>
        </p:txBody>
      </p:sp>
    </p:spTree>
    <p:extLst>
      <p:ext uri="{BB962C8B-B14F-4D97-AF65-F5344CB8AC3E}">
        <p14:creationId xmlns:p14="http://schemas.microsoft.com/office/powerpoint/2010/main" val="1711724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7BA67A-7B76-49AE-8EE0-0E6411E85C2C}"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B5C34-CD8D-48CB-AD60-C0028F0ED74C}" type="slidenum">
              <a:rPr lang="en-US" smtClean="0"/>
              <a:t>‹#›</a:t>
            </a:fld>
            <a:endParaRPr lang="en-US"/>
          </a:p>
        </p:txBody>
      </p:sp>
    </p:spTree>
    <p:extLst>
      <p:ext uri="{BB962C8B-B14F-4D97-AF65-F5344CB8AC3E}">
        <p14:creationId xmlns:p14="http://schemas.microsoft.com/office/powerpoint/2010/main" val="278893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7BA67A-7B76-49AE-8EE0-0E6411E85C2C}" type="datetimeFigureOut">
              <a:rPr lang="en-US" smtClean="0"/>
              <a:t>2/28/2017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7B5C34-CD8D-48CB-AD60-C0028F0ED74C}" type="slidenum">
              <a:rPr lang="en-US" smtClean="0"/>
              <a:t>‹#›</a:t>
            </a:fld>
            <a:endParaRPr lang="en-US"/>
          </a:p>
        </p:txBody>
      </p:sp>
    </p:spTree>
    <p:extLst>
      <p:ext uri="{BB962C8B-B14F-4D97-AF65-F5344CB8AC3E}">
        <p14:creationId xmlns:p14="http://schemas.microsoft.com/office/powerpoint/2010/main" val="279844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7BA67A-7B76-49AE-8EE0-0E6411E85C2C}" type="datetimeFigureOut">
              <a:rPr lang="en-US" smtClean="0"/>
              <a:t>2/28/2017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7B5C34-CD8D-48CB-AD60-C0028F0ED74C}" type="slidenum">
              <a:rPr lang="en-US" smtClean="0"/>
              <a:t>‹#›</a:t>
            </a:fld>
            <a:endParaRPr lang="en-US"/>
          </a:p>
        </p:txBody>
      </p:sp>
    </p:spTree>
    <p:extLst>
      <p:ext uri="{BB962C8B-B14F-4D97-AF65-F5344CB8AC3E}">
        <p14:creationId xmlns:p14="http://schemas.microsoft.com/office/powerpoint/2010/main" val="1473839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BA67A-7B76-49AE-8EE0-0E6411E85C2C}" type="datetimeFigureOut">
              <a:rPr lang="en-US" smtClean="0"/>
              <a:t>2/28/2017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7B5C34-CD8D-48CB-AD60-C0028F0ED74C}" type="slidenum">
              <a:rPr lang="en-US" smtClean="0"/>
              <a:t>‹#›</a:t>
            </a:fld>
            <a:endParaRPr lang="en-US"/>
          </a:p>
        </p:txBody>
      </p:sp>
    </p:spTree>
    <p:extLst>
      <p:ext uri="{BB962C8B-B14F-4D97-AF65-F5344CB8AC3E}">
        <p14:creationId xmlns:p14="http://schemas.microsoft.com/office/powerpoint/2010/main" val="1024704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7BA67A-7B76-49AE-8EE0-0E6411E85C2C}"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B5C34-CD8D-48CB-AD60-C0028F0ED74C}" type="slidenum">
              <a:rPr lang="en-US" smtClean="0"/>
              <a:t>‹#›</a:t>
            </a:fld>
            <a:endParaRPr lang="en-US"/>
          </a:p>
        </p:txBody>
      </p:sp>
    </p:spTree>
    <p:extLst>
      <p:ext uri="{BB962C8B-B14F-4D97-AF65-F5344CB8AC3E}">
        <p14:creationId xmlns:p14="http://schemas.microsoft.com/office/powerpoint/2010/main" val="279522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7BA67A-7B76-49AE-8EE0-0E6411E85C2C}" type="datetimeFigureOut">
              <a:rPr lang="en-US" smtClean="0"/>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B5C34-CD8D-48CB-AD60-C0028F0ED74C}" type="slidenum">
              <a:rPr lang="en-US" smtClean="0"/>
              <a:t>‹#›</a:t>
            </a:fld>
            <a:endParaRPr lang="en-US"/>
          </a:p>
        </p:txBody>
      </p:sp>
    </p:spTree>
    <p:extLst>
      <p:ext uri="{BB962C8B-B14F-4D97-AF65-F5344CB8AC3E}">
        <p14:creationId xmlns:p14="http://schemas.microsoft.com/office/powerpoint/2010/main" val="1825472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BA67A-7B76-49AE-8EE0-0E6411E85C2C}" type="datetimeFigureOut">
              <a:rPr lang="en-US" smtClean="0"/>
              <a:t>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7B5C34-CD8D-48CB-AD60-C0028F0ED74C}" type="slidenum">
              <a:rPr lang="en-US" smtClean="0"/>
              <a:t>‹#›</a:t>
            </a:fld>
            <a:endParaRPr lang="en-US"/>
          </a:p>
        </p:txBody>
      </p:sp>
    </p:spTree>
    <p:extLst>
      <p:ext uri="{BB962C8B-B14F-4D97-AF65-F5344CB8AC3E}">
        <p14:creationId xmlns:p14="http://schemas.microsoft.com/office/powerpoint/2010/main" val="1334864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dsang@akcourts.us"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mailto:ksumey@akcourts.u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jfredericks@akcourts.us"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abollaert@akcourts.us" TargetMode="External"/><Relationship Id="rId2" Type="http://schemas.openxmlformats.org/officeDocument/2006/relationships/hyperlink" Target="mailto:lkassman@akcourts.us" TargetMode="External"/><Relationship Id="rId1" Type="http://schemas.openxmlformats.org/officeDocument/2006/relationships/slideLayout" Target="../slideLayouts/slideLayout7.xml"/><Relationship Id="rId6" Type="http://schemas.openxmlformats.org/officeDocument/2006/relationships/hyperlink" Target="mailto:chris.pulju@alaska.gov" TargetMode="External"/><Relationship Id="rId5" Type="http://schemas.openxmlformats.org/officeDocument/2006/relationships/hyperlink" Target="mailto:khull@akcourts.us" TargetMode="External"/><Relationship Id="rId4" Type="http://schemas.openxmlformats.org/officeDocument/2006/relationships/hyperlink" Target="mailto:sabernathy@akcourts.u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sabernathy@akcourts.us" TargetMode="External"/><Relationship Id="rId2" Type="http://schemas.openxmlformats.org/officeDocument/2006/relationships/hyperlink" Target="mailto:jclarkson@akcourts.us" TargetMode="External"/><Relationship Id="rId1" Type="http://schemas.openxmlformats.org/officeDocument/2006/relationships/slideLayout" Target="../slideLayouts/slideLayout7.xml"/><Relationship Id="rId5" Type="http://schemas.openxmlformats.org/officeDocument/2006/relationships/hyperlink" Target="mailto:khull@akcourts.us" TargetMode="External"/><Relationship Id="rId4" Type="http://schemas.openxmlformats.org/officeDocument/2006/relationships/hyperlink" Target="http://www.kenaitze.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uaa.alaska.edu/academics/college-of-health/departments/justice-center/alaska-justice-forum/33/2-3summerfall2016/c-therapeutic-courts.c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courts.alaska.gov/therapeutic/tcinfo.htm#abou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mailto:juneau.employers@alaska.gov" TargetMode="External"/><Relationship Id="rId3" Type="http://schemas.openxmlformats.org/officeDocument/2006/relationships/hyperlink" Target="mailto:anchorage.employers@alaska.gov" TargetMode="External"/><Relationship Id="rId7" Type="http://schemas.openxmlformats.org/officeDocument/2006/relationships/hyperlink" Target="mailto:juneau.jobcenter@alaska.gov" TargetMode="External"/><Relationship Id="rId2" Type="http://schemas.openxmlformats.org/officeDocument/2006/relationships/hyperlink" Target="mailto:midtown.jobcenter@alaska.gov" TargetMode="External"/><Relationship Id="rId1" Type="http://schemas.openxmlformats.org/officeDocument/2006/relationships/slideLayout" Target="../slideLayouts/slideLayout2.xml"/><Relationship Id="rId6" Type="http://schemas.openxmlformats.org/officeDocument/2006/relationships/hyperlink" Target="mailto:fairbanks.employers@alaska.gov" TargetMode="External"/><Relationship Id="rId5" Type="http://schemas.openxmlformats.org/officeDocument/2006/relationships/hyperlink" Target="mailto:fairbanks.jobcenter@alaska.gov" TargetMode="External"/><Relationship Id="rId4" Type="http://schemas.openxmlformats.org/officeDocument/2006/relationships/hyperlink" Target="mailto:peninsula.jobcenter@alaska.gov"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Reducing Recidivism through Successful Reentry </a:t>
            </a:r>
            <a:br>
              <a:rPr lang="en-US" b="1" dirty="0" smtClean="0"/>
            </a:br>
            <a:r>
              <a:rPr lang="en-US" b="1" dirty="0" smtClean="0"/>
              <a:t>March 8, 2017</a:t>
            </a:r>
            <a:endParaRPr lang="en-US" b="1" dirty="0"/>
          </a:p>
        </p:txBody>
      </p:sp>
      <p:sp>
        <p:nvSpPr>
          <p:cNvPr id="3" name="Subtitle 2"/>
          <p:cNvSpPr>
            <a:spLocks noGrp="1"/>
          </p:cNvSpPr>
          <p:nvPr>
            <p:ph type="subTitle" idx="1"/>
          </p:nvPr>
        </p:nvSpPr>
        <p:spPr/>
        <p:txBody>
          <a:bodyPr/>
          <a:lstStyle/>
          <a:p>
            <a:r>
              <a:rPr lang="en-US" b="1" dirty="0" smtClean="0">
                <a:solidFill>
                  <a:schemeClr val="tx1"/>
                </a:solidFill>
              </a:rPr>
              <a:t>Statewide Reentry Efforts Panel Presentation </a:t>
            </a:r>
            <a:endParaRPr lang="en-US" b="1" dirty="0">
              <a:solidFill>
                <a:schemeClr val="tx1"/>
              </a:solidFill>
            </a:endParaRPr>
          </a:p>
        </p:txBody>
      </p:sp>
    </p:spTree>
    <p:extLst>
      <p:ext uri="{BB962C8B-B14F-4D97-AF65-F5344CB8AC3E}">
        <p14:creationId xmlns:p14="http://schemas.microsoft.com/office/powerpoint/2010/main" val="2957775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990600" y="990600"/>
            <a:ext cx="7162800" cy="685800"/>
          </a:xfrm>
        </p:spPr>
        <p:txBody>
          <a:bodyPr/>
          <a:lstStyle/>
          <a:p>
            <a:pPr algn="ctr" eaLnBrk="1" hangingPunct="1"/>
            <a:r>
              <a:rPr lang="en-US" altLang="en-US" sz="3200" b="1" dirty="0" smtClean="0">
                <a:latin typeface="Arial" panose="020B0604020202020204" pitchFamily="34" charset="0"/>
                <a:cs typeface="Arial" panose="020B0604020202020204" pitchFamily="34" charset="0"/>
              </a:rPr>
              <a:t>Therapeutic Courts </a:t>
            </a:r>
          </a:p>
        </p:txBody>
      </p:sp>
      <p:sp>
        <p:nvSpPr>
          <p:cNvPr id="7172" name="Rectangle 3"/>
          <p:cNvSpPr>
            <a:spLocks noGrp="1" noChangeArrowheads="1"/>
          </p:cNvSpPr>
          <p:nvPr>
            <p:ph idx="1"/>
          </p:nvPr>
        </p:nvSpPr>
        <p:spPr>
          <a:xfrm>
            <a:off x="762000" y="1905000"/>
            <a:ext cx="7620000" cy="3378200"/>
          </a:xfrm>
        </p:spPr>
        <p:txBody>
          <a:bodyPr anchor="ctr">
            <a:normAutofit lnSpcReduction="10000"/>
          </a:bodyPr>
          <a:lstStyle/>
          <a:p>
            <a:pPr marL="117475" indent="0" eaLnBrk="1" hangingPunct="1">
              <a:buFont typeface="Wingdings" pitchFamily="2" charset="2"/>
              <a:buNone/>
            </a:pPr>
            <a:r>
              <a:rPr lang="en-US" altLang="en-US" sz="2800" b="1" dirty="0" smtClean="0">
                <a:latin typeface="+mj-lt"/>
              </a:rPr>
              <a:t>Multidisciplinary Therapeutic Court Team works together to:</a:t>
            </a:r>
          </a:p>
          <a:p>
            <a:pPr marL="117475" indent="0" eaLnBrk="1" hangingPunct="1">
              <a:buFont typeface="Wingdings" pitchFamily="2" charset="2"/>
              <a:buNone/>
            </a:pPr>
            <a:endParaRPr lang="en-US" altLang="en-US" sz="1000" b="1" dirty="0" smtClean="0">
              <a:latin typeface="+mj-lt"/>
            </a:endParaRPr>
          </a:p>
          <a:p>
            <a:pPr marL="857250" lvl="2" indent="-495300" eaLnBrk="1" hangingPunct="1">
              <a:spcBef>
                <a:spcPts val="0"/>
              </a:spcBef>
            </a:pPr>
            <a:r>
              <a:rPr lang="en-US" altLang="en-US" sz="2800" b="1" dirty="0" smtClean="0">
                <a:latin typeface="+mj-lt"/>
              </a:rPr>
              <a:t>Ensure public safety</a:t>
            </a:r>
          </a:p>
          <a:p>
            <a:pPr marL="857250" lvl="2" indent="-495300" eaLnBrk="1" hangingPunct="1">
              <a:spcBef>
                <a:spcPts val="0"/>
              </a:spcBef>
            </a:pPr>
            <a:endParaRPr lang="en-US" altLang="en-US" sz="1000" b="1" dirty="0" smtClean="0">
              <a:latin typeface="+mj-lt"/>
            </a:endParaRPr>
          </a:p>
          <a:p>
            <a:pPr marL="857250" lvl="2" indent="-495300" eaLnBrk="1" hangingPunct="1">
              <a:spcBef>
                <a:spcPts val="0"/>
              </a:spcBef>
            </a:pPr>
            <a:r>
              <a:rPr lang="en-US" altLang="en-US" sz="2800" b="1" dirty="0" smtClean="0">
                <a:latin typeface="+mj-lt"/>
              </a:rPr>
              <a:t>Protect due process rights</a:t>
            </a:r>
          </a:p>
          <a:p>
            <a:pPr marL="857250" lvl="2" indent="-495300" eaLnBrk="1" hangingPunct="1">
              <a:spcBef>
                <a:spcPts val="0"/>
              </a:spcBef>
            </a:pPr>
            <a:endParaRPr lang="en-US" altLang="en-US" sz="1100" b="1" dirty="0" smtClean="0">
              <a:latin typeface="+mj-lt"/>
            </a:endParaRPr>
          </a:p>
          <a:p>
            <a:pPr marL="857250" lvl="2" indent="-495300" eaLnBrk="1" hangingPunct="1">
              <a:spcBef>
                <a:spcPts val="0"/>
              </a:spcBef>
            </a:pPr>
            <a:r>
              <a:rPr lang="en-US" altLang="en-US" sz="2800" b="1" dirty="0">
                <a:latin typeface="+mj-lt"/>
              </a:rPr>
              <a:t>S</a:t>
            </a:r>
            <a:r>
              <a:rPr lang="en-US" altLang="en-US" sz="2800" b="1" dirty="0" smtClean="0">
                <a:latin typeface="+mj-lt"/>
              </a:rPr>
              <a:t>ystematically address defendant’s substance abuse/mental health, </a:t>
            </a:r>
          </a:p>
          <a:p>
            <a:pPr marL="361950" lvl="2" indent="0" eaLnBrk="1" hangingPunct="1">
              <a:spcBef>
                <a:spcPts val="0"/>
              </a:spcBef>
              <a:buNone/>
            </a:pPr>
            <a:r>
              <a:rPr lang="en-US" altLang="en-US" sz="2800" b="1" dirty="0">
                <a:latin typeface="+mj-lt"/>
              </a:rPr>
              <a:t>	</a:t>
            </a:r>
            <a:r>
              <a:rPr lang="en-US" altLang="en-US" sz="2800" b="1" dirty="0" smtClean="0">
                <a:latin typeface="+mj-lt"/>
              </a:rPr>
              <a:t>family and/or criminality issues</a:t>
            </a:r>
          </a:p>
        </p:txBody>
      </p:sp>
      <p:sp>
        <p:nvSpPr>
          <p:cNvPr id="7170" name="Slide Number Placeholder 5"/>
          <p:cNvSpPr>
            <a:spLocks noGrp="1"/>
          </p:cNvSpPr>
          <p:nvPr>
            <p:ph type="sldNum" sz="quarter" idx="12"/>
          </p:nvPr>
        </p:nvSpPr>
        <p:spPr>
          <a:noFill/>
        </p:spPr>
        <p:txBody>
          <a:bodyPr/>
          <a:lstStyle>
            <a:lvl1pPr algn="l">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algn="l">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algn="l">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algn="l">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algn="l">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r">
              <a:spcBef>
                <a:spcPct val="0"/>
              </a:spcBef>
              <a:buClrTx/>
              <a:buSzTx/>
              <a:buFontTx/>
              <a:buNone/>
            </a:pPr>
            <a:fld id="{702453DF-B327-496A-8966-15885A6C0976}" type="slidenum">
              <a:rPr lang="en-US" altLang="en-US" sz="1200" smtClean="0">
                <a:latin typeface="Arial" panose="020B0604020202020204" pitchFamily="34" charset="0"/>
                <a:cs typeface="Arial" panose="020B0604020202020204" pitchFamily="34" charset="0"/>
              </a:rPr>
              <a:pPr algn="r">
                <a:spcBef>
                  <a:spcPct val="0"/>
                </a:spcBef>
                <a:buClrTx/>
                <a:buSzTx/>
                <a:buFontTx/>
                <a:buNone/>
              </a:pPr>
              <a:t>10</a:t>
            </a:fld>
            <a:endParaRPr lang="en-US" altLang="en-US" sz="12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089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228600" y="685800"/>
            <a:ext cx="8686800" cy="685800"/>
          </a:xfrm>
        </p:spPr>
        <p:txBody>
          <a:bodyPr/>
          <a:lstStyle/>
          <a:p>
            <a:pPr algn="ctr" eaLnBrk="1" hangingPunct="1"/>
            <a:r>
              <a:rPr lang="en-US" altLang="en-US" sz="3200" b="1" dirty="0" smtClean="0">
                <a:latin typeface="Arial" panose="020B0604020202020204" pitchFamily="34" charset="0"/>
                <a:cs typeface="Arial" panose="020B0604020202020204" pitchFamily="34" charset="0"/>
              </a:rPr>
              <a:t>Therapeutic Courts Program Overview</a:t>
            </a:r>
          </a:p>
        </p:txBody>
      </p:sp>
      <p:sp>
        <p:nvSpPr>
          <p:cNvPr id="9220" name="Rectangle 3"/>
          <p:cNvSpPr>
            <a:spLocks noGrp="1" noChangeArrowheads="1"/>
          </p:cNvSpPr>
          <p:nvPr>
            <p:ph idx="1"/>
          </p:nvPr>
        </p:nvSpPr>
        <p:spPr>
          <a:xfrm>
            <a:off x="838200" y="1752600"/>
            <a:ext cx="7467600" cy="4038600"/>
          </a:xfrm>
        </p:spPr>
        <p:txBody>
          <a:bodyPr>
            <a:noAutofit/>
          </a:bodyPr>
          <a:lstStyle/>
          <a:p>
            <a:pPr marL="233363" indent="-233363" eaLnBrk="1" hangingPunct="1"/>
            <a:r>
              <a:rPr lang="en-US" altLang="en-US" sz="2800" b="1" dirty="0" smtClean="0">
                <a:latin typeface="Arial" charset="0"/>
              </a:rPr>
              <a:t>A team approach to monitor and encourage a participant’s progress</a:t>
            </a:r>
          </a:p>
          <a:p>
            <a:pPr marL="233363" indent="-233363" eaLnBrk="1" hangingPunct="1"/>
            <a:r>
              <a:rPr lang="en-US" altLang="en-US" sz="2800" b="1" dirty="0" smtClean="0">
                <a:latin typeface="Arial" charset="0"/>
              </a:rPr>
              <a:t>Utilizes sanctions and incentives to help modify behavior change (see behavioral response list)</a:t>
            </a:r>
          </a:p>
          <a:p>
            <a:pPr marL="233363" indent="-233363" eaLnBrk="1" hangingPunct="1"/>
            <a:r>
              <a:rPr lang="en-US" altLang="en-US" sz="2800" b="1" dirty="0" smtClean="0">
                <a:latin typeface="Arial" charset="0"/>
              </a:rPr>
              <a:t>Upon successful completion of the program, participants’ sentences are imposed according to the initially negotiated agreements</a:t>
            </a:r>
          </a:p>
        </p:txBody>
      </p:sp>
      <p:sp>
        <p:nvSpPr>
          <p:cNvPr id="9218" name="Slide Number Placeholder 5"/>
          <p:cNvSpPr>
            <a:spLocks noGrp="1"/>
          </p:cNvSpPr>
          <p:nvPr>
            <p:ph type="sldNum" sz="quarter" idx="12"/>
          </p:nvPr>
        </p:nvSpPr>
        <p:spPr>
          <a:noFill/>
        </p:spPr>
        <p:txBody>
          <a:bodyPr/>
          <a:lstStyle>
            <a:lvl1pPr algn="l">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algn="l">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algn="l">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algn="l">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algn="l">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r">
              <a:spcBef>
                <a:spcPct val="0"/>
              </a:spcBef>
              <a:buClrTx/>
              <a:buSzTx/>
              <a:buFontTx/>
              <a:buNone/>
            </a:pPr>
            <a:fld id="{611755C6-7583-411D-9613-9A104C517C91}" type="slidenum">
              <a:rPr lang="en-US" altLang="en-US" sz="1200" smtClean="0">
                <a:latin typeface="+mj-lt"/>
              </a:rPr>
              <a:pPr algn="r">
                <a:spcBef>
                  <a:spcPct val="0"/>
                </a:spcBef>
                <a:buClrTx/>
                <a:buSzTx/>
                <a:buFontTx/>
                <a:buNone/>
              </a:pPr>
              <a:t>11</a:t>
            </a:fld>
            <a:endParaRPr lang="en-US" altLang="en-US" sz="1200" dirty="0" smtClean="0">
              <a:latin typeface="+mj-lt"/>
            </a:endParaRPr>
          </a:p>
        </p:txBody>
      </p:sp>
    </p:spTree>
    <p:extLst>
      <p:ext uri="{BB962C8B-B14F-4D97-AF65-F5344CB8AC3E}">
        <p14:creationId xmlns:p14="http://schemas.microsoft.com/office/powerpoint/2010/main" val="2207513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990600" y="2724752"/>
            <a:ext cx="7292010" cy="1752600"/>
          </a:xfrm>
        </p:spPr>
        <p:txBody>
          <a:bodyPr>
            <a:noAutofit/>
          </a:bodyPr>
          <a:lstStyle/>
          <a:p>
            <a:pPr algn="l" eaLnBrk="1" hangingPunct="1"/>
            <a:r>
              <a:rPr lang="en-US" altLang="en-US" sz="2800" b="1" dirty="0" smtClean="0">
                <a:latin typeface="Arial" panose="020B0604020202020204" pitchFamily="34" charset="0"/>
                <a:cs typeface="Arial" panose="020B0604020202020204" pitchFamily="34" charset="0"/>
              </a:rPr>
              <a:t>They are an alternative for those who want to stop the downward spiral of a life of substance abuse and legal involvement.</a:t>
            </a:r>
          </a:p>
        </p:txBody>
      </p:sp>
      <p:sp>
        <p:nvSpPr>
          <p:cNvPr id="10242" name="Slide Number Placeholder 5"/>
          <p:cNvSpPr>
            <a:spLocks noGrp="1"/>
          </p:cNvSpPr>
          <p:nvPr>
            <p:ph type="sldNum" sz="quarter" idx="12"/>
          </p:nvPr>
        </p:nvSpPr>
        <p:spPr>
          <a:noFill/>
        </p:spPr>
        <p:txBody>
          <a:bodyPr/>
          <a:lstStyle>
            <a:lvl1pPr algn="l">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algn="l">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algn="l">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algn="l">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algn="l">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r">
              <a:spcBef>
                <a:spcPct val="0"/>
              </a:spcBef>
              <a:buClrTx/>
              <a:buSzTx/>
              <a:buFontTx/>
              <a:buNone/>
            </a:pPr>
            <a:fld id="{42CBCF91-9F23-4D92-A3B6-F0CBB416585F}" type="slidenum">
              <a:rPr lang="en-US" altLang="en-US" sz="1200" smtClean="0">
                <a:latin typeface="Arial" panose="020B0604020202020204" pitchFamily="34" charset="0"/>
                <a:cs typeface="Arial" panose="020B0604020202020204" pitchFamily="34" charset="0"/>
              </a:rPr>
              <a:pPr algn="r">
                <a:spcBef>
                  <a:spcPct val="0"/>
                </a:spcBef>
                <a:buClrTx/>
                <a:buSzTx/>
                <a:buFontTx/>
                <a:buNone/>
              </a:pPr>
              <a:t>12</a:t>
            </a:fld>
            <a:endParaRPr lang="en-US" altLang="en-US" sz="1200" dirty="0" smtClean="0">
              <a:latin typeface="Arial" panose="020B0604020202020204" pitchFamily="34" charset="0"/>
              <a:cs typeface="Arial" panose="020B0604020202020204" pitchFamily="34" charset="0"/>
            </a:endParaRPr>
          </a:p>
        </p:txBody>
      </p:sp>
      <p:sp>
        <p:nvSpPr>
          <p:cNvPr id="10244" name="Rectangle 3"/>
          <p:cNvSpPr>
            <a:spLocks noChangeArrowheads="1"/>
          </p:cNvSpPr>
          <p:nvPr/>
        </p:nvSpPr>
        <p:spPr bwMode="auto">
          <a:xfrm>
            <a:off x="979005" y="1048352"/>
            <a:ext cx="7315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algn="l">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algn="l">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algn="l">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algn="l">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spcBef>
                <a:spcPct val="0"/>
              </a:spcBef>
              <a:buClrTx/>
              <a:buSzTx/>
              <a:buFontTx/>
              <a:buNone/>
            </a:pPr>
            <a:r>
              <a:rPr lang="en-US" altLang="en-US" sz="3200" b="1" dirty="0"/>
              <a:t>Therapeutic Courts</a:t>
            </a:r>
            <a:br>
              <a:rPr lang="en-US" altLang="en-US" sz="3200" b="1" dirty="0"/>
            </a:br>
            <a:r>
              <a:rPr lang="en-US" altLang="en-US" sz="3200" b="1" dirty="0"/>
              <a:t>are not the easy way out…</a:t>
            </a:r>
          </a:p>
        </p:txBody>
      </p:sp>
    </p:spTree>
    <p:extLst>
      <p:ext uri="{BB962C8B-B14F-4D97-AF65-F5344CB8AC3E}">
        <p14:creationId xmlns:p14="http://schemas.microsoft.com/office/powerpoint/2010/main" val="349976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25897" y="381000"/>
            <a:ext cx="8075273" cy="1066800"/>
          </a:xfrm>
        </p:spPr>
        <p:txBody>
          <a:bodyPr>
            <a:normAutofit/>
          </a:bodyPr>
          <a:lstStyle/>
          <a:p>
            <a:pPr algn="l" eaLnBrk="1" hangingPunct="1"/>
            <a:r>
              <a:rPr lang="en-US" altLang="en-US" sz="2600" b="1" dirty="0" smtClean="0">
                <a:latin typeface="Arial" panose="020B0604020202020204" pitchFamily="34" charset="0"/>
                <a:cs typeface="Arial" panose="020B0604020202020204" pitchFamily="34" charset="0"/>
              </a:rPr>
              <a:t>   </a:t>
            </a:r>
            <a:r>
              <a:rPr lang="en-US" altLang="en-US" sz="2600" b="1" dirty="0" smtClean="0">
                <a:cs typeface="Arial" panose="020B0604020202020204" pitchFamily="34" charset="0"/>
              </a:rPr>
              <a:t>Traditional Courts</a:t>
            </a:r>
            <a:r>
              <a:rPr lang="en-US" altLang="en-US" sz="2600" dirty="0" smtClean="0">
                <a:cs typeface="Arial" panose="020B0604020202020204" pitchFamily="34" charset="0"/>
              </a:rPr>
              <a:t>             </a:t>
            </a:r>
            <a:r>
              <a:rPr lang="en-US" altLang="en-US" sz="2600" b="1" dirty="0" smtClean="0">
                <a:cs typeface="Arial" panose="020B0604020202020204" pitchFamily="34" charset="0"/>
              </a:rPr>
              <a:t>Therapeutic Courts</a:t>
            </a:r>
          </a:p>
        </p:txBody>
      </p:sp>
      <p:sp>
        <p:nvSpPr>
          <p:cNvPr id="8194" name="Slide Number Placeholder 5"/>
          <p:cNvSpPr>
            <a:spLocks noGrp="1"/>
          </p:cNvSpPr>
          <p:nvPr>
            <p:ph type="sldNum" sz="quarter" idx="12"/>
          </p:nvPr>
        </p:nvSpPr>
        <p:spPr>
          <a:noFill/>
        </p:spPr>
        <p:txBody>
          <a:bodyPr/>
          <a:lstStyle>
            <a:lvl1pPr algn="l">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algn="l">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algn="l">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algn="l">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algn="l">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r">
              <a:spcBef>
                <a:spcPct val="0"/>
              </a:spcBef>
              <a:buClrTx/>
              <a:buSzTx/>
              <a:buFontTx/>
              <a:buNone/>
            </a:pPr>
            <a:fld id="{5AAA5135-9759-47B9-A3D3-C5245EE2112B}" type="slidenum">
              <a:rPr lang="en-US" altLang="en-US" sz="1200" smtClean="0">
                <a:latin typeface="Arial" panose="020B0604020202020204" pitchFamily="34" charset="0"/>
                <a:cs typeface="Arial" panose="020B0604020202020204" pitchFamily="34" charset="0"/>
              </a:rPr>
              <a:pPr algn="r">
                <a:spcBef>
                  <a:spcPct val="0"/>
                </a:spcBef>
                <a:buClrTx/>
                <a:buSzTx/>
                <a:buFontTx/>
                <a:buNone/>
              </a:pPr>
              <a:t>13</a:t>
            </a:fld>
            <a:endParaRPr lang="en-US" altLang="en-US" sz="1200" smtClean="0">
              <a:latin typeface="Arial" panose="020B0604020202020204" pitchFamily="34" charset="0"/>
              <a:cs typeface="Arial" panose="020B0604020202020204" pitchFamily="34" charset="0"/>
            </a:endParaRPr>
          </a:p>
        </p:txBody>
      </p:sp>
      <p:sp>
        <p:nvSpPr>
          <p:cNvPr id="17" name="Text Box 4"/>
          <p:cNvSpPr txBox="1">
            <a:spLocks noChangeArrowheads="1"/>
          </p:cNvSpPr>
          <p:nvPr/>
        </p:nvSpPr>
        <p:spPr bwMode="auto">
          <a:xfrm>
            <a:off x="1688355" y="2015708"/>
            <a:ext cx="1447800"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altLang="en-US" sz="2000" b="1" dirty="0">
                <a:solidFill>
                  <a:srgbClr val="1F497D"/>
                </a:solidFill>
                <a:latin typeface="Arial" panose="020B0604020202020204" pitchFamily="34" charset="0"/>
                <a:cs typeface="Arial" panose="020B0604020202020204" pitchFamily="34" charset="0"/>
              </a:rPr>
              <a:t>Judge</a:t>
            </a:r>
          </a:p>
        </p:txBody>
      </p:sp>
      <p:sp>
        <p:nvSpPr>
          <p:cNvPr id="18" name="Text Box 7"/>
          <p:cNvSpPr txBox="1">
            <a:spLocks noChangeArrowheads="1"/>
          </p:cNvSpPr>
          <p:nvPr/>
        </p:nvSpPr>
        <p:spPr bwMode="auto">
          <a:xfrm rot="1757679">
            <a:off x="6660645" y="2117805"/>
            <a:ext cx="1205064" cy="442674"/>
          </a:xfrm>
          <a:prstGeom prst="roundRect">
            <a:avLst/>
          </a:prstGeom>
          <a:solidFill>
            <a:srgbClr val="33CCCC">
              <a:alpha val="45097"/>
            </a:srgbClr>
          </a:solidFill>
          <a:ln>
            <a:noFill/>
          </a:ln>
          <a:effectLs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altLang="en-US" sz="1900" b="1" dirty="0">
                <a:solidFill>
                  <a:srgbClr val="1F497D"/>
                </a:solidFill>
                <a:latin typeface="Arial" panose="020B0604020202020204" pitchFamily="34" charset="0"/>
                <a:cs typeface="Arial" panose="020B0604020202020204" pitchFamily="34" charset="0"/>
              </a:rPr>
              <a:t>Judge</a:t>
            </a:r>
          </a:p>
        </p:txBody>
      </p:sp>
      <p:sp>
        <p:nvSpPr>
          <p:cNvPr id="19" name="Text Box 8"/>
          <p:cNvSpPr txBox="1">
            <a:spLocks noChangeArrowheads="1"/>
          </p:cNvSpPr>
          <p:nvPr/>
        </p:nvSpPr>
        <p:spPr bwMode="auto">
          <a:xfrm rot="5193721">
            <a:off x="7375067" y="3585242"/>
            <a:ext cx="1715960" cy="442674"/>
          </a:xfrm>
          <a:prstGeom prst="roundRect">
            <a:avLst/>
          </a:prstGeom>
          <a:solidFill>
            <a:srgbClr val="33CCCC">
              <a:alpha val="45097"/>
            </a:srgbClr>
          </a:solidFill>
          <a:ln>
            <a:noFill/>
          </a:ln>
          <a:effectLst/>
          <a:scene3d>
            <a:camera prst="orthographicFront">
              <a:rot lat="0" lon="0" rev="0"/>
            </a:camera>
            <a:lightRig rig="threePt" dir="t"/>
          </a:scene3d>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altLang="en-US" sz="1900" b="1" dirty="0">
                <a:solidFill>
                  <a:srgbClr val="1F497D"/>
                </a:solidFill>
                <a:latin typeface="Arial" panose="020B0604020202020204" pitchFamily="34" charset="0"/>
                <a:cs typeface="Arial" panose="020B0604020202020204" pitchFamily="34" charset="0"/>
              </a:rPr>
              <a:t>Prosecution</a:t>
            </a:r>
          </a:p>
        </p:txBody>
      </p:sp>
      <p:sp>
        <p:nvSpPr>
          <p:cNvPr id="20" name="Text Box 9"/>
          <p:cNvSpPr txBox="1">
            <a:spLocks noChangeArrowheads="1"/>
          </p:cNvSpPr>
          <p:nvPr/>
        </p:nvSpPr>
        <p:spPr bwMode="auto">
          <a:xfrm rot="14467531">
            <a:off x="4185883" y="4263796"/>
            <a:ext cx="1491548" cy="442674"/>
          </a:xfrm>
          <a:prstGeom prst="roundRect">
            <a:avLst/>
          </a:prstGeom>
          <a:solidFill>
            <a:srgbClr val="33CCCC">
              <a:alpha val="45097"/>
            </a:srgbClr>
          </a:solidFill>
          <a:ln>
            <a:noFill/>
          </a:ln>
          <a:effectLs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altLang="en-US" sz="1900" b="1" dirty="0">
                <a:solidFill>
                  <a:srgbClr val="1F497D"/>
                </a:solidFill>
                <a:latin typeface="Arial" panose="020B0604020202020204" pitchFamily="34" charset="0"/>
                <a:cs typeface="Arial" panose="020B0604020202020204" pitchFamily="34" charset="0"/>
              </a:rPr>
              <a:t>Defense</a:t>
            </a:r>
          </a:p>
        </p:txBody>
      </p:sp>
      <p:sp>
        <p:nvSpPr>
          <p:cNvPr id="21" name="Text Box 10"/>
          <p:cNvSpPr txBox="1">
            <a:spLocks noChangeArrowheads="1"/>
          </p:cNvSpPr>
          <p:nvPr/>
        </p:nvSpPr>
        <p:spPr bwMode="auto">
          <a:xfrm rot="20787387">
            <a:off x="5538963" y="4970026"/>
            <a:ext cx="2469748" cy="749141"/>
          </a:xfrm>
          <a:prstGeom prst="roundRect">
            <a:avLst/>
          </a:prstGeom>
          <a:solidFill>
            <a:srgbClr val="33CCCC">
              <a:alpha val="45097"/>
            </a:srgbClr>
          </a:solidFill>
          <a:ln>
            <a:noFill/>
          </a:ln>
          <a:effectLs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altLang="en-US" sz="1900" b="1" dirty="0">
                <a:solidFill>
                  <a:srgbClr val="1F497D"/>
                </a:solidFill>
                <a:latin typeface="Arial" panose="020B0604020202020204" pitchFamily="34" charset="0"/>
                <a:cs typeface="Arial" panose="020B0604020202020204" pitchFamily="34" charset="0"/>
              </a:rPr>
              <a:t>Probation </a:t>
            </a:r>
            <a:r>
              <a:rPr lang="en-US" altLang="en-US" sz="1900" b="1" dirty="0" smtClean="0">
                <a:solidFill>
                  <a:srgbClr val="1F497D"/>
                </a:solidFill>
                <a:latin typeface="Arial" panose="020B0604020202020204" pitchFamily="34" charset="0"/>
                <a:cs typeface="Arial" panose="020B0604020202020204" pitchFamily="34" charset="0"/>
              </a:rPr>
              <a:t>Officer/ </a:t>
            </a:r>
            <a:r>
              <a:rPr lang="en-US" altLang="en-US" sz="1900" b="1" dirty="0">
                <a:solidFill>
                  <a:srgbClr val="1F497D"/>
                </a:solidFill>
                <a:latin typeface="Arial" panose="020B0604020202020204" pitchFamily="34" charset="0"/>
                <a:cs typeface="Arial" panose="020B0604020202020204" pitchFamily="34" charset="0"/>
              </a:rPr>
              <a:t>Case Manager</a:t>
            </a:r>
          </a:p>
        </p:txBody>
      </p:sp>
      <p:sp>
        <p:nvSpPr>
          <p:cNvPr id="22" name="Text Box 11"/>
          <p:cNvSpPr txBox="1">
            <a:spLocks noChangeArrowheads="1"/>
          </p:cNvSpPr>
          <p:nvPr/>
        </p:nvSpPr>
        <p:spPr bwMode="auto">
          <a:xfrm rot="18924472">
            <a:off x="4742029" y="2429893"/>
            <a:ext cx="1487104" cy="749141"/>
          </a:xfrm>
          <a:prstGeom prst="roundRect">
            <a:avLst/>
          </a:prstGeom>
          <a:solidFill>
            <a:srgbClr val="33CCCC">
              <a:alpha val="45097"/>
            </a:srgbClr>
          </a:solidFill>
          <a:ln>
            <a:noFill/>
          </a:ln>
          <a:effectLs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altLang="en-US" sz="1900" b="1" dirty="0">
                <a:solidFill>
                  <a:srgbClr val="1F497D"/>
                </a:solidFill>
                <a:latin typeface="Arial" panose="020B0604020202020204" pitchFamily="34" charset="0"/>
                <a:cs typeface="Arial" panose="020B0604020202020204" pitchFamily="34" charset="0"/>
              </a:rPr>
              <a:t>Treatment </a:t>
            </a:r>
            <a:endParaRPr lang="en-US" altLang="en-US" sz="1900" b="1" dirty="0" smtClean="0">
              <a:solidFill>
                <a:srgbClr val="1F497D"/>
              </a:solidFill>
              <a:latin typeface="Arial" panose="020B0604020202020204" pitchFamily="34" charset="0"/>
              <a:cs typeface="Arial" panose="020B0604020202020204" pitchFamily="34" charset="0"/>
            </a:endParaRPr>
          </a:p>
          <a:p>
            <a:pPr algn="ctr">
              <a:spcBef>
                <a:spcPts val="0"/>
              </a:spcBef>
            </a:pPr>
            <a:r>
              <a:rPr lang="en-US" altLang="en-US" sz="1900" b="1" i="1" dirty="0" smtClean="0">
                <a:solidFill>
                  <a:srgbClr val="1F497D"/>
                </a:solidFill>
                <a:latin typeface="Arial" panose="020B0604020202020204" pitchFamily="34" charset="0"/>
                <a:cs typeface="Arial" panose="020B0604020202020204" pitchFamily="34" charset="0"/>
              </a:rPr>
              <a:t>Providers</a:t>
            </a:r>
            <a:endParaRPr lang="en-US" altLang="en-US" sz="1900" b="1" i="1" dirty="0">
              <a:solidFill>
                <a:srgbClr val="1F497D"/>
              </a:solidFill>
              <a:latin typeface="Arial" panose="020B0604020202020204" pitchFamily="34" charset="0"/>
              <a:cs typeface="Arial" panose="020B0604020202020204" pitchFamily="34" charset="0"/>
            </a:endParaRPr>
          </a:p>
        </p:txBody>
      </p:sp>
      <p:sp>
        <p:nvSpPr>
          <p:cNvPr id="23" name="Text Box 13"/>
          <p:cNvSpPr txBox="1">
            <a:spLocks noChangeArrowheads="1"/>
          </p:cNvSpPr>
          <p:nvPr/>
        </p:nvSpPr>
        <p:spPr bwMode="auto">
          <a:xfrm>
            <a:off x="1199873" y="5483062"/>
            <a:ext cx="2424764" cy="400110"/>
          </a:xfrm>
          <a:prstGeom prst="rect">
            <a:avLst/>
          </a:prstGeom>
          <a:solidFill>
            <a:srgbClr val="FFCC00">
              <a:alpha val="45097"/>
            </a:srgbClr>
          </a:solidFill>
          <a:ln>
            <a:noFill/>
          </a:ln>
          <a:effectLs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altLang="en-US" sz="2000" b="1" dirty="0" smtClean="0">
                <a:solidFill>
                  <a:srgbClr val="1F497D"/>
                </a:solidFill>
                <a:latin typeface="Arial" panose="020B0604020202020204" pitchFamily="34" charset="0"/>
                <a:cs typeface="Arial" panose="020B0604020202020204" pitchFamily="34" charset="0"/>
              </a:rPr>
              <a:t>Jury</a:t>
            </a:r>
            <a:endParaRPr lang="en-US" altLang="en-US" sz="2000" b="1" dirty="0">
              <a:solidFill>
                <a:srgbClr val="1F497D"/>
              </a:solidFill>
              <a:latin typeface="Arial" panose="020B0604020202020204" pitchFamily="34" charset="0"/>
              <a:cs typeface="Arial" panose="020B0604020202020204" pitchFamily="34" charset="0"/>
            </a:endParaRPr>
          </a:p>
        </p:txBody>
      </p:sp>
      <p:sp>
        <p:nvSpPr>
          <p:cNvPr id="24" name="Oval 14"/>
          <p:cNvSpPr>
            <a:spLocks noChangeArrowheads="1"/>
          </p:cNvSpPr>
          <p:nvPr/>
        </p:nvSpPr>
        <p:spPr bwMode="auto">
          <a:xfrm>
            <a:off x="4361013" y="1752600"/>
            <a:ext cx="4343400" cy="441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endParaRPr lang="en-US" altLang="en-US">
              <a:solidFill>
                <a:srgbClr val="006666"/>
              </a:solidFill>
              <a:latin typeface="+mj-lt"/>
            </a:endParaRPr>
          </a:p>
        </p:txBody>
      </p:sp>
      <p:sp>
        <p:nvSpPr>
          <p:cNvPr id="25" name="Rectangle 15"/>
          <p:cNvSpPr>
            <a:spLocks noChangeArrowheads="1"/>
          </p:cNvSpPr>
          <p:nvPr/>
        </p:nvSpPr>
        <p:spPr bwMode="auto">
          <a:xfrm>
            <a:off x="1002555" y="1752600"/>
            <a:ext cx="2819400"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endParaRPr lang="en-US" altLang="en-US">
              <a:solidFill>
                <a:srgbClr val="006666"/>
              </a:solidFill>
              <a:latin typeface="+mj-lt"/>
            </a:endParaRPr>
          </a:p>
        </p:txBody>
      </p:sp>
      <p:sp>
        <p:nvSpPr>
          <p:cNvPr id="26" name="Rectangle 16"/>
          <p:cNvSpPr>
            <a:spLocks noChangeArrowheads="1"/>
          </p:cNvSpPr>
          <p:nvPr/>
        </p:nvSpPr>
        <p:spPr bwMode="auto">
          <a:xfrm>
            <a:off x="1020635" y="3124200"/>
            <a:ext cx="571500" cy="1614965"/>
          </a:xfrm>
          <a:prstGeom prst="rect">
            <a:avLst/>
          </a:prstGeom>
          <a:solidFill>
            <a:schemeClr val="tx2">
              <a:alpha val="4509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vert270" lIns="182562" tIns="46038" rIns="182562" bIns="46038" anchor="ctr"/>
          <a:lstStyle>
            <a:lvl1pPr marL="342900" indent="-342900" algn="l">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algn="l">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algn="l">
              <a:spcBef>
                <a:spcPct val="20000"/>
              </a:spcBef>
              <a:buClr>
                <a:srgbClr val="E0752F"/>
              </a:buClr>
              <a:buSzPct val="60000"/>
              <a:buFont typeface="Wingdings" pitchFamily="2" charset="2"/>
              <a:buChar char=""/>
              <a:defRPr>
                <a:solidFill>
                  <a:schemeClr val="tx1"/>
                </a:solidFill>
                <a:latin typeface="Century Schoolbook" pitchFamily="18" charset="0"/>
              </a:defRPr>
            </a:lvl3pPr>
            <a:lvl4pPr marL="1600200" indent="-228600" algn="l">
              <a:spcBef>
                <a:spcPct val="20000"/>
              </a:spcBef>
              <a:buClr>
                <a:srgbClr val="FEC3AE"/>
              </a:buClr>
              <a:buSzPct val="60000"/>
              <a:buFont typeface="Wingdings" pitchFamily="2" charset="2"/>
              <a:buChar char=""/>
              <a:defRPr>
                <a:solidFill>
                  <a:schemeClr val="tx1"/>
                </a:solidFill>
                <a:latin typeface="Century Schoolbook" pitchFamily="18" charset="0"/>
              </a:defRPr>
            </a:lvl4pPr>
            <a:lvl5pPr marL="2057400" indent="-228600" algn="l">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fontAlgn="base">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fontAlgn="base">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fontAlgn="base">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fontAlgn="base">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lgn="ctr" eaLnBrk="1" hangingPunct="1">
              <a:spcBef>
                <a:spcPct val="20000"/>
              </a:spcBef>
              <a:buClr>
                <a:schemeClr val="tx2"/>
              </a:buClr>
              <a:buFont typeface="Wingdings" pitchFamily="2" charset="2"/>
              <a:buNone/>
            </a:pPr>
            <a:r>
              <a:rPr lang="en-US" altLang="en-US" sz="2000" b="1" dirty="0">
                <a:solidFill>
                  <a:srgbClr val="1F497D"/>
                </a:solidFill>
                <a:latin typeface="Arial" panose="020B0604020202020204" pitchFamily="34" charset="0"/>
                <a:cs typeface="Arial" panose="020B0604020202020204" pitchFamily="34" charset="0"/>
              </a:rPr>
              <a:t>Defense</a:t>
            </a:r>
          </a:p>
        </p:txBody>
      </p:sp>
      <p:sp>
        <p:nvSpPr>
          <p:cNvPr id="27" name="Rectangle 26"/>
          <p:cNvSpPr>
            <a:spLocks noChangeArrowheads="1"/>
          </p:cNvSpPr>
          <p:nvPr/>
        </p:nvSpPr>
        <p:spPr bwMode="auto">
          <a:xfrm>
            <a:off x="3268534" y="3124200"/>
            <a:ext cx="571500" cy="1614965"/>
          </a:xfrm>
          <a:prstGeom prst="rect">
            <a:avLst/>
          </a:prstGeom>
          <a:solidFill>
            <a:schemeClr val="tx2">
              <a:alpha val="4509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vert" lIns="182562" tIns="46038" rIns="182562" bIns="46038" anchor="ctr"/>
          <a:lstStyle>
            <a:lvl1pPr marL="342900" indent="-342900" algn="l">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algn="l">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algn="l">
              <a:spcBef>
                <a:spcPct val="20000"/>
              </a:spcBef>
              <a:buClr>
                <a:srgbClr val="E0752F"/>
              </a:buClr>
              <a:buSzPct val="60000"/>
              <a:buFont typeface="Wingdings" pitchFamily="2" charset="2"/>
              <a:buChar char=""/>
              <a:defRPr>
                <a:solidFill>
                  <a:schemeClr val="tx1"/>
                </a:solidFill>
                <a:latin typeface="Century Schoolbook" pitchFamily="18" charset="0"/>
              </a:defRPr>
            </a:lvl3pPr>
            <a:lvl4pPr marL="1600200" indent="-228600" algn="l">
              <a:spcBef>
                <a:spcPct val="20000"/>
              </a:spcBef>
              <a:buClr>
                <a:srgbClr val="FEC3AE"/>
              </a:buClr>
              <a:buSzPct val="60000"/>
              <a:buFont typeface="Wingdings" pitchFamily="2" charset="2"/>
              <a:buChar char=""/>
              <a:defRPr>
                <a:solidFill>
                  <a:schemeClr val="tx1"/>
                </a:solidFill>
                <a:latin typeface="Century Schoolbook" pitchFamily="18" charset="0"/>
              </a:defRPr>
            </a:lvl4pPr>
            <a:lvl5pPr marL="2057400" indent="-228600" algn="l">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fontAlgn="base">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fontAlgn="base">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fontAlgn="base">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fontAlgn="base">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lgn="ctr" eaLnBrk="1" hangingPunct="1">
              <a:spcBef>
                <a:spcPct val="20000"/>
              </a:spcBef>
              <a:buClr>
                <a:schemeClr val="tx2"/>
              </a:buClr>
              <a:buFont typeface="Wingdings" pitchFamily="2" charset="2"/>
              <a:buNone/>
            </a:pPr>
            <a:r>
              <a:rPr lang="en-US" altLang="en-US" sz="2000" b="1" dirty="0" smtClean="0">
                <a:solidFill>
                  <a:srgbClr val="1F497D"/>
                </a:solidFill>
                <a:latin typeface="Arial" panose="020B0604020202020204" pitchFamily="34" charset="0"/>
                <a:cs typeface="Arial" panose="020B0604020202020204" pitchFamily="34" charset="0"/>
              </a:rPr>
              <a:t>Prosecution</a:t>
            </a:r>
            <a:endParaRPr lang="en-US" altLang="en-US" sz="2000" b="1" dirty="0">
              <a:solidFill>
                <a:srgbClr val="1F497D"/>
              </a:solidFill>
              <a:latin typeface="Arial" panose="020B0604020202020204" pitchFamily="34" charset="0"/>
              <a:cs typeface="Arial" panose="020B0604020202020204" pitchFamily="34" charset="0"/>
            </a:endParaRPr>
          </a:p>
        </p:txBody>
      </p:sp>
      <p:sp>
        <p:nvSpPr>
          <p:cNvPr id="29" name="TextBox 28"/>
          <p:cNvSpPr txBox="1"/>
          <p:nvPr/>
        </p:nvSpPr>
        <p:spPr>
          <a:xfrm>
            <a:off x="1650054" y="4884193"/>
            <a:ext cx="1524402" cy="400110"/>
          </a:xfrm>
          <a:prstGeom prst="rect">
            <a:avLst/>
          </a:prstGeom>
          <a:noFill/>
        </p:spPr>
        <p:txBody>
          <a:bodyPr wrap="square" rtlCol="0">
            <a:spAutoFit/>
          </a:bodyPr>
          <a:lstStyle/>
          <a:p>
            <a:pPr algn="ctr"/>
            <a:r>
              <a:rPr lang="en-US" sz="2000" b="1" dirty="0" smtClean="0">
                <a:solidFill>
                  <a:srgbClr val="FF0000"/>
                </a:solidFill>
                <a:latin typeface="Arial" panose="020B0604020202020204" pitchFamily="34" charset="0"/>
                <a:cs typeface="Arial" panose="020B0604020202020204" pitchFamily="34" charset="0"/>
              </a:rPr>
              <a:t>Defendant</a:t>
            </a:r>
            <a:endParaRPr lang="en-US" sz="2000" b="1" dirty="0">
              <a:solidFill>
                <a:srgbClr val="FF0000"/>
              </a:solidFill>
              <a:latin typeface="Arial" panose="020B0604020202020204" pitchFamily="34" charset="0"/>
              <a:cs typeface="Arial" panose="020B0604020202020204" pitchFamily="34" charset="0"/>
            </a:endParaRPr>
          </a:p>
        </p:txBody>
      </p:sp>
      <p:sp>
        <p:nvSpPr>
          <p:cNvPr id="30" name="TextBox 29"/>
          <p:cNvSpPr txBox="1"/>
          <p:nvPr/>
        </p:nvSpPr>
        <p:spPr>
          <a:xfrm>
            <a:off x="5674733" y="3693107"/>
            <a:ext cx="1715960" cy="400110"/>
          </a:xfrm>
          <a:prstGeom prst="rect">
            <a:avLst/>
          </a:prstGeom>
          <a:noFill/>
        </p:spPr>
        <p:txBody>
          <a:bodyPr wrap="square" rtlCol="0">
            <a:spAutoFit/>
          </a:bodyPr>
          <a:lstStyle/>
          <a:p>
            <a:pPr algn="ctr"/>
            <a:r>
              <a:rPr lang="en-US" sz="2000" b="1" dirty="0" smtClean="0">
                <a:solidFill>
                  <a:srgbClr val="FF0000"/>
                </a:solidFill>
                <a:latin typeface="Arial" panose="020B0604020202020204" pitchFamily="34" charset="0"/>
                <a:cs typeface="Arial" panose="020B0604020202020204" pitchFamily="34" charset="0"/>
              </a:rPr>
              <a:t>Participant</a:t>
            </a:r>
            <a:endParaRPr lang="en-U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7011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21E1547-864B-4E57-9CAE-BE0AC64E162E}" type="slidenum">
              <a:rPr lang="en-US" altLang="en-US" smtClean="0">
                <a:latin typeface="Arial" panose="020B0604020202020204" pitchFamily="34" charset="0"/>
                <a:cs typeface="Arial" panose="020B0604020202020204" pitchFamily="34" charset="0"/>
              </a:rPr>
              <a:pPr>
                <a:defRPr/>
              </a:pPr>
              <a:t>14</a:t>
            </a:fld>
            <a:endParaRPr lang="en-US" altLang="en-US">
              <a:latin typeface="Arial" panose="020B0604020202020204" pitchFamily="34" charset="0"/>
              <a:cs typeface="Arial" panose="020B0604020202020204" pitchFamily="34" charset="0"/>
            </a:endParaRPr>
          </a:p>
        </p:txBody>
      </p:sp>
      <p:sp>
        <p:nvSpPr>
          <p:cNvPr id="3" name="Rectangle 15"/>
          <p:cNvSpPr>
            <a:spLocks noChangeArrowheads="1"/>
          </p:cNvSpPr>
          <p:nvPr/>
        </p:nvSpPr>
        <p:spPr bwMode="auto">
          <a:xfrm>
            <a:off x="1295400" y="609600"/>
            <a:ext cx="633919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defRPr/>
            </a:pPr>
            <a:r>
              <a:rPr lang="en-US" sz="2400" b="1" dirty="0" smtClean="0">
                <a:latin typeface="+mj-lt"/>
                <a:cs typeface="Arial" panose="020B0604020202020204" pitchFamily="34" charset="0"/>
              </a:rPr>
              <a:t>In addition to mental health and/or substance treatment assessment, all potential participants receive a risk/needs assessment that evaluates the following:</a:t>
            </a:r>
            <a:endParaRPr lang="en-US" sz="2400" b="1" dirty="0">
              <a:latin typeface="+mj-lt"/>
              <a:cs typeface="Arial" panose="020B0604020202020204" pitchFamily="34" charset="0"/>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l="38740" t="58064" r="24830" b="4136"/>
          <a:stretch/>
        </p:blipFill>
        <p:spPr bwMode="auto">
          <a:xfrm>
            <a:off x="762000" y="1752600"/>
            <a:ext cx="7467600" cy="44273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1972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21E1547-864B-4E57-9CAE-BE0AC64E162E}" type="slidenum">
              <a:rPr lang="en-US" altLang="en-US" smtClean="0">
                <a:latin typeface="Arial" panose="020B0604020202020204" pitchFamily="34" charset="0"/>
                <a:cs typeface="Arial" panose="020B0604020202020204" pitchFamily="34" charset="0"/>
              </a:rPr>
              <a:pPr>
                <a:defRPr/>
              </a:pPr>
              <a:t>15</a:t>
            </a:fld>
            <a:endParaRPr lang="en-US" altLang="en-US">
              <a:latin typeface="Arial" panose="020B0604020202020204" pitchFamily="34" charset="0"/>
              <a:cs typeface="Arial" panose="020B0604020202020204" pitchFamily="34" charset="0"/>
            </a:endParaRPr>
          </a:p>
        </p:txBody>
      </p:sp>
      <p:sp>
        <p:nvSpPr>
          <p:cNvPr id="11" name="Rectangle 15"/>
          <p:cNvSpPr>
            <a:spLocks noChangeArrowheads="1"/>
          </p:cNvSpPr>
          <p:nvPr/>
        </p:nvSpPr>
        <p:spPr bwMode="auto">
          <a:xfrm>
            <a:off x="1520335" y="762000"/>
            <a:ext cx="60007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3200" b="1" dirty="0">
                <a:latin typeface="+mj-lt"/>
                <a:cs typeface="Arial" panose="020B0604020202020204" pitchFamily="34" charset="0"/>
              </a:rPr>
              <a:t>Alaska Therapeutic Courts</a:t>
            </a:r>
          </a:p>
        </p:txBody>
      </p:sp>
      <p:grpSp>
        <p:nvGrpSpPr>
          <p:cNvPr id="19" name="Group 18"/>
          <p:cNvGrpSpPr/>
          <p:nvPr/>
        </p:nvGrpSpPr>
        <p:grpSpPr>
          <a:xfrm>
            <a:off x="1147080" y="2091430"/>
            <a:ext cx="6927466" cy="4036868"/>
            <a:chOff x="1328568" y="1981200"/>
            <a:chExt cx="6927466" cy="4036868"/>
          </a:xfrm>
        </p:grpSpPr>
        <p:pic>
          <p:nvPicPr>
            <p:cNvPr id="3" name="Picture 5" descr="alas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568" y="1981200"/>
              <a:ext cx="6000750" cy="403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4512834" y="4249394"/>
              <a:ext cx="15795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b="1" dirty="0">
                  <a:solidFill>
                    <a:srgbClr val="1F497D"/>
                  </a:solidFill>
                  <a:latin typeface="Arial" panose="020B0604020202020204" pitchFamily="34" charset="0"/>
                  <a:cs typeface="Arial" panose="020B0604020202020204" pitchFamily="34" charset="0"/>
                </a:rPr>
                <a:t>Anchorage</a:t>
              </a:r>
            </a:p>
          </p:txBody>
        </p:sp>
        <p:sp>
          <p:nvSpPr>
            <p:cNvPr id="5" name="Rectangle 9"/>
            <p:cNvSpPr>
              <a:spLocks noChangeArrowheads="1"/>
            </p:cNvSpPr>
            <p:nvPr/>
          </p:nvSpPr>
          <p:spPr bwMode="auto">
            <a:xfrm>
              <a:off x="4690429" y="4023063"/>
              <a:ext cx="10842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b="1" dirty="0">
                  <a:solidFill>
                    <a:srgbClr val="1F497D"/>
                  </a:solidFill>
                  <a:latin typeface="Arial" panose="020B0604020202020204" pitchFamily="34" charset="0"/>
                  <a:cs typeface="Arial" panose="020B0604020202020204" pitchFamily="34" charset="0"/>
                </a:rPr>
                <a:t>Palmer</a:t>
              </a:r>
            </a:p>
          </p:txBody>
        </p:sp>
        <p:sp>
          <p:nvSpPr>
            <p:cNvPr id="6" name="Rectangle 10"/>
            <p:cNvSpPr>
              <a:spLocks noChangeArrowheads="1"/>
            </p:cNvSpPr>
            <p:nvPr/>
          </p:nvSpPr>
          <p:spPr bwMode="auto">
            <a:xfrm>
              <a:off x="4826324" y="3169815"/>
              <a:ext cx="14636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b="1" dirty="0">
                  <a:solidFill>
                    <a:srgbClr val="1F497D"/>
                  </a:solidFill>
                  <a:latin typeface="Arial" panose="020B0604020202020204" pitchFamily="34" charset="0"/>
                  <a:cs typeface="Arial" panose="020B0604020202020204" pitchFamily="34" charset="0"/>
                </a:rPr>
                <a:t>Fairbanks </a:t>
              </a:r>
            </a:p>
          </p:txBody>
        </p:sp>
        <p:sp>
          <p:nvSpPr>
            <p:cNvPr id="7" name="Rectangle 11"/>
            <p:cNvSpPr>
              <a:spLocks noChangeArrowheads="1"/>
            </p:cNvSpPr>
            <p:nvPr/>
          </p:nvSpPr>
          <p:spPr bwMode="auto">
            <a:xfrm>
              <a:off x="2136935" y="4011126"/>
              <a:ext cx="11525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b="1" dirty="0">
                  <a:solidFill>
                    <a:srgbClr val="1F497D"/>
                  </a:solidFill>
                  <a:latin typeface="Arial" panose="020B0604020202020204" pitchFamily="34" charset="0"/>
                  <a:cs typeface="Arial" panose="020B0604020202020204" pitchFamily="34" charset="0"/>
                </a:rPr>
                <a:t>Bethel</a:t>
              </a:r>
            </a:p>
          </p:txBody>
        </p:sp>
        <p:sp>
          <p:nvSpPr>
            <p:cNvPr id="8" name="Rectangle 12"/>
            <p:cNvSpPr>
              <a:spLocks noChangeArrowheads="1"/>
            </p:cNvSpPr>
            <p:nvPr/>
          </p:nvSpPr>
          <p:spPr bwMode="auto">
            <a:xfrm>
              <a:off x="6603077" y="4629991"/>
              <a:ext cx="1147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b="1" dirty="0">
                  <a:solidFill>
                    <a:srgbClr val="1F497D"/>
                  </a:solidFill>
                  <a:latin typeface="Arial" panose="020B0604020202020204" pitchFamily="34" charset="0"/>
                  <a:cs typeface="Arial" panose="020B0604020202020204" pitchFamily="34" charset="0"/>
                </a:rPr>
                <a:t>Juneau </a:t>
              </a:r>
            </a:p>
          </p:txBody>
        </p:sp>
        <p:sp>
          <p:nvSpPr>
            <p:cNvPr id="9" name="Rectangle 13"/>
            <p:cNvSpPr>
              <a:spLocks noChangeArrowheads="1"/>
            </p:cNvSpPr>
            <p:nvPr/>
          </p:nvSpPr>
          <p:spPr bwMode="auto">
            <a:xfrm>
              <a:off x="6507188" y="5379615"/>
              <a:ext cx="17488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b="1" dirty="0">
                  <a:solidFill>
                    <a:srgbClr val="1F497D"/>
                  </a:solidFill>
                  <a:latin typeface="Arial" panose="020B0604020202020204" pitchFamily="34" charset="0"/>
                  <a:cs typeface="Arial" panose="020B0604020202020204" pitchFamily="34" charset="0"/>
                </a:rPr>
                <a:t>Ketchikan</a:t>
              </a:r>
            </a:p>
          </p:txBody>
        </p:sp>
        <p:sp>
          <p:nvSpPr>
            <p:cNvPr id="12" name="Oval 11"/>
            <p:cNvSpPr/>
            <p:nvPr/>
          </p:nvSpPr>
          <p:spPr bwMode="auto">
            <a:xfrm>
              <a:off x="6995974" y="5233437"/>
              <a:ext cx="152400" cy="152400"/>
            </a:xfrm>
            <a:prstGeom prst="ellipse">
              <a:avLst/>
            </a:prstGeom>
            <a:solidFill>
              <a:schemeClr val="accent2">
                <a:lumMod val="75000"/>
              </a:schemeClr>
            </a:solidFill>
            <a:ln w="127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3" name="Oval 12"/>
            <p:cNvSpPr/>
            <p:nvPr/>
          </p:nvSpPr>
          <p:spPr bwMode="auto">
            <a:xfrm>
              <a:off x="6526877" y="4744679"/>
              <a:ext cx="152400" cy="152400"/>
            </a:xfrm>
            <a:prstGeom prst="ellipse">
              <a:avLst/>
            </a:prstGeom>
            <a:solidFill>
              <a:schemeClr val="accent2">
                <a:lumMod val="75000"/>
              </a:schemeClr>
            </a:solidFill>
            <a:ln w="127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4" name="Oval 13"/>
            <p:cNvSpPr/>
            <p:nvPr/>
          </p:nvSpPr>
          <p:spPr bwMode="auto">
            <a:xfrm>
              <a:off x="4590425" y="4151858"/>
              <a:ext cx="152400" cy="152400"/>
            </a:xfrm>
            <a:prstGeom prst="ellipse">
              <a:avLst/>
            </a:prstGeom>
            <a:solidFill>
              <a:schemeClr val="accent2">
                <a:lumMod val="75000"/>
              </a:schemeClr>
            </a:solidFill>
            <a:ln w="127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5" name="Oval 14"/>
            <p:cNvSpPr/>
            <p:nvPr/>
          </p:nvSpPr>
          <p:spPr bwMode="auto">
            <a:xfrm>
              <a:off x="4446324" y="4304258"/>
              <a:ext cx="152400" cy="152400"/>
            </a:xfrm>
            <a:prstGeom prst="ellipse">
              <a:avLst/>
            </a:prstGeom>
            <a:solidFill>
              <a:schemeClr val="accent2">
                <a:lumMod val="75000"/>
              </a:schemeClr>
            </a:solidFill>
            <a:ln w="127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6" name="Oval 15"/>
            <p:cNvSpPr/>
            <p:nvPr/>
          </p:nvSpPr>
          <p:spPr bwMode="auto">
            <a:xfrm>
              <a:off x="3119707" y="4119592"/>
              <a:ext cx="152400" cy="152400"/>
            </a:xfrm>
            <a:prstGeom prst="ellipse">
              <a:avLst/>
            </a:prstGeom>
            <a:solidFill>
              <a:schemeClr val="accent2">
                <a:lumMod val="75000"/>
              </a:schemeClr>
            </a:solidFill>
            <a:ln w="127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7" name="Oval 16"/>
            <p:cNvSpPr/>
            <p:nvPr/>
          </p:nvSpPr>
          <p:spPr bwMode="auto">
            <a:xfrm>
              <a:off x="4756728" y="3298610"/>
              <a:ext cx="152400" cy="152400"/>
            </a:xfrm>
            <a:prstGeom prst="ellipse">
              <a:avLst/>
            </a:prstGeom>
            <a:solidFill>
              <a:schemeClr val="accent2">
                <a:lumMod val="75000"/>
              </a:schemeClr>
            </a:solidFill>
            <a:ln w="127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grpSp>
      <p:sp>
        <p:nvSpPr>
          <p:cNvPr id="18" name="Oval 17"/>
          <p:cNvSpPr/>
          <p:nvPr/>
        </p:nvSpPr>
        <p:spPr bwMode="auto">
          <a:xfrm>
            <a:off x="4112436" y="4506657"/>
            <a:ext cx="152400" cy="152400"/>
          </a:xfrm>
          <a:prstGeom prst="ellipse">
            <a:avLst/>
          </a:prstGeom>
          <a:solidFill>
            <a:schemeClr val="accent2">
              <a:lumMod val="75000"/>
            </a:schemeClr>
          </a:solidFill>
          <a:ln w="127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0" name="Rectangle 6"/>
          <p:cNvSpPr>
            <a:spLocks noChangeArrowheads="1"/>
          </p:cNvSpPr>
          <p:nvPr/>
        </p:nvSpPr>
        <p:spPr bwMode="auto">
          <a:xfrm>
            <a:off x="3937859" y="4582857"/>
            <a:ext cx="15795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b="1" dirty="0" smtClean="0">
                <a:solidFill>
                  <a:srgbClr val="1F497D"/>
                </a:solidFill>
                <a:latin typeface="Arial" panose="020B0604020202020204" pitchFamily="34" charset="0"/>
                <a:cs typeface="Arial" panose="020B0604020202020204" pitchFamily="34" charset="0"/>
              </a:rPr>
              <a:t>Kenai</a:t>
            </a:r>
            <a:endParaRPr lang="en-US" b="1" dirty="0">
              <a:solidFill>
                <a:srgbClr val="1F49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5979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title"/>
          </p:nvPr>
        </p:nvSpPr>
        <p:spPr>
          <a:xfrm>
            <a:off x="955299" y="914400"/>
            <a:ext cx="7313612" cy="758825"/>
          </a:xfrm>
        </p:spPr>
        <p:txBody>
          <a:bodyPr/>
          <a:lstStyle/>
          <a:p>
            <a:pPr algn="ctr" eaLnBrk="1" hangingPunct="1"/>
            <a:r>
              <a:rPr lang="en-US" altLang="en-US" sz="3200" b="1" dirty="0" smtClean="0">
                <a:latin typeface="+mn-lt"/>
                <a:cs typeface="Arial" panose="020B0604020202020204" pitchFamily="34" charset="0"/>
              </a:rPr>
              <a:t>Anchorage Therapeutic Courts</a:t>
            </a:r>
          </a:p>
        </p:txBody>
      </p:sp>
      <p:sp>
        <p:nvSpPr>
          <p:cNvPr id="6146" name="Slide Number Placeholder 5"/>
          <p:cNvSpPr>
            <a:spLocks noGrp="1"/>
          </p:cNvSpPr>
          <p:nvPr>
            <p:ph type="sldNum" sz="quarter" idx="12"/>
          </p:nvPr>
        </p:nvSpPr>
        <p:spPr>
          <a:noFill/>
        </p:spPr>
        <p:txBody>
          <a:bodyPr/>
          <a:lstStyle>
            <a:lvl1pPr algn="l">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algn="l">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algn="l">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algn="l">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algn="l">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r">
              <a:spcBef>
                <a:spcPct val="0"/>
              </a:spcBef>
              <a:buClrTx/>
              <a:buSzTx/>
              <a:buFontTx/>
              <a:buNone/>
            </a:pPr>
            <a:fld id="{2DECAC86-3CE3-4A5E-9AA4-65E049113BB8}" type="slidenum">
              <a:rPr lang="en-US" altLang="en-US" sz="1200" smtClean="0">
                <a:latin typeface="Arial" panose="020B0604020202020204" pitchFamily="34" charset="0"/>
                <a:cs typeface="Arial" panose="020B0604020202020204" pitchFamily="34" charset="0"/>
              </a:rPr>
              <a:pPr algn="r">
                <a:spcBef>
                  <a:spcPct val="0"/>
                </a:spcBef>
                <a:buClrTx/>
                <a:buSzTx/>
                <a:buFontTx/>
                <a:buNone/>
              </a:pPr>
              <a:t>16</a:t>
            </a:fld>
            <a:endParaRPr lang="en-US" altLang="en-US" sz="1200" smtClean="0">
              <a:latin typeface="Arial" panose="020B0604020202020204" pitchFamily="34" charset="0"/>
              <a:cs typeface="Arial" panose="020B0604020202020204" pitchFamily="34" charset="0"/>
            </a:endParaRPr>
          </a:p>
        </p:txBody>
      </p:sp>
      <p:sp>
        <p:nvSpPr>
          <p:cNvPr id="29" name="TextBox 28"/>
          <p:cNvSpPr txBox="1"/>
          <p:nvPr/>
        </p:nvSpPr>
        <p:spPr>
          <a:xfrm>
            <a:off x="1181279" y="2261523"/>
            <a:ext cx="1600200" cy="868323"/>
          </a:xfrm>
          <a:prstGeom prst="roundRect">
            <a:avLst/>
          </a:prstGeom>
          <a:solidFill>
            <a:srgbClr val="86D6D4"/>
          </a:solidFill>
          <a:ln>
            <a:solidFill>
              <a:schemeClr val="accent1">
                <a:lumMod val="75000"/>
              </a:schemeClr>
            </a:solidFill>
          </a:ln>
        </p:spPr>
        <p:txBody>
          <a:bodyPr wrap="square" rtlCol="0">
            <a:spAutoFit/>
          </a:bodyPr>
          <a:lstStyle/>
          <a:p>
            <a:pPr algn="ctr"/>
            <a:r>
              <a:rPr lang="en-US" sz="1500" b="1" dirty="0" smtClean="0">
                <a:latin typeface="+mj-lt"/>
                <a:cs typeface="Arial" panose="020B0604020202020204" pitchFamily="34" charset="0"/>
              </a:rPr>
              <a:t>CINA Therapeutic Cour</a:t>
            </a:r>
            <a:r>
              <a:rPr lang="en-US" sz="1500" b="1" dirty="0" smtClean="0">
                <a:latin typeface="Arial" panose="020B0604020202020204" pitchFamily="34" charset="0"/>
                <a:cs typeface="Arial" panose="020B0604020202020204" pitchFamily="34" charset="0"/>
              </a:rPr>
              <a:t>t</a:t>
            </a:r>
            <a:endParaRPr lang="en-US" sz="1500" b="1" dirty="0">
              <a:latin typeface="Arial" panose="020B0604020202020204" pitchFamily="34" charset="0"/>
              <a:cs typeface="Arial" panose="020B0604020202020204" pitchFamily="34" charset="0"/>
            </a:endParaRPr>
          </a:p>
        </p:txBody>
      </p:sp>
      <p:sp>
        <p:nvSpPr>
          <p:cNvPr id="30" name="TextBox 29"/>
          <p:cNvSpPr txBox="1"/>
          <p:nvPr/>
        </p:nvSpPr>
        <p:spPr>
          <a:xfrm>
            <a:off x="3655526" y="2270036"/>
            <a:ext cx="1909010" cy="868323"/>
          </a:xfrm>
          <a:prstGeom prst="roundRect">
            <a:avLst/>
          </a:prstGeom>
          <a:solidFill>
            <a:srgbClr val="86D6D4"/>
          </a:solidFill>
          <a:ln>
            <a:solidFill>
              <a:schemeClr val="accent1">
                <a:lumMod val="75000"/>
              </a:schemeClr>
            </a:solidFill>
          </a:ln>
        </p:spPr>
        <p:txBody>
          <a:bodyPr wrap="square" rtlCol="0">
            <a:spAutoFit/>
          </a:bodyPr>
          <a:lstStyle/>
          <a:p>
            <a:pPr algn="ctr"/>
            <a:r>
              <a:rPr lang="en-US" sz="1500" b="1" dirty="0" smtClean="0">
                <a:latin typeface="+mj-lt"/>
                <a:cs typeface="Arial" panose="020B0604020202020204" pitchFamily="34" charset="0"/>
              </a:rPr>
              <a:t>Coordinated Resources </a:t>
            </a:r>
          </a:p>
          <a:p>
            <a:pPr algn="ctr"/>
            <a:r>
              <a:rPr lang="en-US" sz="1500" b="1" dirty="0" smtClean="0">
                <a:latin typeface="+mj-lt"/>
                <a:cs typeface="Arial" panose="020B0604020202020204" pitchFamily="34" charset="0"/>
              </a:rPr>
              <a:t>Project </a:t>
            </a:r>
          </a:p>
        </p:txBody>
      </p:sp>
      <p:sp>
        <p:nvSpPr>
          <p:cNvPr id="31" name="TextBox 30"/>
          <p:cNvSpPr txBox="1"/>
          <p:nvPr/>
        </p:nvSpPr>
        <p:spPr>
          <a:xfrm>
            <a:off x="6439480" y="2270036"/>
            <a:ext cx="1600200" cy="595908"/>
          </a:xfrm>
          <a:prstGeom prst="roundRect">
            <a:avLst/>
          </a:prstGeom>
          <a:solidFill>
            <a:srgbClr val="86D6D4"/>
          </a:solidFill>
          <a:ln>
            <a:solidFill>
              <a:schemeClr val="accent1">
                <a:lumMod val="75000"/>
              </a:schemeClr>
            </a:solidFill>
          </a:ln>
        </p:spPr>
        <p:txBody>
          <a:bodyPr wrap="square" rtlCol="0">
            <a:spAutoFit/>
          </a:bodyPr>
          <a:lstStyle/>
          <a:p>
            <a:pPr algn="ctr"/>
            <a:endParaRPr lang="en-US" sz="700" b="1" dirty="0" smtClean="0">
              <a:solidFill>
                <a:srgbClr val="1F497D"/>
              </a:solidFill>
              <a:latin typeface="Arial" panose="020B0604020202020204" pitchFamily="34" charset="0"/>
              <a:cs typeface="Arial" panose="020B0604020202020204" pitchFamily="34" charset="0"/>
            </a:endParaRPr>
          </a:p>
          <a:p>
            <a:pPr algn="ctr"/>
            <a:r>
              <a:rPr lang="en-US" sz="1500" b="1" dirty="0" smtClean="0">
                <a:latin typeface="+mj-lt"/>
                <a:cs typeface="Arial" panose="020B0604020202020204" pitchFamily="34" charset="0"/>
              </a:rPr>
              <a:t>Veterans Court</a:t>
            </a:r>
          </a:p>
          <a:p>
            <a:pPr algn="ctr"/>
            <a:endParaRPr lang="en-US" sz="700" b="1" dirty="0">
              <a:solidFill>
                <a:srgbClr val="1F497D"/>
              </a:solidFill>
              <a:latin typeface="+mj-lt"/>
              <a:cs typeface="Arial" panose="020B0604020202020204" pitchFamily="34" charset="0"/>
            </a:endParaRPr>
          </a:p>
        </p:txBody>
      </p:sp>
      <p:sp>
        <p:nvSpPr>
          <p:cNvPr id="33" name="TextBox 32"/>
          <p:cNvSpPr txBox="1"/>
          <p:nvPr/>
        </p:nvSpPr>
        <p:spPr>
          <a:xfrm>
            <a:off x="1028879" y="3505200"/>
            <a:ext cx="1905000" cy="1477328"/>
          </a:xfrm>
          <a:prstGeom prst="rect">
            <a:avLst/>
          </a:prstGeom>
          <a:noFill/>
        </p:spPr>
        <p:txBody>
          <a:bodyPr wrap="square" rtlCol="0">
            <a:spAutoFit/>
          </a:bodyPr>
          <a:lstStyle/>
          <a:p>
            <a:pPr algn="ctr"/>
            <a:r>
              <a:rPr lang="en-US" sz="1500" dirty="0" smtClean="0">
                <a:latin typeface="+mj-lt"/>
                <a:cs typeface="Arial" panose="020B0604020202020204" pitchFamily="34" charset="0"/>
              </a:rPr>
              <a:t>Family Reunification Cases</a:t>
            </a:r>
          </a:p>
          <a:p>
            <a:pPr algn="ctr"/>
            <a:endParaRPr lang="en-US" sz="1500" dirty="0" smtClean="0">
              <a:latin typeface="+mj-lt"/>
              <a:cs typeface="Arial" panose="020B0604020202020204" pitchFamily="34" charset="0"/>
            </a:endParaRPr>
          </a:p>
          <a:p>
            <a:pPr algn="ctr"/>
            <a:r>
              <a:rPr lang="en-US" sz="1500" i="1" dirty="0" smtClean="0">
                <a:latin typeface="+mj-lt"/>
                <a:cs typeface="Arial" panose="020B0604020202020204" pitchFamily="34" charset="0"/>
              </a:rPr>
              <a:t>PC: Desireé Sang</a:t>
            </a:r>
          </a:p>
          <a:p>
            <a:pPr algn="ctr"/>
            <a:r>
              <a:rPr lang="en-US" sz="1500" i="1" dirty="0" smtClean="0">
                <a:latin typeface="+mj-lt"/>
                <a:cs typeface="Arial" panose="020B0604020202020204" pitchFamily="34" charset="0"/>
                <a:hlinkClick r:id="rId3"/>
              </a:rPr>
              <a:t>dsang@akcourts.us</a:t>
            </a:r>
            <a:endParaRPr lang="en-US" sz="1500" i="1" dirty="0" smtClean="0">
              <a:latin typeface="+mj-lt"/>
              <a:cs typeface="Arial" panose="020B0604020202020204" pitchFamily="34" charset="0"/>
            </a:endParaRPr>
          </a:p>
          <a:p>
            <a:pPr algn="ctr"/>
            <a:r>
              <a:rPr lang="en-US" sz="1500" i="1" dirty="0" smtClean="0">
                <a:latin typeface="+mj-lt"/>
                <a:cs typeface="Arial" panose="020B0604020202020204" pitchFamily="34" charset="0"/>
              </a:rPr>
              <a:t>907-264-0466</a:t>
            </a:r>
            <a:endParaRPr lang="en-US" sz="1500" i="1" dirty="0">
              <a:latin typeface="+mj-lt"/>
              <a:cs typeface="Arial" panose="020B0604020202020204" pitchFamily="34" charset="0"/>
            </a:endParaRPr>
          </a:p>
        </p:txBody>
      </p:sp>
      <p:sp>
        <p:nvSpPr>
          <p:cNvPr id="35" name="TextBox 34"/>
          <p:cNvSpPr txBox="1"/>
          <p:nvPr/>
        </p:nvSpPr>
        <p:spPr>
          <a:xfrm>
            <a:off x="3505062" y="3505200"/>
            <a:ext cx="2209938" cy="1477328"/>
          </a:xfrm>
          <a:prstGeom prst="rect">
            <a:avLst/>
          </a:prstGeom>
          <a:noFill/>
        </p:spPr>
        <p:txBody>
          <a:bodyPr wrap="square" rtlCol="0">
            <a:spAutoFit/>
          </a:bodyPr>
          <a:lstStyle/>
          <a:p>
            <a:pPr algn="ctr"/>
            <a:r>
              <a:rPr lang="en-US" sz="1500" dirty="0" smtClean="0">
                <a:latin typeface="+mj-lt"/>
                <a:cs typeface="Arial" panose="020B0604020202020204" pitchFamily="34" charset="0"/>
              </a:rPr>
              <a:t>Adult Mental Health Criminal Cases</a:t>
            </a:r>
          </a:p>
          <a:p>
            <a:pPr algn="ctr"/>
            <a:endParaRPr lang="en-US" sz="1500" dirty="0" smtClean="0">
              <a:latin typeface="+mj-lt"/>
              <a:cs typeface="Arial" panose="020B0604020202020204" pitchFamily="34" charset="0"/>
            </a:endParaRPr>
          </a:p>
          <a:p>
            <a:pPr algn="ctr"/>
            <a:r>
              <a:rPr lang="en-US" sz="1500" i="1" dirty="0" smtClean="0">
                <a:latin typeface="+mj-lt"/>
                <a:cs typeface="Arial" panose="020B0604020202020204" pitchFamily="34" charset="0"/>
              </a:rPr>
              <a:t>PC: Kate Sumey</a:t>
            </a:r>
          </a:p>
          <a:p>
            <a:pPr algn="ctr"/>
            <a:r>
              <a:rPr lang="en-US" sz="1500" i="1" dirty="0" smtClean="0">
                <a:latin typeface="+mj-lt"/>
                <a:cs typeface="Arial" panose="020B0604020202020204" pitchFamily="34" charset="0"/>
                <a:hlinkClick r:id="rId4"/>
              </a:rPr>
              <a:t>ksumey@akcourts.us</a:t>
            </a:r>
            <a:endParaRPr lang="en-US" sz="1500" i="1" dirty="0" smtClean="0">
              <a:latin typeface="+mj-lt"/>
              <a:cs typeface="Arial" panose="020B0604020202020204" pitchFamily="34" charset="0"/>
            </a:endParaRPr>
          </a:p>
          <a:p>
            <a:pPr algn="ctr"/>
            <a:r>
              <a:rPr lang="en-US" sz="1500" i="1" dirty="0" smtClean="0">
                <a:latin typeface="+mj-lt"/>
                <a:cs typeface="Arial" panose="020B0604020202020204" pitchFamily="34" charset="0"/>
              </a:rPr>
              <a:t>907-264-0886</a:t>
            </a:r>
            <a:endParaRPr lang="en-US" sz="1500" i="1" dirty="0">
              <a:latin typeface="+mj-lt"/>
              <a:cs typeface="Arial" panose="020B0604020202020204" pitchFamily="34" charset="0"/>
            </a:endParaRPr>
          </a:p>
        </p:txBody>
      </p:sp>
      <p:sp>
        <p:nvSpPr>
          <p:cNvPr id="37" name="TextBox 36"/>
          <p:cNvSpPr txBox="1"/>
          <p:nvPr/>
        </p:nvSpPr>
        <p:spPr>
          <a:xfrm>
            <a:off x="5942576" y="3505200"/>
            <a:ext cx="2594008" cy="1708160"/>
          </a:xfrm>
          <a:prstGeom prst="rect">
            <a:avLst/>
          </a:prstGeom>
          <a:noFill/>
        </p:spPr>
        <p:txBody>
          <a:bodyPr wrap="square" rtlCol="0">
            <a:spAutoFit/>
          </a:bodyPr>
          <a:lstStyle/>
          <a:p>
            <a:pPr algn="ctr"/>
            <a:r>
              <a:rPr lang="en-US" sz="1500" dirty="0" smtClean="0">
                <a:latin typeface="+mj-lt"/>
                <a:cs typeface="Arial" panose="020B0604020202020204" pitchFamily="34" charset="0"/>
              </a:rPr>
              <a:t>Veterans with Felony and Misdemeanor Cases</a:t>
            </a:r>
          </a:p>
          <a:p>
            <a:pPr algn="ctr"/>
            <a:endParaRPr lang="en-US" sz="1500" dirty="0" smtClean="0">
              <a:latin typeface="+mj-lt"/>
              <a:cs typeface="Arial" panose="020B0604020202020204" pitchFamily="34" charset="0"/>
            </a:endParaRPr>
          </a:p>
          <a:p>
            <a:r>
              <a:rPr lang="en-US" sz="1500" i="1" dirty="0">
                <a:latin typeface="+mj-lt"/>
                <a:cs typeface="Arial" panose="020B0604020202020204" pitchFamily="34" charset="0"/>
              </a:rPr>
              <a:t>PC: Desireé Sang</a:t>
            </a:r>
          </a:p>
          <a:p>
            <a:r>
              <a:rPr lang="en-US" sz="1500" i="1" dirty="0">
                <a:latin typeface="+mj-lt"/>
                <a:cs typeface="Arial" panose="020B0604020202020204" pitchFamily="34" charset="0"/>
                <a:hlinkClick r:id="rId3"/>
              </a:rPr>
              <a:t>dsang@akcourts.us</a:t>
            </a:r>
            <a:endParaRPr lang="en-US" sz="1500" i="1" dirty="0">
              <a:latin typeface="+mj-lt"/>
              <a:cs typeface="Arial" panose="020B0604020202020204" pitchFamily="34" charset="0"/>
            </a:endParaRPr>
          </a:p>
          <a:p>
            <a:r>
              <a:rPr lang="en-US" sz="1500" i="1" dirty="0" smtClean="0">
                <a:latin typeface="+mj-lt"/>
                <a:cs typeface="Arial" panose="020B0604020202020204" pitchFamily="34" charset="0"/>
              </a:rPr>
              <a:t>907-264-0466</a:t>
            </a:r>
            <a:endParaRPr lang="en-US" sz="1500" dirty="0" smtClean="0">
              <a:latin typeface="+mj-lt"/>
              <a:cs typeface="Arial" panose="020B0604020202020204" pitchFamily="34" charset="0"/>
            </a:endParaRPr>
          </a:p>
          <a:p>
            <a:pPr algn="ctr"/>
            <a:endParaRPr lang="en-US" sz="1500" i="1" dirty="0">
              <a:solidFill>
                <a:srgbClr val="1F49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319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title"/>
          </p:nvPr>
        </p:nvSpPr>
        <p:spPr>
          <a:xfrm>
            <a:off x="946946" y="533400"/>
            <a:ext cx="7313612" cy="758825"/>
          </a:xfrm>
        </p:spPr>
        <p:txBody>
          <a:bodyPr/>
          <a:lstStyle/>
          <a:p>
            <a:pPr algn="ctr" eaLnBrk="1" hangingPunct="1"/>
            <a:r>
              <a:rPr lang="en-US" altLang="en-US" sz="3200" b="1" dirty="0" smtClean="0">
                <a:cs typeface="Arial" panose="020B0604020202020204" pitchFamily="34" charset="0"/>
              </a:rPr>
              <a:t>Anchorage Therapeutic Courts</a:t>
            </a:r>
          </a:p>
        </p:txBody>
      </p:sp>
      <p:sp>
        <p:nvSpPr>
          <p:cNvPr id="6146" name="Slide Number Placeholder 5"/>
          <p:cNvSpPr>
            <a:spLocks noGrp="1"/>
          </p:cNvSpPr>
          <p:nvPr>
            <p:ph type="sldNum" sz="quarter" idx="12"/>
          </p:nvPr>
        </p:nvSpPr>
        <p:spPr>
          <a:noFill/>
        </p:spPr>
        <p:txBody>
          <a:bodyPr/>
          <a:lstStyle>
            <a:lvl1pPr algn="l">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algn="l">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algn="l">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algn="l">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algn="l">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r">
              <a:spcBef>
                <a:spcPct val="0"/>
              </a:spcBef>
              <a:buClrTx/>
              <a:buSzTx/>
              <a:buFontTx/>
              <a:buNone/>
            </a:pPr>
            <a:fld id="{2DECAC86-3CE3-4A5E-9AA4-65E049113BB8}" type="slidenum">
              <a:rPr lang="en-US" altLang="en-US" sz="1200" smtClean="0">
                <a:solidFill>
                  <a:srgbClr val="1F497D"/>
                </a:solidFill>
                <a:latin typeface="Arial" panose="020B0604020202020204" pitchFamily="34" charset="0"/>
                <a:cs typeface="Arial" panose="020B0604020202020204" pitchFamily="34" charset="0"/>
              </a:rPr>
              <a:pPr algn="r">
                <a:spcBef>
                  <a:spcPct val="0"/>
                </a:spcBef>
                <a:buClrTx/>
                <a:buSzTx/>
                <a:buFontTx/>
                <a:buNone/>
              </a:pPr>
              <a:t>17</a:t>
            </a:fld>
            <a:endParaRPr lang="en-US" altLang="en-US" sz="1200" dirty="0" smtClean="0">
              <a:solidFill>
                <a:srgbClr val="1F497D"/>
              </a:solidFill>
              <a:latin typeface="Arial" panose="020B0604020202020204" pitchFamily="34" charset="0"/>
              <a:cs typeface="Arial" panose="020B0604020202020204" pitchFamily="34" charset="0"/>
            </a:endParaRPr>
          </a:p>
        </p:txBody>
      </p:sp>
      <p:sp>
        <p:nvSpPr>
          <p:cNvPr id="16" name="TextBox 15"/>
          <p:cNvSpPr txBox="1"/>
          <p:nvPr/>
        </p:nvSpPr>
        <p:spPr>
          <a:xfrm>
            <a:off x="3487484" y="1600200"/>
            <a:ext cx="2206596" cy="919401"/>
          </a:xfrm>
          <a:prstGeom prst="roundRect">
            <a:avLst/>
          </a:prstGeom>
          <a:solidFill>
            <a:srgbClr val="86D6D4"/>
          </a:solidFill>
          <a:ln>
            <a:solidFill>
              <a:schemeClr val="accent1">
                <a:lumMod val="75000"/>
              </a:schemeClr>
            </a:solidFill>
          </a:ln>
        </p:spPr>
        <p:txBody>
          <a:bodyPr wrap="square" rtlCol="0" anchor="ctr">
            <a:spAutoFit/>
          </a:bodyPr>
          <a:lstStyle/>
          <a:p>
            <a:pPr algn="ctr"/>
            <a:r>
              <a:rPr lang="en-US" sz="2400" b="1" dirty="0" smtClean="0">
                <a:latin typeface="+mj-lt"/>
                <a:cs typeface="Arial" panose="020B0604020202020204" pitchFamily="34" charset="0"/>
              </a:rPr>
              <a:t>Wellness Courts</a:t>
            </a:r>
          </a:p>
        </p:txBody>
      </p:sp>
      <p:sp>
        <p:nvSpPr>
          <p:cNvPr id="17" name="TextBox 16"/>
          <p:cNvSpPr txBox="1"/>
          <p:nvPr/>
        </p:nvSpPr>
        <p:spPr>
          <a:xfrm>
            <a:off x="6339960" y="3404596"/>
            <a:ext cx="1600200" cy="851297"/>
          </a:xfrm>
          <a:prstGeom prst="roundRect">
            <a:avLst/>
          </a:prstGeom>
          <a:solidFill>
            <a:srgbClr val="86D6D4"/>
          </a:solidFill>
          <a:ln>
            <a:solidFill>
              <a:schemeClr val="accent1">
                <a:lumMod val="75000"/>
              </a:schemeClr>
            </a:solidFill>
          </a:ln>
        </p:spPr>
        <p:txBody>
          <a:bodyPr wrap="square" rtlCol="0" anchor="ctr">
            <a:spAutoFit/>
          </a:bodyPr>
          <a:lstStyle/>
          <a:p>
            <a:pPr algn="ctr"/>
            <a:endParaRPr lang="en-US" sz="700" b="1" dirty="0" smtClean="0">
              <a:solidFill>
                <a:srgbClr val="1F497D"/>
              </a:solidFill>
              <a:latin typeface="Arial" panose="020B0604020202020204" pitchFamily="34" charset="0"/>
              <a:cs typeface="Arial" panose="020B0604020202020204" pitchFamily="34" charset="0"/>
            </a:endParaRPr>
          </a:p>
          <a:p>
            <a:pPr algn="ctr"/>
            <a:r>
              <a:rPr lang="en-US" sz="1500" b="1" dirty="0" smtClean="0">
                <a:latin typeface="+mj-lt"/>
                <a:cs typeface="Arial" panose="020B0604020202020204" pitchFamily="34" charset="0"/>
              </a:rPr>
              <a:t>Felony DUI Wellness Court</a:t>
            </a:r>
          </a:p>
          <a:p>
            <a:pPr algn="ctr"/>
            <a:endParaRPr lang="en-US" sz="700" b="1" dirty="0" smtClean="0">
              <a:solidFill>
                <a:srgbClr val="1F497D"/>
              </a:solidFill>
              <a:latin typeface="Arial" panose="020B0604020202020204" pitchFamily="34" charset="0"/>
              <a:cs typeface="Arial" panose="020B0604020202020204" pitchFamily="34" charset="0"/>
            </a:endParaRPr>
          </a:p>
        </p:txBody>
      </p:sp>
      <p:sp>
        <p:nvSpPr>
          <p:cNvPr id="18" name="TextBox 17"/>
          <p:cNvSpPr txBox="1"/>
          <p:nvPr/>
        </p:nvSpPr>
        <p:spPr>
          <a:xfrm>
            <a:off x="3790682" y="3404596"/>
            <a:ext cx="1600200" cy="851297"/>
          </a:xfrm>
          <a:prstGeom prst="roundRect">
            <a:avLst/>
          </a:prstGeom>
          <a:solidFill>
            <a:srgbClr val="86D6D4"/>
          </a:solidFill>
          <a:ln>
            <a:solidFill>
              <a:schemeClr val="accent1">
                <a:lumMod val="75000"/>
              </a:schemeClr>
            </a:solidFill>
          </a:ln>
        </p:spPr>
        <p:txBody>
          <a:bodyPr wrap="square" rtlCol="0" anchor="ctr">
            <a:spAutoFit/>
          </a:bodyPr>
          <a:lstStyle/>
          <a:p>
            <a:pPr algn="ctr"/>
            <a:endParaRPr lang="en-US" sz="700" b="1" dirty="0" smtClean="0">
              <a:solidFill>
                <a:srgbClr val="1F497D"/>
              </a:solidFill>
              <a:latin typeface="Arial" panose="020B0604020202020204" pitchFamily="34" charset="0"/>
              <a:cs typeface="Arial" panose="020B0604020202020204" pitchFamily="34" charset="0"/>
            </a:endParaRPr>
          </a:p>
          <a:p>
            <a:pPr algn="ctr"/>
            <a:r>
              <a:rPr lang="en-US" sz="1500" b="1" dirty="0" smtClean="0">
                <a:latin typeface="+mj-lt"/>
                <a:cs typeface="Arial" panose="020B0604020202020204" pitchFamily="34" charset="0"/>
              </a:rPr>
              <a:t>Felony Drug Wellness Court</a:t>
            </a:r>
          </a:p>
          <a:p>
            <a:pPr algn="ctr"/>
            <a:endParaRPr lang="en-US" sz="700" b="1" dirty="0" smtClean="0">
              <a:solidFill>
                <a:srgbClr val="1F497D"/>
              </a:solidFill>
              <a:latin typeface="Arial" panose="020B0604020202020204" pitchFamily="34" charset="0"/>
              <a:cs typeface="Arial" panose="020B0604020202020204" pitchFamily="34" charset="0"/>
            </a:endParaRPr>
          </a:p>
        </p:txBody>
      </p:sp>
      <p:sp>
        <p:nvSpPr>
          <p:cNvPr id="19" name="TextBox 18"/>
          <p:cNvSpPr txBox="1"/>
          <p:nvPr/>
        </p:nvSpPr>
        <p:spPr>
          <a:xfrm>
            <a:off x="1219321" y="3404596"/>
            <a:ext cx="1600200" cy="851297"/>
          </a:xfrm>
          <a:prstGeom prst="roundRect">
            <a:avLst/>
          </a:prstGeom>
          <a:solidFill>
            <a:srgbClr val="86D6D4"/>
          </a:solidFill>
          <a:ln>
            <a:solidFill>
              <a:schemeClr val="accent1">
                <a:lumMod val="75000"/>
              </a:schemeClr>
            </a:solidFill>
          </a:ln>
        </p:spPr>
        <p:txBody>
          <a:bodyPr wrap="square" rtlCol="0" anchor="ctr">
            <a:spAutoFit/>
          </a:bodyPr>
          <a:lstStyle/>
          <a:p>
            <a:pPr algn="ctr"/>
            <a:endParaRPr lang="en-US" sz="700" b="1" dirty="0" smtClean="0">
              <a:solidFill>
                <a:srgbClr val="1F497D"/>
              </a:solidFill>
              <a:latin typeface="Arial" panose="020B0604020202020204" pitchFamily="34" charset="0"/>
              <a:cs typeface="Arial" panose="020B0604020202020204" pitchFamily="34" charset="0"/>
            </a:endParaRPr>
          </a:p>
          <a:p>
            <a:pPr algn="ctr"/>
            <a:r>
              <a:rPr lang="en-US" sz="1500" b="1" dirty="0" smtClean="0">
                <a:latin typeface="+mj-lt"/>
                <a:cs typeface="Arial" panose="020B0604020202020204" pitchFamily="34" charset="0"/>
              </a:rPr>
              <a:t>Municipal Wellness Court</a:t>
            </a:r>
          </a:p>
          <a:p>
            <a:pPr algn="ctr"/>
            <a:endParaRPr lang="en-US" sz="700" b="1" dirty="0" smtClean="0">
              <a:latin typeface="+mj-lt"/>
              <a:cs typeface="Arial" panose="020B0604020202020204" pitchFamily="34" charset="0"/>
            </a:endParaRPr>
          </a:p>
        </p:txBody>
      </p:sp>
      <p:sp>
        <p:nvSpPr>
          <p:cNvPr id="21" name="TextBox 20"/>
          <p:cNvSpPr txBox="1"/>
          <p:nvPr/>
        </p:nvSpPr>
        <p:spPr>
          <a:xfrm>
            <a:off x="1079891" y="4648200"/>
            <a:ext cx="1905000" cy="553998"/>
          </a:xfrm>
          <a:prstGeom prst="rect">
            <a:avLst/>
          </a:prstGeom>
          <a:noFill/>
        </p:spPr>
        <p:txBody>
          <a:bodyPr wrap="square" rtlCol="0">
            <a:spAutoFit/>
          </a:bodyPr>
          <a:lstStyle/>
          <a:p>
            <a:pPr algn="ctr"/>
            <a:r>
              <a:rPr lang="en-US" sz="1500" dirty="0" smtClean="0">
                <a:latin typeface="+mj-lt"/>
                <a:cs typeface="Arial" panose="020B0604020202020204" pitchFamily="34" charset="0"/>
              </a:rPr>
              <a:t>Misdemeanor Drug/DUI Cases</a:t>
            </a:r>
          </a:p>
        </p:txBody>
      </p:sp>
      <p:sp>
        <p:nvSpPr>
          <p:cNvPr id="23" name="TextBox 22"/>
          <p:cNvSpPr txBox="1"/>
          <p:nvPr/>
        </p:nvSpPr>
        <p:spPr>
          <a:xfrm>
            <a:off x="3651252" y="4648200"/>
            <a:ext cx="1905000" cy="553998"/>
          </a:xfrm>
          <a:prstGeom prst="rect">
            <a:avLst/>
          </a:prstGeom>
          <a:noFill/>
        </p:spPr>
        <p:txBody>
          <a:bodyPr wrap="square" rtlCol="0">
            <a:spAutoFit/>
          </a:bodyPr>
          <a:lstStyle/>
          <a:p>
            <a:pPr algn="ctr"/>
            <a:r>
              <a:rPr lang="en-US" sz="1500" dirty="0" smtClean="0">
                <a:latin typeface="+mj-lt"/>
                <a:cs typeface="Arial" panose="020B0604020202020204" pitchFamily="34" charset="0"/>
              </a:rPr>
              <a:t>State Felony Drug Cases</a:t>
            </a:r>
          </a:p>
        </p:txBody>
      </p:sp>
      <p:sp>
        <p:nvSpPr>
          <p:cNvPr id="25" name="TextBox 24"/>
          <p:cNvSpPr txBox="1"/>
          <p:nvPr/>
        </p:nvSpPr>
        <p:spPr>
          <a:xfrm>
            <a:off x="6187560" y="4648200"/>
            <a:ext cx="1905000" cy="553998"/>
          </a:xfrm>
          <a:prstGeom prst="rect">
            <a:avLst/>
          </a:prstGeom>
          <a:noFill/>
        </p:spPr>
        <p:txBody>
          <a:bodyPr wrap="square" rtlCol="0">
            <a:spAutoFit/>
          </a:bodyPr>
          <a:lstStyle/>
          <a:p>
            <a:pPr algn="ctr"/>
            <a:r>
              <a:rPr lang="en-US" sz="1500" dirty="0" smtClean="0">
                <a:latin typeface="+mj-lt"/>
                <a:cs typeface="Arial" panose="020B0604020202020204" pitchFamily="34" charset="0"/>
              </a:rPr>
              <a:t>State Felony </a:t>
            </a:r>
          </a:p>
          <a:p>
            <a:pPr algn="ctr"/>
            <a:r>
              <a:rPr lang="en-US" sz="1500" dirty="0" smtClean="0">
                <a:latin typeface="+mj-lt"/>
                <a:cs typeface="Arial" panose="020B0604020202020204" pitchFamily="34" charset="0"/>
              </a:rPr>
              <a:t>DUI Cases</a:t>
            </a:r>
          </a:p>
        </p:txBody>
      </p:sp>
      <p:cxnSp>
        <p:nvCxnSpPr>
          <p:cNvPr id="28" name="Straight Arrow Connector 27"/>
          <p:cNvCxnSpPr/>
          <p:nvPr/>
        </p:nvCxnSpPr>
        <p:spPr>
          <a:xfrm>
            <a:off x="4590782" y="2519601"/>
            <a:ext cx="1" cy="748798"/>
          </a:xfrm>
          <a:prstGeom prst="straightConnector1">
            <a:avLst/>
          </a:prstGeom>
          <a:ln>
            <a:solidFill>
              <a:srgbClr val="006666"/>
            </a:solidFill>
            <a:tailEnd type="arrow"/>
          </a:ln>
        </p:spPr>
        <p:style>
          <a:lnRef idx="1">
            <a:schemeClr val="accent1"/>
          </a:lnRef>
          <a:fillRef idx="0">
            <a:schemeClr val="accent1"/>
          </a:fillRef>
          <a:effectRef idx="0">
            <a:schemeClr val="accent1"/>
          </a:effectRef>
          <a:fontRef idx="minor">
            <a:schemeClr val="tx1"/>
          </a:fontRef>
        </p:style>
      </p:cxnSp>
      <p:cxnSp>
        <p:nvCxnSpPr>
          <p:cNvPr id="6" name="Elbow Connector 5"/>
          <p:cNvCxnSpPr>
            <a:stCxn id="16" idx="2"/>
            <a:endCxn id="17" idx="0"/>
          </p:cNvCxnSpPr>
          <p:nvPr/>
        </p:nvCxnSpPr>
        <p:spPr>
          <a:xfrm rot="16200000" flipH="1">
            <a:off x="5422924" y="1687459"/>
            <a:ext cx="884995" cy="254927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6" idx="2"/>
            <a:endCxn id="19" idx="0"/>
          </p:cNvCxnSpPr>
          <p:nvPr/>
        </p:nvCxnSpPr>
        <p:spPr>
          <a:xfrm rot="5400000">
            <a:off x="2862605" y="1676418"/>
            <a:ext cx="884995" cy="257136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329113" y="5410200"/>
            <a:ext cx="2549278" cy="692497"/>
          </a:xfrm>
          <a:prstGeom prst="rect">
            <a:avLst/>
          </a:prstGeom>
          <a:noFill/>
        </p:spPr>
        <p:txBody>
          <a:bodyPr wrap="square" rtlCol="0">
            <a:spAutoFit/>
          </a:bodyPr>
          <a:lstStyle/>
          <a:p>
            <a:pPr algn="ctr"/>
            <a:r>
              <a:rPr lang="en-US" sz="1300" b="1" i="1" dirty="0" smtClean="0">
                <a:latin typeface="+mj-lt"/>
                <a:cs typeface="Arial" panose="020B0604020202020204" pitchFamily="34" charset="0"/>
              </a:rPr>
              <a:t>PC: Jennifer Fredericks</a:t>
            </a:r>
          </a:p>
          <a:p>
            <a:pPr algn="ctr"/>
            <a:r>
              <a:rPr lang="en-US" sz="1300" b="1" i="1" dirty="0" smtClean="0">
                <a:latin typeface="+mj-lt"/>
                <a:cs typeface="Arial" panose="020B0604020202020204" pitchFamily="34" charset="0"/>
                <a:hlinkClick r:id="rId3"/>
              </a:rPr>
              <a:t>jfredericks@akcourts.us</a:t>
            </a:r>
            <a:endParaRPr lang="en-US" sz="1300" b="1" i="1" dirty="0" smtClean="0">
              <a:latin typeface="+mj-lt"/>
              <a:cs typeface="Arial" panose="020B0604020202020204" pitchFamily="34" charset="0"/>
            </a:endParaRPr>
          </a:p>
          <a:p>
            <a:pPr algn="ctr"/>
            <a:r>
              <a:rPr lang="en-US" sz="1300" b="1" i="1" dirty="0" smtClean="0">
                <a:latin typeface="+mj-lt"/>
                <a:cs typeface="Arial" panose="020B0604020202020204" pitchFamily="34" charset="0"/>
              </a:rPr>
              <a:t>907-264-0892</a:t>
            </a:r>
          </a:p>
        </p:txBody>
      </p:sp>
    </p:spTree>
    <p:extLst>
      <p:ext uri="{BB962C8B-B14F-4D97-AF65-F5344CB8AC3E}">
        <p14:creationId xmlns:p14="http://schemas.microsoft.com/office/powerpoint/2010/main" val="3996026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21E1547-864B-4E57-9CAE-BE0AC64E162E}" type="slidenum">
              <a:rPr lang="en-US" altLang="en-US" smtClean="0">
                <a:latin typeface="Arial" panose="020B0604020202020204" pitchFamily="34" charset="0"/>
                <a:cs typeface="Arial" panose="020B0604020202020204" pitchFamily="34" charset="0"/>
              </a:rPr>
              <a:pPr>
                <a:defRPr/>
              </a:pPr>
              <a:t>18</a:t>
            </a:fld>
            <a:endParaRPr lang="en-US" altLang="en-US" dirty="0">
              <a:latin typeface="Arial" panose="020B0604020202020204" pitchFamily="34" charset="0"/>
              <a:cs typeface="Arial" panose="020B0604020202020204" pitchFamily="34" charset="0"/>
            </a:endParaRPr>
          </a:p>
        </p:txBody>
      </p:sp>
      <p:sp>
        <p:nvSpPr>
          <p:cNvPr id="4" name="Rectangle 13"/>
          <p:cNvSpPr txBox="1">
            <a:spLocks noChangeArrowheads="1"/>
          </p:cNvSpPr>
          <p:nvPr/>
        </p:nvSpPr>
        <p:spPr>
          <a:xfrm>
            <a:off x="927587" y="603183"/>
            <a:ext cx="7313612" cy="6064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ea typeface="Verdana" panose="020B0604030504040204" pitchFamily="34" charset="0"/>
                <a:cs typeface="Arial" panose="020B0604020202020204" pitchFamily="34" charset="0"/>
              </a:rPr>
              <a:t>Alaska Therapeutic Courts</a:t>
            </a:r>
          </a:p>
        </p:txBody>
      </p:sp>
      <p:sp>
        <p:nvSpPr>
          <p:cNvPr id="5" name="TextBox 4"/>
          <p:cNvSpPr txBox="1"/>
          <p:nvPr/>
        </p:nvSpPr>
        <p:spPr>
          <a:xfrm>
            <a:off x="859061" y="1447800"/>
            <a:ext cx="1396446" cy="740628"/>
          </a:xfrm>
          <a:prstGeom prst="roundRect">
            <a:avLst/>
          </a:prstGeom>
          <a:solidFill>
            <a:srgbClr val="86D6D4"/>
          </a:solidFill>
          <a:ln>
            <a:solidFill>
              <a:schemeClr val="accent1">
                <a:lumMod val="75000"/>
              </a:schemeClr>
            </a:solidFill>
          </a:ln>
        </p:spPr>
        <p:txBody>
          <a:bodyPr wrap="square" rtlCol="0" anchor="ctr">
            <a:spAutoFit/>
          </a:bodyPr>
          <a:lstStyle/>
          <a:p>
            <a:pPr algn="ctr"/>
            <a:r>
              <a:rPr lang="en-US" sz="1250" b="1" dirty="0" smtClean="0">
                <a:solidFill>
                  <a:srgbClr val="1F497D"/>
                </a:solidFill>
                <a:latin typeface="+mj-lt"/>
                <a:cs typeface="Arial" panose="020B0604020202020204" pitchFamily="34" charset="0"/>
              </a:rPr>
              <a:t>Bethel Therapeutic Court</a:t>
            </a:r>
            <a:endParaRPr lang="en-US" sz="1250" b="1" dirty="0">
              <a:solidFill>
                <a:srgbClr val="1F497D"/>
              </a:solidFill>
              <a:latin typeface="+mj-lt"/>
              <a:cs typeface="Arial" panose="020B0604020202020204" pitchFamily="34" charset="0"/>
            </a:endParaRPr>
          </a:p>
        </p:txBody>
      </p:sp>
      <p:sp>
        <p:nvSpPr>
          <p:cNvPr id="6" name="TextBox 5"/>
          <p:cNvSpPr txBox="1"/>
          <p:nvPr/>
        </p:nvSpPr>
        <p:spPr>
          <a:xfrm>
            <a:off x="616339" y="2362199"/>
            <a:ext cx="1881890" cy="1200329"/>
          </a:xfrm>
          <a:prstGeom prst="rect">
            <a:avLst/>
          </a:prstGeom>
          <a:noFill/>
        </p:spPr>
        <p:txBody>
          <a:bodyPr wrap="square" rtlCol="0">
            <a:spAutoFit/>
          </a:bodyPr>
          <a:lstStyle/>
          <a:p>
            <a:pPr algn="ctr"/>
            <a:r>
              <a:rPr lang="en-US" sz="1200" b="1" dirty="0" smtClean="0">
                <a:solidFill>
                  <a:srgbClr val="1F497D"/>
                </a:solidFill>
                <a:latin typeface="Arial" panose="020B0604020202020204" pitchFamily="34" charset="0"/>
                <a:cs typeface="Arial" panose="020B0604020202020204" pitchFamily="34" charset="0"/>
              </a:rPr>
              <a:t>Felony/Misdemeanor </a:t>
            </a:r>
          </a:p>
          <a:p>
            <a:pPr algn="ctr"/>
            <a:r>
              <a:rPr lang="en-US" sz="1200" b="1" dirty="0" smtClean="0">
                <a:solidFill>
                  <a:srgbClr val="1F497D"/>
                </a:solidFill>
                <a:latin typeface="Arial" panose="020B0604020202020204" pitchFamily="34" charset="0"/>
                <a:cs typeface="Arial" panose="020B0604020202020204" pitchFamily="34" charset="0"/>
              </a:rPr>
              <a:t>Drug/DUI Cases</a:t>
            </a:r>
          </a:p>
          <a:p>
            <a:pPr algn="ctr"/>
            <a:endParaRPr lang="en-US" sz="1200" b="1" dirty="0" smtClean="0">
              <a:solidFill>
                <a:srgbClr val="1F497D"/>
              </a:solidFill>
              <a:latin typeface="Arial" panose="020B0604020202020204" pitchFamily="34" charset="0"/>
              <a:cs typeface="Arial" panose="020B0604020202020204" pitchFamily="34" charset="0"/>
            </a:endParaRPr>
          </a:p>
          <a:p>
            <a:pPr algn="ctr"/>
            <a:r>
              <a:rPr lang="en-US" sz="1200" b="1" i="1" dirty="0" smtClean="0">
                <a:solidFill>
                  <a:srgbClr val="1F497D"/>
                </a:solidFill>
                <a:latin typeface="Arial" panose="020B0604020202020204" pitchFamily="34" charset="0"/>
                <a:cs typeface="Arial" panose="020B0604020202020204" pitchFamily="34" charset="0"/>
              </a:rPr>
              <a:t>PC: Lynn Kassman</a:t>
            </a:r>
          </a:p>
          <a:p>
            <a:pPr algn="ctr"/>
            <a:r>
              <a:rPr lang="en-US" sz="1200" b="1" i="1" dirty="0" smtClean="0">
                <a:solidFill>
                  <a:srgbClr val="1F497D"/>
                </a:solidFill>
                <a:latin typeface="Arial" panose="020B0604020202020204" pitchFamily="34" charset="0"/>
                <a:cs typeface="Arial" panose="020B0604020202020204" pitchFamily="34" charset="0"/>
                <a:hlinkClick r:id="rId2"/>
              </a:rPr>
              <a:t>lkassman@akcourts.us</a:t>
            </a:r>
            <a:endParaRPr lang="en-US" sz="1200" b="1" i="1" dirty="0" smtClean="0">
              <a:solidFill>
                <a:srgbClr val="1F497D"/>
              </a:solidFill>
              <a:latin typeface="Arial" panose="020B0604020202020204" pitchFamily="34" charset="0"/>
              <a:cs typeface="Arial" panose="020B0604020202020204" pitchFamily="34" charset="0"/>
            </a:endParaRPr>
          </a:p>
          <a:p>
            <a:pPr algn="ctr"/>
            <a:r>
              <a:rPr lang="en-US" sz="1200" b="1" i="1" dirty="0" smtClean="0">
                <a:solidFill>
                  <a:srgbClr val="1F497D"/>
                </a:solidFill>
                <a:latin typeface="Arial" panose="020B0604020202020204" pitchFamily="34" charset="0"/>
                <a:cs typeface="Arial" panose="020B0604020202020204" pitchFamily="34" charset="0"/>
              </a:rPr>
              <a:t>907-543-1121</a:t>
            </a:r>
            <a:endParaRPr lang="en-US" sz="1200" b="1" i="1" dirty="0">
              <a:solidFill>
                <a:srgbClr val="1F497D"/>
              </a:solidFill>
              <a:latin typeface="Arial" panose="020B0604020202020204" pitchFamily="34" charset="0"/>
              <a:cs typeface="Arial" panose="020B0604020202020204" pitchFamily="34" charset="0"/>
            </a:endParaRPr>
          </a:p>
        </p:txBody>
      </p:sp>
      <p:sp>
        <p:nvSpPr>
          <p:cNvPr id="7" name="TextBox 6"/>
          <p:cNvSpPr txBox="1"/>
          <p:nvPr/>
        </p:nvSpPr>
        <p:spPr>
          <a:xfrm>
            <a:off x="2791230" y="1447800"/>
            <a:ext cx="1396446" cy="740628"/>
          </a:xfrm>
          <a:prstGeom prst="roundRect">
            <a:avLst/>
          </a:prstGeom>
          <a:solidFill>
            <a:srgbClr val="86D6D4"/>
          </a:solidFill>
          <a:ln>
            <a:solidFill>
              <a:schemeClr val="accent1">
                <a:lumMod val="75000"/>
              </a:schemeClr>
            </a:solidFill>
          </a:ln>
        </p:spPr>
        <p:txBody>
          <a:bodyPr wrap="square" rtlCol="0" anchor="ctr">
            <a:spAutoFit/>
          </a:bodyPr>
          <a:lstStyle/>
          <a:p>
            <a:pPr algn="ctr"/>
            <a:r>
              <a:rPr lang="en-US" sz="1250" b="1" dirty="0" smtClean="0">
                <a:solidFill>
                  <a:srgbClr val="1F497D"/>
                </a:solidFill>
                <a:latin typeface="Arial" panose="020B0604020202020204" pitchFamily="34" charset="0"/>
                <a:cs typeface="Arial" panose="020B0604020202020204" pitchFamily="34" charset="0"/>
              </a:rPr>
              <a:t>Fairbanks Wellness </a:t>
            </a:r>
          </a:p>
          <a:p>
            <a:pPr algn="ctr"/>
            <a:r>
              <a:rPr lang="en-US" sz="1250" b="1" dirty="0" smtClean="0">
                <a:solidFill>
                  <a:srgbClr val="1F497D"/>
                </a:solidFill>
                <a:latin typeface="Arial" panose="020B0604020202020204" pitchFamily="34" charset="0"/>
                <a:cs typeface="Arial" panose="020B0604020202020204" pitchFamily="34" charset="0"/>
              </a:rPr>
              <a:t>Court</a:t>
            </a:r>
            <a:endParaRPr lang="en-US" sz="1250" b="1" dirty="0">
              <a:solidFill>
                <a:srgbClr val="1F497D"/>
              </a:solidFill>
              <a:latin typeface="Arial" panose="020B0604020202020204" pitchFamily="34" charset="0"/>
              <a:cs typeface="Arial" panose="020B0604020202020204" pitchFamily="34" charset="0"/>
            </a:endParaRPr>
          </a:p>
        </p:txBody>
      </p:sp>
      <p:sp>
        <p:nvSpPr>
          <p:cNvPr id="8" name="TextBox 7"/>
          <p:cNvSpPr txBox="1"/>
          <p:nvPr/>
        </p:nvSpPr>
        <p:spPr>
          <a:xfrm>
            <a:off x="2380542" y="2362200"/>
            <a:ext cx="2217822" cy="1200329"/>
          </a:xfrm>
          <a:prstGeom prst="rect">
            <a:avLst/>
          </a:prstGeom>
          <a:noFill/>
          <a:ln>
            <a:noFill/>
          </a:ln>
        </p:spPr>
        <p:txBody>
          <a:bodyPr wrap="square" rtlCol="0">
            <a:spAutoFit/>
          </a:bodyPr>
          <a:lstStyle/>
          <a:p>
            <a:pPr algn="ctr"/>
            <a:r>
              <a:rPr lang="en-US" sz="1200" b="1" dirty="0" smtClean="0">
                <a:solidFill>
                  <a:srgbClr val="1F497D"/>
                </a:solidFill>
                <a:latin typeface="Arial" panose="020B0604020202020204" pitchFamily="34" charset="0"/>
                <a:cs typeface="Arial" panose="020B0604020202020204" pitchFamily="34" charset="0"/>
              </a:rPr>
              <a:t>Felony/Misdemeanor </a:t>
            </a:r>
          </a:p>
          <a:p>
            <a:pPr algn="ctr"/>
            <a:r>
              <a:rPr lang="en-US" sz="1200" b="1" dirty="0" smtClean="0">
                <a:solidFill>
                  <a:srgbClr val="1F497D"/>
                </a:solidFill>
                <a:latin typeface="Arial" panose="020B0604020202020204" pitchFamily="34" charset="0"/>
                <a:cs typeface="Arial" panose="020B0604020202020204" pitchFamily="34" charset="0"/>
              </a:rPr>
              <a:t>Drug/DUI Cases</a:t>
            </a:r>
          </a:p>
          <a:p>
            <a:pPr algn="ctr"/>
            <a:endParaRPr lang="en-US" sz="1200" b="1" dirty="0" smtClean="0">
              <a:solidFill>
                <a:srgbClr val="1F497D"/>
              </a:solidFill>
              <a:latin typeface="Arial" panose="020B0604020202020204" pitchFamily="34" charset="0"/>
              <a:cs typeface="Arial" panose="020B0604020202020204" pitchFamily="34" charset="0"/>
            </a:endParaRPr>
          </a:p>
          <a:p>
            <a:pPr algn="ctr"/>
            <a:r>
              <a:rPr lang="en-US" sz="1200" b="1" i="1" dirty="0" smtClean="0">
                <a:solidFill>
                  <a:srgbClr val="1F497D"/>
                </a:solidFill>
                <a:latin typeface="Arial" panose="020B0604020202020204" pitchFamily="34" charset="0"/>
                <a:cs typeface="Arial" panose="020B0604020202020204" pitchFamily="34" charset="0"/>
              </a:rPr>
              <a:t>PC: Amy Bollaert</a:t>
            </a:r>
          </a:p>
          <a:p>
            <a:pPr algn="ctr"/>
            <a:r>
              <a:rPr lang="en-US" sz="1200" b="1" i="1" dirty="0" smtClean="0">
                <a:solidFill>
                  <a:srgbClr val="1F497D"/>
                </a:solidFill>
                <a:latin typeface="Arial" panose="020B0604020202020204" pitchFamily="34" charset="0"/>
                <a:cs typeface="Arial" panose="020B0604020202020204" pitchFamily="34" charset="0"/>
                <a:hlinkClick r:id="rId3"/>
              </a:rPr>
              <a:t>abollaert@akcourts.us</a:t>
            </a:r>
            <a:endParaRPr lang="en-US" sz="1200" b="1" i="1" dirty="0" smtClean="0">
              <a:solidFill>
                <a:srgbClr val="1F497D"/>
              </a:solidFill>
              <a:latin typeface="Arial" panose="020B0604020202020204" pitchFamily="34" charset="0"/>
              <a:cs typeface="Arial" panose="020B0604020202020204" pitchFamily="34" charset="0"/>
            </a:endParaRPr>
          </a:p>
          <a:p>
            <a:pPr algn="ctr"/>
            <a:r>
              <a:rPr lang="en-US" sz="1200" b="1" i="1" dirty="0" smtClean="0">
                <a:solidFill>
                  <a:srgbClr val="1F497D"/>
                </a:solidFill>
                <a:latin typeface="Arial" panose="020B0604020202020204" pitchFamily="34" charset="0"/>
                <a:cs typeface="Arial" panose="020B0604020202020204" pitchFamily="34" charset="0"/>
              </a:rPr>
              <a:t>907-452-9307</a:t>
            </a:r>
            <a:endParaRPr lang="en-US" sz="1200" b="1" i="1" dirty="0">
              <a:solidFill>
                <a:srgbClr val="1F497D"/>
              </a:solidFill>
              <a:latin typeface="Arial" panose="020B0604020202020204" pitchFamily="34" charset="0"/>
              <a:cs typeface="Arial" panose="020B0604020202020204" pitchFamily="34" charset="0"/>
            </a:endParaRPr>
          </a:p>
        </p:txBody>
      </p:sp>
      <p:sp>
        <p:nvSpPr>
          <p:cNvPr id="9" name="TextBox 8"/>
          <p:cNvSpPr txBox="1"/>
          <p:nvPr/>
        </p:nvSpPr>
        <p:spPr>
          <a:xfrm>
            <a:off x="4689773" y="1447800"/>
            <a:ext cx="1799630" cy="740628"/>
          </a:xfrm>
          <a:prstGeom prst="roundRect">
            <a:avLst/>
          </a:prstGeom>
          <a:solidFill>
            <a:srgbClr val="86D6D4"/>
          </a:solidFill>
          <a:ln>
            <a:solidFill>
              <a:schemeClr val="accent1">
                <a:lumMod val="75000"/>
              </a:schemeClr>
            </a:solidFill>
          </a:ln>
        </p:spPr>
        <p:txBody>
          <a:bodyPr wrap="square" rtlCol="0" anchor="ctr">
            <a:spAutoFit/>
          </a:bodyPr>
          <a:lstStyle/>
          <a:p>
            <a:pPr algn="ctr"/>
            <a:r>
              <a:rPr lang="en-US" sz="1250" b="1" dirty="0" smtClean="0">
                <a:solidFill>
                  <a:srgbClr val="1F497D"/>
                </a:solidFill>
                <a:latin typeface="Arial" panose="020B0604020202020204" pitchFamily="34" charset="0"/>
                <a:cs typeface="Arial" panose="020B0604020202020204" pitchFamily="34" charset="0"/>
              </a:rPr>
              <a:t>Fairbanks </a:t>
            </a:r>
          </a:p>
          <a:p>
            <a:pPr algn="ctr"/>
            <a:r>
              <a:rPr lang="en-US" sz="1250" b="1" dirty="0" smtClean="0">
                <a:solidFill>
                  <a:srgbClr val="1F497D"/>
                </a:solidFill>
                <a:latin typeface="Arial" panose="020B0604020202020204" pitchFamily="34" charset="0"/>
                <a:cs typeface="Arial" panose="020B0604020202020204" pitchFamily="34" charset="0"/>
              </a:rPr>
              <a:t>Juvenile Treatment Court</a:t>
            </a:r>
            <a:endParaRPr lang="en-US" sz="1250" b="1" dirty="0">
              <a:solidFill>
                <a:srgbClr val="1F497D"/>
              </a:solidFill>
              <a:latin typeface="Arial" panose="020B0604020202020204" pitchFamily="34" charset="0"/>
              <a:cs typeface="Arial" panose="020B0604020202020204" pitchFamily="34" charset="0"/>
            </a:endParaRPr>
          </a:p>
        </p:txBody>
      </p:sp>
      <p:sp>
        <p:nvSpPr>
          <p:cNvPr id="10" name="TextBox 9"/>
          <p:cNvSpPr txBox="1"/>
          <p:nvPr/>
        </p:nvSpPr>
        <p:spPr>
          <a:xfrm>
            <a:off x="4480677" y="2362200"/>
            <a:ext cx="2217822" cy="1200329"/>
          </a:xfrm>
          <a:prstGeom prst="rect">
            <a:avLst/>
          </a:prstGeom>
          <a:noFill/>
        </p:spPr>
        <p:txBody>
          <a:bodyPr wrap="square" rtlCol="0">
            <a:spAutoFit/>
          </a:bodyPr>
          <a:lstStyle/>
          <a:p>
            <a:pPr algn="ctr"/>
            <a:r>
              <a:rPr lang="en-US" sz="1200" b="1" dirty="0" smtClean="0">
                <a:solidFill>
                  <a:srgbClr val="1F497D"/>
                </a:solidFill>
                <a:latin typeface="Arial" panose="020B0604020202020204" pitchFamily="34" charset="0"/>
                <a:cs typeface="Arial" panose="020B0604020202020204" pitchFamily="34" charset="0"/>
              </a:rPr>
              <a:t>Juvenile Mental Health Cases</a:t>
            </a:r>
          </a:p>
          <a:p>
            <a:pPr algn="ctr"/>
            <a:endParaRPr lang="en-US" sz="1200" b="1" dirty="0" smtClean="0">
              <a:solidFill>
                <a:srgbClr val="1F497D"/>
              </a:solidFill>
              <a:latin typeface="Arial" panose="020B0604020202020204" pitchFamily="34" charset="0"/>
              <a:cs typeface="Arial" panose="020B0604020202020204" pitchFamily="34" charset="0"/>
            </a:endParaRPr>
          </a:p>
          <a:p>
            <a:r>
              <a:rPr lang="en-US" sz="1200" b="1" i="1" dirty="0">
                <a:solidFill>
                  <a:srgbClr val="1F497D"/>
                </a:solidFill>
                <a:latin typeface="Arial" panose="020B0604020202020204" pitchFamily="34" charset="0"/>
                <a:cs typeface="Arial" panose="020B0604020202020204" pitchFamily="34" charset="0"/>
              </a:rPr>
              <a:t>PC: Amy Bollaert</a:t>
            </a:r>
          </a:p>
          <a:p>
            <a:r>
              <a:rPr lang="en-US" sz="1200" b="1" i="1" dirty="0">
                <a:solidFill>
                  <a:srgbClr val="1F497D"/>
                </a:solidFill>
                <a:latin typeface="Arial" panose="020B0604020202020204" pitchFamily="34" charset="0"/>
                <a:cs typeface="Arial" panose="020B0604020202020204" pitchFamily="34" charset="0"/>
                <a:hlinkClick r:id="rId3"/>
              </a:rPr>
              <a:t>abollaert@akcourts.us</a:t>
            </a:r>
            <a:endParaRPr lang="en-US" sz="1200" b="1" i="1" dirty="0">
              <a:solidFill>
                <a:srgbClr val="1F497D"/>
              </a:solidFill>
              <a:latin typeface="Arial" panose="020B0604020202020204" pitchFamily="34" charset="0"/>
              <a:cs typeface="Arial" panose="020B0604020202020204" pitchFamily="34" charset="0"/>
            </a:endParaRPr>
          </a:p>
          <a:p>
            <a:r>
              <a:rPr lang="en-US" sz="1200" b="1" i="1" dirty="0">
                <a:solidFill>
                  <a:srgbClr val="1F497D"/>
                </a:solidFill>
                <a:latin typeface="Arial" panose="020B0604020202020204" pitchFamily="34" charset="0"/>
                <a:cs typeface="Arial" panose="020B0604020202020204" pitchFamily="34" charset="0"/>
              </a:rPr>
              <a:t>907-452-9307</a:t>
            </a:r>
          </a:p>
        </p:txBody>
      </p:sp>
      <p:sp>
        <p:nvSpPr>
          <p:cNvPr id="11" name="TextBox 10"/>
          <p:cNvSpPr txBox="1"/>
          <p:nvPr/>
        </p:nvSpPr>
        <p:spPr>
          <a:xfrm>
            <a:off x="7052043" y="1447800"/>
            <a:ext cx="1275359" cy="740628"/>
          </a:xfrm>
          <a:prstGeom prst="roundRect">
            <a:avLst/>
          </a:prstGeom>
          <a:solidFill>
            <a:srgbClr val="86D6D4"/>
          </a:solidFill>
          <a:ln>
            <a:solidFill>
              <a:schemeClr val="accent1">
                <a:lumMod val="75000"/>
              </a:schemeClr>
            </a:solidFill>
          </a:ln>
        </p:spPr>
        <p:txBody>
          <a:bodyPr wrap="square" rtlCol="0" anchor="ctr">
            <a:spAutoFit/>
          </a:bodyPr>
          <a:lstStyle/>
          <a:p>
            <a:pPr algn="ctr"/>
            <a:r>
              <a:rPr lang="en-US" sz="1250" b="1" dirty="0" smtClean="0">
                <a:solidFill>
                  <a:srgbClr val="1F497D"/>
                </a:solidFill>
                <a:latin typeface="Arial" panose="020B0604020202020204" pitchFamily="34" charset="0"/>
                <a:cs typeface="Arial" panose="020B0604020202020204" pitchFamily="34" charset="0"/>
              </a:rPr>
              <a:t>Juneau Therapeutic Court</a:t>
            </a:r>
            <a:endParaRPr lang="en-US" sz="1250" b="1" dirty="0">
              <a:solidFill>
                <a:srgbClr val="1F497D"/>
              </a:solidFill>
              <a:latin typeface="Arial" panose="020B0604020202020204" pitchFamily="34" charset="0"/>
              <a:cs typeface="Arial" panose="020B0604020202020204" pitchFamily="34" charset="0"/>
            </a:endParaRPr>
          </a:p>
        </p:txBody>
      </p:sp>
      <p:sp>
        <p:nvSpPr>
          <p:cNvPr id="12" name="TextBox 11"/>
          <p:cNvSpPr txBox="1"/>
          <p:nvPr/>
        </p:nvSpPr>
        <p:spPr>
          <a:xfrm>
            <a:off x="6580811" y="2362200"/>
            <a:ext cx="2217822" cy="1200329"/>
          </a:xfrm>
          <a:prstGeom prst="rect">
            <a:avLst/>
          </a:prstGeom>
          <a:noFill/>
        </p:spPr>
        <p:txBody>
          <a:bodyPr wrap="square" rtlCol="0">
            <a:spAutoFit/>
          </a:bodyPr>
          <a:lstStyle/>
          <a:p>
            <a:pPr algn="ctr"/>
            <a:r>
              <a:rPr lang="en-US" sz="1200" b="1" dirty="0" smtClean="0">
                <a:solidFill>
                  <a:srgbClr val="1F497D"/>
                </a:solidFill>
                <a:latin typeface="Arial" panose="020B0604020202020204" pitchFamily="34" charset="0"/>
                <a:cs typeface="Arial" panose="020B0604020202020204" pitchFamily="34" charset="0"/>
              </a:rPr>
              <a:t>Felony/Misdemeanor </a:t>
            </a:r>
          </a:p>
          <a:p>
            <a:pPr algn="ctr"/>
            <a:r>
              <a:rPr lang="en-US" sz="1200" b="1" dirty="0" smtClean="0">
                <a:solidFill>
                  <a:srgbClr val="1F497D"/>
                </a:solidFill>
                <a:latin typeface="Arial" panose="020B0604020202020204" pitchFamily="34" charset="0"/>
                <a:cs typeface="Arial" panose="020B0604020202020204" pitchFamily="34" charset="0"/>
              </a:rPr>
              <a:t>Drug/DUI Cases</a:t>
            </a:r>
          </a:p>
          <a:p>
            <a:pPr algn="ctr"/>
            <a:endParaRPr lang="en-US" sz="1200" b="1" dirty="0" smtClean="0">
              <a:solidFill>
                <a:srgbClr val="1F497D"/>
              </a:solidFill>
              <a:latin typeface="Arial" panose="020B0604020202020204" pitchFamily="34" charset="0"/>
              <a:cs typeface="Arial" panose="020B0604020202020204" pitchFamily="34" charset="0"/>
            </a:endParaRPr>
          </a:p>
          <a:p>
            <a:pPr algn="ctr"/>
            <a:r>
              <a:rPr lang="en-US" sz="1200" b="1" i="1" dirty="0" smtClean="0">
                <a:solidFill>
                  <a:srgbClr val="1F497D"/>
                </a:solidFill>
                <a:latin typeface="Arial" panose="020B0604020202020204" pitchFamily="34" charset="0"/>
                <a:cs typeface="Arial" panose="020B0604020202020204" pitchFamily="34" charset="0"/>
              </a:rPr>
              <a:t>PC: Samantha Abernathy</a:t>
            </a:r>
          </a:p>
          <a:p>
            <a:pPr algn="ctr"/>
            <a:r>
              <a:rPr lang="en-US" sz="1200" b="1" i="1" dirty="0" smtClean="0">
                <a:solidFill>
                  <a:srgbClr val="1F497D"/>
                </a:solidFill>
                <a:latin typeface="Arial" panose="020B0604020202020204" pitchFamily="34" charset="0"/>
                <a:cs typeface="Arial" panose="020B0604020202020204" pitchFamily="34" charset="0"/>
                <a:hlinkClick r:id="rId4"/>
              </a:rPr>
              <a:t>sabernathy@akcourts.us</a:t>
            </a:r>
            <a:endParaRPr lang="en-US" sz="1200" b="1" i="1" dirty="0" smtClean="0">
              <a:solidFill>
                <a:srgbClr val="1F497D"/>
              </a:solidFill>
              <a:latin typeface="Arial" panose="020B0604020202020204" pitchFamily="34" charset="0"/>
              <a:cs typeface="Arial" panose="020B0604020202020204" pitchFamily="34" charset="0"/>
            </a:endParaRPr>
          </a:p>
          <a:p>
            <a:pPr algn="ctr"/>
            <a:r>
              <a:rPr lang="en-US" sz="1200" b="1" i="1" dirty="0" smtClean="0">
                <a:solidFill>
                  <a:srgbClr val="1F497D"/>
                </a:solidFill>
                <a:latin typeface="Arial" panose="020B0604020202020204" pitchFamily="34" charset="0"/>
                <a:cs typeface="Arial" panose="020B0604020202020204" pitchFamily="34" charset="0"/>
              </a:rPr>
              <a:t>907-463-4758</a:t>
            </a:r>
            <a:endParaRPr lang="en-US" sz="1200" b="1" i="1" dirty="0">
              <a:solidFill>
                <a:srgbClr val="1F497D"/>
              </a:solidFill>
              <a:latin typeface="Arial" panose="020B0604020202020204" pitchFamily="34" charset="0"/>
              <a:cs typeface="Arial" panose="020B0604020202020204" pitchFamily="34" charset="0"/>
            </a:endParaRPr>
          </a:p>
        </p:txBody>
      </p:sp>
      <p:sp>
        <p:nvSpPr>
          <p:cNvPr id="13" name="TextBox 12"/>
          <p:cNvSpPr txBox="1"/>
          <p:nvPr/>
        </p:nvSpPr>
        <p:spPr>
          <a:xfrm>
            <a:off x="1191717" y="4004989"/>
            <a:ext cx="1952193" cy="740628"/>
          </a:xfrm>
          <a:prstGeom prst="roundRect">
            <a:avLst/>
          </a:prstGeom>
          <a:solidFill>
            <a:srgbClr val="86D6D4"/>
          </a:solidFill>
          <a:ln>
            <a:solidFill>
              <a:schemeClr val="accent1">
                <a:lumMod val="75000"/>
              </a:schemeClr>
            </a:solidFill>
          </a:ln>
        </p:spPr>
        <p:txBody>
          <a:bodyPr wrap="square" rtlCol="0">
            <a:spAutoFit/>
          </a:bodyPr>
          <a:lstStyle/>
          <a:p>
            <a:pPr algn="ctr"/>
            <a:r>
              <a:rPr lang="en-US" sz="1250" b="1" dirty="0" smtClean="0">
                <a:solidFill>
                  <a:srgbClr val="1F497D"/>
                </a:solidFill>
                <a:latin typeface="Arial" panose="020B0604020202020204" pitchFamily="34" charset="0"/>
                <a:cs typeface="Arial" panose="020B0604020202020204" pitchFamily="34" charset="0"/>
              </a:rPr>
              <a:t>Juneau </a:t>
            </a:r>
          </a:p>
          <a:p>
            <a:pPr algn="ctr"/>
            <a:r>
              <a:rPr lang="en-US" sz="1250" b="1" dirty="0" smtClean="0">
                <a:solidFill>
                  <a:srgbClr val="1F497D"/>
                </a:solidFill>
                <a:latin typeface="Arial" panose="020B0604020202020204" pitchFamily="34" charset="0"/>
                <a:cs typeface="Arial" panose="020B0604020202020204" pitchFamily="34" charset="0"/>
              </a:rPr>
              <a:t>Coordinated Resources Project </a:t>
            </a:r>
          </a:p>
        </p:txBody>
      </p:sp>
      <p:sp>
        <p:nvSpPr>
          <p:cNvPr id="14" name="TextBox 13"/>
          <p:cNvSpPr txBox="1"/>
          <p:nvPr/>
        </p:nvSpPr>
        <p:spPr>
          <a:xfrm>
            <a:off x="3925181" y="4004989"/>
            <a:ext cx="1318425" cy="740628"/>
          </a:xfrm>
          <a:prstGeom prst="roundRect">
            <a:avLst/>
          </a:prstGeom>
          <a:solidFill>
            <a:srgbClr val="86D6D4"/>
          </a:solidFill>
          <a:ln>
            <a:solidFill>
              <a:schemeClr val="accent1">
                <a:lumMod val="75000"/>
              </a:schemeClr>
            </a:solidFill>
          </a:ln>
        </p:spPr>
        <p:txBody>
          <a:bodyPr wrap="square" rtlCol="0">
            <a:spAutoFit/>
          </a:bodyPr>
          <a:lstStyle/>
          <a:p>
            <a:pPr algn="ctr"/>
            <a:r>
              <a:rPr lang="en-US" sz="1250" b="1" dirty="0" smtClean="0">
                <a:solidFill>
                  <a:srgbClr val="1F497D"/>
                </a:solidFill>
                <a:latin typeface="Arial" panose="020B0604020202020204" pitchFamily="34" charset="0"/>
                <a:cs typeface="Arial" panose="020B0604020202020204" pitchFamily="34" charset="0"/>
              </a:rPr>
              <a:t>Ketchikan Therapeutic Court</a:t>
            </a:r>
            <a:endParaRPr lang="en-US" sz="1250" b="1" dirty="0">
              <a:solidFill>
                <a:srgbClr val="1F497D"/>
              </a:solidFill>
              <a:latin typeface="Arial" panose="020B0604020202020204" pitchFamily="34" charset="0"/>
              <a:cs typeface="Arial" panose="020B0604020202020204" pitchFamily="34" charset="0"/>
            </a:endParaRPr>
          </a:p>
        </p:txBody>
      </p:sp>
      <p:sp>
        <p:nvSpPr>
          <p:cNvPr id="15" name="TextBox 14"/>
          <p:cNvSpPr txBox="1"/>
          <p:nvPr/>
        </p:nvSpPr>
        <p:spPr>
          <a:xfrm>
            <a:off x="5875810" y="4914771"/>
            <a:ext cx="2217822" cy="1200329"/>
          </a:xfrm>
          <a:prstGeom prst="rect">
            <a:avLst/>
          </a:prstGeom>
          <a:noFill/>
        </p:spPr>
        <p:txBody>
          <a:bodyPr wrap="square" rtlCol="0">
            <a:spAutoFit/>
          </a:bodyPr>
          <a:lstStyle/>
          <a:p>
            <a:pPr algn="ctr"/>
            <a:r>
              <a:rPr lang="en-US" sz="1200" b="1" dirty="0" smtClean="0">
                <a:solidFill>
                  <a:srgbClr val="1F497D"/>
                </a:solidFill>
                <a:latin typeface="Arial" panose="020B0604020202020204" pitchFamily="34" charset="0"/>
                <a:cs typeface="Arial" panose="020B0604020202020204" pitchFamily="34" charset="0"/>
              </a:rPr>
              <a:t>Adult Mental Health </a:t>
            </a:r>
          </a:p>
          <a:p>
            <a:pPr algn="ctr"/>
            <a:r>
              <a:rPr lang="en-US" sz="1200" b="1" dirty="0" smtClean="0">
                <a:solidFill>
                  <a:srgbClr val="1F497D"/>
                </a:solidFill>
                <a:latin typeface="Arial" panose="020B0604020202020204" pitchFamily="34" charset="0"/>
                <a:cs typeface="Arial" panose="020B0604020202020204" pitchFamily="34" charset="0"/>
              </a:rPr>
              <a:t>Cases</a:t>
            </a:r>
          </a:p>
          <a:p>
            <a:pPr algn="ctr"/>
            <a:endParaRPr lang="en-US" sz="1200" b="1" dirty="0" smtClean="0">
              <a:solidFill>
                <a:srgbClr val="1F497D"/>
              </a:solidFill>
              <a:latin typeface="Arial" panose="020B0604020202020204" pitchFamily="34" charset="0"/>
              <a:cs typeface="Arial" panose="020B0604020202020204" pitchFamily="34" charset="0"/>
            </a:endParaRPr>
          </a:p>
          <a:p>
            <a:pPr algn="ctr"/>
            <a:r>
              <a:rPr lang="en-US" sz="1200" b="1" i="1" dirty="0" smtClean="0">
                <a:solidFill>
                  <a:srgbClr val="1F497D"/>
                </a:solidFill>
                <a:latin typeface="Arial" panose="020B0604020202020204" pitchFamily="34" charset="0"/>
                <a:cs typeface="Arial" panose="020B0604020202020204" pitchFamily="34" charset="0"/>
              </a:rPr>
              <a:t>PC: Kristin Hull</a:t>
            </a:r>
          </a:p>
          <a:p>
            <a:pPr algn="ctr"/>
            <a:r>
              <a:rPr lang="en-US" sz="1200" b="1" i="1" dirty="0" smtClean="0">
                <a:solidFill>
                  <a:srgbClr val="1F497D"/>
                </a:solidFill>
                <a:latin typeface="Arial" panose="020B0604020202020204" pitchFamily="34" charset="0"/>
                <a:cs typeface="Arial" panose="020B0604020202020204" pitchFamily="34" charset="0"/>
                <a:hlinkClick r:id="rId5"/>
              </a:rPr>
              <a:t>khull@akcourts.us</a:t>
            </a:r>
            <a:endParaRPr lang="en-US" sz="1200" b="1" i="1" dirty="0" smtClean="0">
              <a:solidFill>
                <a:srgbClr val="1F497D"/>
              </a:solidFill>
              <a:latin typeface="Arial" panose="020B0604020202020204" pitchFamily="34" charset="0"/>
              <a:cs typeface="Arial" panose="020B0604020202020204" pitchFamily="34" charset="0"/>
            </a:endParaRPr>
          </a:p>
          <a:p>
            <a:pPr algn="ctr"/>
            <a:r>
              <a:rPr lang="en-US" sz="1200" b="1" i="1" dirty="0" smtClean="0">
                <a:solidFill>
                  <a:srgbClr val="1F497D"/>
                </a:solidFill>
                <a:latin typeface="Arial" panose="020B0604020202020204" pitchFamily="34" charset="0"/>
                <a:cs typeface="Arial" panose="020B0604020202020204" pitchFamily="34" charset="0"/>
              </a:rPr>
              <a:t>907-746-8142</a:t>
            </a:r>
            <a:endParaRPr lang="en-US" sz="1200" b="1" i="1" dirty="0">
              <a:solidFill>
                <a:srgbClr val="1F497D"/>
              </a:solidFill>
              <a:latin typeface="Arial" panose="020B0604020202020204" pitchFamily="34" charset="0"/>
              <a:cs typeface="Arial" panose="020B0604020202020204" pitchFamily="34" charset="0"/>
            </a:endParaRPr>
          </a:p>
        </p:txBody>
      </p:sp>
      <p:sp>
        <p:nvSpPr>
          <p:cNvPr id="16" name="TextBox 15"/>
          <p:cNvSpPr txBox="1"/>
          <p:nvPr/>
        </p:nvSpPr>
        <p:spPr>
          <a:xfrm>
            <a:off x="6008625" y="4004989"/>
            <a:ext cx="1952193" cy="740628"/>
          </a:xfrm>
          <a:prstGeom prst="roundRect">
            <a:avLst/>
          </a:prstGeom>
          <a:solidFill>
            <a:srgbClr val="86D6D4"/>
          </a:solidFill>
          <a:ln>
            <a:solidFill>
              <a:schemeClr val="accent1">
                <a:lumMod val="75000"/>
              </a:schemeClr>
            </a:solidFill>
          </a:ln>
        </p:spPr>
        <p:txBody>
          <a:bodyPr wrap="square" rtlCol="0">
            <a:spAutoFit/>
          </a:bodyPr>
          <a:lstStyle/>
          <a:p>
            <a:pPr algn="ctr"/>
            <a:r>
              <a:rPr lang="en-US" sz="1250" b="1" dirty="0" smtClean="0">
                <a:solidFill>
                  <a:srgbClr val="1F497D"/>
                </a:solidFill>
                <a:latin typeface="Arial" panose="020B0604020202020204" pitchFamily="34" charset="0"/>
                <a:cs typeface="Arial" panose="020B0604020202020204" pitchFamily="34" charset="0"/>
              </a:rPr>
              <a:t>Palmer </a:t>
            </a:r>
          </a:p>
          <a:p>
            <a:pPr algn="ctr"/>
            <a:r>
              <a:rPr lang="en-US" sz="1250" b="1" dirty="0" smtClean="0">
                <a:solidFill>
                  <a:srgbClr val="1F497D"/>
                </a:solidFill>
                <a:latin typeface="Arial" panose="020B0604020202020204" pitchFamily="34" charset="0"/>
                <a:cs typeface="Arial" panose="020B0604020202020204" pitchFamily="34" charset="0"/>
              </a:rPr>
              <a:t>Coordinated Resources Project </a:t>
            </a:r>
          </a:p>
        </p:txBody>
      </p:sp>
      <p:sp>
        <p:nvSpPr>
          <p:cNvPr id="17" name="TextBox 16"/>
          <p:cNvSpPr txBox="1"/>
          <p:nvPr/>
        </p:nvSpPr>
        <p:spPr>
          <a:xfrm>
            <a:off x="1058902" y="4914771"/>
            <a:ext cx="2217822" cy="1200329"/>
          </a:xfrm>
          <a:prstGeom prst="rect">
            <a:avLst/>
          </a:prstGeom>
          <a:noFill/>
        </p:spPr>
        <p:txBody>
          <a:bodyPr wrap="square" rtlCol="0">
            <a:spAutoFit/>
          </a:bodyPr>
          <a:lstStyle/>
          <a:p>
            <a:pPr algn="ctr"/>
            <a:r>
              <a:rPr lang="en-US" sz="1200" b="1" dirty="0" smtClean="0">
                <a:solidFill>
                  <a:srgbClr val="1F497D"/>
                </a:solidFill>
                <a:latin typeface="Arial" panose="020B0604020202020204" pitchFamily="34" charset="0"/>
                <a:cs typeface="Arial" panose="020B0604020202020204" pitchFamily="34" charset="0"/>
              </a:rPr>
              <a:t>Adult Mental Health </a:t>
            </a:r>
          </a:p>
          <a:p>
            <a:pPr algn="ctr"/>
            <a:r>
              <a:rPr lang="en-US" sz="1200" b="1" dirty="0" smtClean="0">
                <a:solidFill>
                  <a:srgbClr val="1F497D"/>
                </a:solidFill>
                <a:latin typeface="Arial" panose="020B0604020202020204" pitchFamily="34" charset="0"/>
                <a:cs typeface="Arial" panose="020B0604020202020204" pitchFamily="34" charset="0"/>
              </a:rPr>
              <a:t>Cases</a:t>
            </a:r>
          </a:p>
          <a:p>
            <a:pPr algn="ctr"/>
            <a:endParaRPr lang="en-US" sz="1200" b="1" dirty="0" smtClean="0">
              <a:solidFill>
                <a:srgbClr val="1F497D"/>
              </a:solidFill>
              <a:latin typeface="Arial" panose="020B0604020202020204" pitchFamily="34" charset="0"/>
              <a:cs typeface="Arial" panose="020B0604020202020204" pitchFamily="34" charset="0"/>
            </a:endParaRPr>
          </a:p>
          <a:p>
            <a:r>
              <a:rPr lang="en-US" sz="1200" b="1" i="1" dirty="0">
                <a:solidFill>
                  <a:srgbClr val="1F497D"/>
                </a:solidFill>
                <a:latin typeface="Arial" panose="020B0604020202020204" pitchFamily="34" charset="0"/>
                <a:cs typeface="Arial" panose="020B0604020202020204" pitchFamily="34" charset="0"/>
              </a:rPr>
              <a:t>PC: Samantha Abernathy</a:t>
            </a:r>
          </a:p>
          <a:p>
            <a:r>
              <a:rPr lang="en-US" sz="1200" b="1" i="1" dirty="0">
                <a:solidFill>
                  <a:srgbClr val="1F497D"/>
                </a:solidFill>
                <a:latin typeface="Arial" panose="020B0604020202020204" pitchFamily="34" charset="0"/>
                <a:cs typeface="Arial" panose="020B0604020202020204" pitchFamily="34" charset="0"/>
                <a:hlinkClick r:id="rId4"/>
              </a:rPr>
              <a:t>sabernathy@akcourts.us</a:t>
            </a:r>
            <a:endParaRPr lang="en-US" sz="1200" b="1" i="1" dirty="0">
              <a:solidFill>
                <a:srgbClr val="1F497D"/>
              </a:solidFill>
              <a:latin typeface="Arial" panose="020B0604020202020204" pitchFamily="34" charset="0"/>
              <a:cs typeface="Arial" panose="020B0604020202020204" pitchFamily="34" charset="0"/>
            </a:endParaRPr>
          </a:p>
          <a:p>
            <a:r>
              <a:rPr lang="en-US" sz="1200" b="1" i="1" dirty="0" smtClean="0">
                <a:solidFill>
                  <a:srgbClr val="1F497D"/>
                </a:solidFill>
                <a:latin typeface="Arial" panose="020B0604020202020204" pitchFamily="34" charset="0"/>
                <a:cs typeface="Arial" panose="020B0604020202020204" pitchFamily="34" charset="0"/>
              </a:rPr>
              <a:t>907-463-4758</a:t>
            </a:r>
            <a:endParaRPr lang="en-US" sz="1200" b="1" dirty="0" smtClean="0">
              <a:solidFill>
                <a:srgbClr val="1F497D"/>
              </a:solidFill>
              <a:latin typeface="Arial" panose="020B0604020202020204" pitchFamily="34" charset="0"/>
              <a:cs typeface="Arial" panose="020B0604020202020204" pitchFamily="34" charset="0"/>
            </a:endParaRPr>
          </a:p>
        </p:txBody>
      </p:sp>
      <p:sp>
        <p:nvSpPr>
          <p:cNvPr id="18" name="TextBox 17"/>
          <p:cNvSpPr txBox="1"/>
          <p:nvPr/>
        </p:nvSpPr>
        <p:spPr>
          <a:xfrm>
            <a:off x="3475482" y="4914771"/>
            <a:ext cx="2217822" cy="1200329"/>
          </a:xfrm>
          <a:prstGeom prst="rect">
            <a:avLst/>
          </a:prstGeom>
          <a:noFill/>
        </p:spPr>
        <p:txBody>
          <a:bodyPr wrap="square" rtlCol="0">
            <a:spAutoFit/>
          </a:bodyPr>
          <a:lstStyle/>
          <a:p>
            <a:pPr algn="ctr"/>
            <a:r>
              <a:rPr lang="en-US" sz="1200" b="1" dirty="0">
                <a:solidFill>
                  <a:srgbClr val="1F497D"/>
                </a:solidFill>
                <a:latin typeface="Arial" panose="020B0604020202020204" pitchFamily="34" charset="0"/>
                <a:cs typeface="Arial" panose="020B0604020202020204" pitchFamily="34" charset="0"/>
              </a:rPr>
              <a:t>Felony/Misdemeanor Drug/DUI Cases</a:t>
            </a:r>
          </a:p>
          <a:p>
            <a:pPr algn="ctr"/>
            <a:endParaRPr lang="en-US" sz="1200" b="1" dirty="0" smtClean="0">
              <a:solidFill>
                <a:srgbClr val="1F497D"/>
              </a:solidFill>
              <a:latin typeface="Arial" panose="020B0604020202020204" pitchFamily="34" charset="0"/>
              <a:cs typeface="Arial" panose="020B0604020202020204" pitchFamily="34" charset="0"/>
            </a:endParaRPr>
          </a:p>
          <a:p>
            <a:pPr algn="ctr"/>
            <a:r>
              <a:rPr lang="en-US" sz="1200" b="1" i="1" dirty="0" smtClean="0">
                <a:solidFill>
                  <a:srgbClr val="1F497D"/>
                </a:solidFill>
                <a:latin typeface="Arial" panose="020B0604020202020204" pitchFamily="34" charset="0"/>
                <a:cs typeface="Arial" panose="020B0604020202020204" pitchFamily="34" charset="0"/>
              </a:rPr>
              <a:t>PC: Chris Pulju</a:t>
            </a:r>
          </a:p>
          <a:p>
            <a:pPr algn="ctr"/>
            <a:r>
              <a:rPr lang="en-US" sz="1200" b="1" i="1" dirty="0" smtClean="0">
                <a:solidFill>
                  <a:srgbClr val="1F497D"/>
                </a:solidFill>
                <a:latin typeface="Arial" panose="020B0604020202020204" pitchFamily="34" charset="0"/>
                <a:cs typeface="Arial" panose="020B0604020202020204" pitchFamily="34" charset="0"/>
                <a:hlinkClick r:id="rId6"/>
              </a:rPr>
              <a:t>chris.pulju@alaska.gov</a:t>
            </a:r>
            <a:endParaRPr lang="en-US" sz="1200" b="1" i="1" dirty="0" smtClean="0">
              <a:solidFill>
                <a:srgbClr val="1F497D"/>
              </a:solidFill>
              <a:latin typeface="Arial" panose="020B0604020202020204" pitchFamily="34" charset="0"/>
              <a:cs typeface="Arial" panose="020B0604020202020204" pitchFamily="34" charset="0"/>
            </a:endParaRPr>
          </a:p>
          <a:p>
            <a:pPr algn="ctr"/>
            <a:r>
              <a:rPr lang="en-US" sz="1200" b="1" i="1" dirty="0" smtClean="0">
                <a:solidFill>
                  <a:srgbClr val="1F497D"/>
                </a:solidFill>
                <a:latin typeface="Arial" panose="020B0604020202020204" pitchFamily="34" charset="0"/>
                <a:cs typeface="Arial" panose="020B0604020202020204" pitchFamily="34" charset="0"/>
              </a:rPr>
              <a:t>907-225-8874</a:t>
            </a:r>
            <a:endParaRPr lang="en-US" sz="1200" b="1" i="1" dirty="0">
              <a:solidFill>
                <a:srgbClr val="1F49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0952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21E1547-864B-4E57-9CAE-BE0AC64E162E}" type="slidenum">
              <a:rPr lang="en-US" altLang="en-US" smtClean="0">
                <a:latin typeface="Arial" panose="020B0604020202020204" pitchFamily="34" charset="0"/>
                <a:cs typeface="Arial" panose="020B0604020202020204" pitchFamily="34" charset="0"/>
              </a:rPr>
              <a:pPr>
                <a:defRPr/>
              </a:pPr>
              <a:t>19</a:t>
            </a:fld>
            <a:endParaRPr lang="en-US" altLang="en-US" dirty="0">
              <a:latin typeface="Arial" panose="020B0604020202020204" pitchFamily="34" charset="0"/>
              <a:cs typeface="Arial" panose="020B0604020202020204" pitchFamily="34" charset="0"/>
            </a:endParaRPr>
          </a:p>
        </p:txBody>
      </p:sp>
      <p:sp>
        <p:nvSpPr>
          <p:cNvPr id="4" name="Rectangle 13"/>
          <p:cNvSpPr txBox="1">
            <a:spLocks noChangeArrowheads="1"/>
          </p:cNvSpPr>
          <p:nvPr/>
        </p:nvSpPr>
        <p:spPr>
          <a:xfrm>
            <a:off x="927587" y="603183"/>
            <a:ext cx="7313612" cy="6064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ea typeface="Verdana" panose="020B0604030504040204" pitchFamily="34" charset="0"/>
                <a:cs typeface="Arial" panose="020B0604020202020204" pitchFamily="34" charset="0"/>
              </a:rPr>
              <a:t>Alaska’s Newest Therapeutic Courts</a:t>
            </a:r>
          </a:p>
        </p:txBody>
      </p:sp>
      <p:sp>
        <p:nvSpPr>
          <p:cNvPr id="13" name="TextBox 12"/>
          <p:cNvSpPr txBox="1"/>
          <p:nvPr/>
        </p:nvSpPr>
        <p:spPr>
          <a:xfrm>
            <a:off x="1058902" y="1828800"/>
            <a:ext cx="1952193" cy="817245"/>
          </a:xfrm>
          <a:prstGeom prst="roundRect">
            <a:avLst/>
          </a:prstGeom>
          <a:solidFill>
            <a:srgbClr val="86D6D4"/>
          </a:solidFill>
          <a:ln>
            <a:solidFill>
              <a:schemeClr val="accent1">
                <a:lumMod val="75000"/>
              </a:schemeClr>
            </a:solidFill>
          </a:ln>
        </p:spPr>
        <p:txBody>
          <a:bodyPr wrap="square" rtlCol="0">
            <a:spAutoFit/>
          </a:bodyPr>
          <a:lstStyle/>
          <a:p>
            <a:pPr algn="ctr"/>
            <a:r>
              <a:rPr lang="en-US" sz="1400" b="1" dirty="0"/>
              <a:t>Kenai/</a:t>
            </a:r>
            <a:r>
              <a:rPr lang="en-US" sz="1400" b="1" dirty="0" err="1"/>
              <a:t>Henu</a:t>
            </a:r>
            <a:r>
              <a:rPr lang="en-US" sz="1400" b="1" dirty="0"/>
              <a:t>’ Community Wellness Court</a:t>
            </a:r>
          </a:p>
        </p:txBody>
      </p:sp>
      <p:sp>
        <p:nvSpPr>
          <p:cNvPr id="14" name="TextBox 13"/>
          <p:cNvSpPr txBox="1"/>
          <p:nvPr/>
        </p:nvSpPr>
        <p:spPr>
          <a:xfrm>
            <a:off x="3657600" y="1808742"/>
            <a:ext cx="1318425" cy="817245"/>
          </a:xfrm>
          <a:prstGeom prst="roundRect">
            <a:avLst/>
          </a:prstGeom>
          <a:solidFill>
            <a:srgbClr val="86D6D4"/>
          </a:solidFill>
          <a:ln>
            <a:solidFill>
              <a:schemeClr val="accent1">
                <a:lumMod val="75000"/>
              </a:schemeClr>
            </a:solidFill>
          </a:ln>
        </p:spPr>
        <p:txBody>
          <a:bodyPr wrap="square" rtlCol="0">
            <a:spAutoFit/>
          </a:bodyPr>
          <a:lstStyle/>
          <a:p>
            <a:pPr algn="ctr"/>
            <a:r>
              <a:rPr lang="en-US" sz="1400" b="1" dirty="0"/>
              <a:t>Palmer Wellness Court</a:t>
            </a:r>
          </a:p>
        </p:txBody>
      </p:sp>
      <p:sp>
        <p:nvSpPr>
          <p:cNvPr id="15" name="TextBox 14"/>
          <p:cNvSpPr txBox="1"/>
          <p:nvPr/>
        </p:nvSpPr>
        <p:spPr>
          <a:xfrm>
            <a:off x="5643045" y="3050303"/>
            <a:ext cx="2217822" cy="1015663"/>
          </a:xfrm>
          <a:prstGeom prst="rect">
            <a:avLst/>
          </a:prstGeom>
          <a:noFill/>
        </p:spPr>
        <p:txBody>
          <a:bodyPr wrap="square" rtlCol="0">
            <a:spAutoFit/>
          </a:bodyPr>
          <a:lstStyle/>
          <a:p>
            <a:pPr algn="ctr"/>
            <a:r>
              <a:rPr lang="en-US" sz="1200" b="1" dirty="0" smtClean="0">
                <a:solidFill>
                  <a:srgbClr val="1F497D"/>
                </a:solidFill>
                <a:latin typeface="Arial" panose="020B0604020202020204" pitchFamily="34" charset="0"/>
                <a:cs typeface="Arial" panose="020B0604020202020204" pitchFamily="34" charset="0"/>
              </a:rPr>
              <a:t>Therapeutic CINA court</a:t>
            </a:r>
          </a:p>
          <a:p>
            <a:pPr algn="ctr"/>
            <a:endParaRPr lang="en-US" sz="1200" b="1" i="1" dirty="0" smtClean="0">
              <a:solidFill>
                <a:srgbClr val="1F497D"/>
              </a:solidFill>
              <a:latin typeface="Arial" panose="020B0604020202020204" pitchFamily="34" charset="0"/>
              <a:cs typeface="Arial" panose="020B0604020202020204" pitchFamily="34" charset="0"/>
            </a:endParaRPr>
          </a:p>
          <a:p>
            <a:pPr algn="ctr"/>
            <a:r>
              <a:rPr lang="en-US" sz="1200" b="1" i="1" dirty="0" smtClean="0">
                <a:solidFill>
                  <a:srgbClr val="1F497D"/>
                </a:solidFill>
                <a:latin typeface="Arial" panose="020B0604020202020204" pitchFamily="34" charset="0"/>
                <a:cs typeface="Arial" panose="020B0604020202020204" pitchFamily="34" charset="0"/>
              </a:rPr>
              <a:t>PC: Jessica Clarkson</a:t>
            </a:r>
          </a:p>
          <a:p>
            <a:pPr algn="ctr"/>
            <a:r>
              <a:rPr lang="en-US" sz="1200" b="1" i="1" dirty="0" smtClean="0">
                <a:solidFill>
                  <a:srgbClr val="1F497D"/>
                </a:solidFill>
                <a:latin typeface="Arial" panose="020B0604020202020204" pitchFamily="34" charset="0"/>
                <a:cs typeface="Arial" panose="020B0604020202020204" pitchFamily="34" charset="0"/>
                <a:hlinkClick r:id="rId2"/>
              </a:rPr>
              <a:t>jclarkson@akcourts.us</a:t>
            </a:r>
            <a:endParaRPr lang="en-US" sz="1200" b="1" i="1" dirty="0" smtClean="0">
              <a:solidFill>
                <a:srgbClr val="1F497D"/>
              </a:solidFill>
              <a:latin typeface="Arial" panose="020B0604020202020204" pitchFamily="34" charset="0"/>
              <a:cs typeface="Arial" panose="020B0604020202020204" pitchFamily="34" charset="0"/>
            </a:endParaRPr>
          </a:p>
          <a:p>
            <a:pPr algn="ctr"/>
            <a:r>
              <a:rPr lang="en-US" sz="1200" b="1" i="1" dirty="0" smtClean="0">
                <a:solidFill>
                  <a:srgbClr val="1F497D"/>
                </a:solidFill>
                <a:latin typeface="Arial" panose="020B0604020202020204" pitchFamily="34" charset="0"/>
                <a:cs typeface="Arial" panose="020B0604020202020204" pitchFamily="34" charset="0"/>
              </a:rPr>
              <a:t> 907-746-8183</a:t>
            </a:r>
            <a:endParaRPr lang="en-US" sz="1200" b="1" i="1" dirty="0">
              <a:solidFill>
                <a:srgbClr val="1F497D"/>
              </a:solidFill>
              <a:latin typeface="Arial" panose="020B0604020202020204" pitchFamily="34" charset="0"/>
              <a:cs typeface="Arial" panose="020B0604020202020204" pitchFamily="34" charset="0"/>
            </a:endParaRPr>
          </a:p>
        </p:txBody>
      </p:sp>
      <p:sp>
        <p:nvSpPr>
          <p:cNvPr id="16" name="TextBox 15"/>
          <p:cNvSpPr txBox="1"/>
          <p:nvPr/>
        </p:nvSpPr>
        <p:spPr>
          <a:xfrm>
            <a:off x="5676573" y="1676400"/>
            <a:ext cx="1952193" cy="1268432"/>
          </a:xfrm>
          <a:prstGeom prst="roundRect">
            <a:avLst/>
          </a:prstGeom>
          <a:solidFill>
            <a:srgbClr val="86D6D4"/>
          </a:solidFill>
          <a:ln>
            <a:solidFill>
              <a:schemeClr val="accent1">
                <a:lumMod val="75000"/>
              </a:schemeClr>
            </a:solidFill>
          </a:ln>
        </p:spPr>
        <p:txBody>
          <a:bodyPr wrap="square" rtlCol="0">
            <a:spAutoFit/>
          </a:bodyPr>
          <a:lstStyle/>
          <a:p>
            <a:pPr algn="ctr"/>
            <a:r>
              <a:rPr lang="en-US" sz="1250" b="1" dirty="0" smtClean="0">
                <a:latin typeface="Arial" panose="020B0604020202020204" pitchFamily="34" charset="0"/>
                <a:cs typeface="Arial" panose="020B0604020202020204" pitchFamily="34" charset="0"/>
              </a:rPr>
              <a:t>Palmer </a:t>
            </a:r>
          </a:p>
          <a:p>
            <a:pPr algn="ctr"/>
            <a:r>
              <a:rPr lang="en-US" sz="1400" b="1" dirty="0"/>
              <a:t>Safe Babies </a:t>
            </a:r>
            <a:r>
              <a:rPr lang="en-US" sz="1400" b="1" dirty="0" smtClean="0"/>
              <a:t>Court/</a:t>
            </a:r>
            <a:r>
              <a:rPr lang="en-US" sz="1400" b="1" dirty="0"/>
              <a:t>Palmer Infant and Toddler  Court (PITC)  </a:t>
            </a:r>
            <a:endParaRPr lang="en-US" sz="1250" b="1" dirty="0" smtClean="0">
              <a:latin typeface="Arial" panose="020B0604020202020204" pitchFamily="34" charset="0"/>
              <a:cs typeface="Arial" panose="020B0604020202020204" pitchFamily="34" charset="0"/>
            </a:endParaRPr>
          </a:p>
        </p:txBody>
      </p:sp>
      <p:sp>
        <p:nvSpPr>
          <p:cNvPr id="17" name="TextBox 16"/>
          <p:cNvSpPr txBox="1"/>
          <p:nvPr/>
        </p:nvSpPr>
        <p:spPr>
          <a:xfrm>
            <a:off x="927587" y="3048000"/>
            <a:ext cx="2217822" cy="1754326"/>
          </a:xfrm>
          <a:prstGeom prst="rect">
            <a:avLst/>
          </a:prstGeom>
          <a:noFill/>
        </p:spPr>
        <p:txBody>
          <a:bodyPr wrap="square" rtlCol="0">
            <a:spAutoFit/>
          </a:bodyPr>
          <a:lstStyle/>
          <a:p>
            <a:pPr algn="ctr"/>
            <a:r>
              <a:rPr lang="en-US" sz="1200" b="1" dirty="0" smtClean="0">
                <a:solidFill>
                  <a:srgbClr val="1F497D"/>
                </a:solidFill>
                <a:latin typeface="Arial" panose="020B0604020202020204" pitchFamily="34" charset="0"/>
                <a:cs typeface="Arial" panose="020B0604020202020204" pitchFamily="34" charset="0"/>
              </a:rPr>
              <a:t>Drug/Alcohol court; collaboration between the </a:t>
            </a:r>
            <a:r>
              <a:rPr lang="en-US" sz="1200" b="1" dirty="0" err="1" smtClean="0">
                <a:solidFill>
                  <a:srgbClr val="1F497D"/>
                </a:solidFill>
                <a:latin typeface="Arial" panose="020B0604020202020204" pitchFamily="34" charset="0"/>
                <a:cs typeface="Arial" panose="020B0604020202020204" pitchFamily="34" charset="0"/>
              </a:rPr>
              <a:t>Kenaitze</a:t>
            </a:r>
            <a:r>
              <a:rPr lang="en-US" sz="1200" b="1" dirty="0" smtClean="0">
                <a:solidFill>
                  <a:srgbClr val="1F497D"/>
                </a:solidFill>
                <a:latin typeface="Arial" panose="020B0604020202020204" pitchFamily="34" charset="0"/>
                <a:cs typeface="Arial" panose="020B0604020202020204" pitchFamily="34" charset="0"/>
              </a:rPr>
              <a:t> Indian Tribe and the Alaska Court System</a:t>
            </a:r>
          </a:p>
          <a:p>
            <a:pPr algn="ctr"/>
            <a:endParaRPr lang="en-US" sz="1200" b="1" dirty="0" smtClean="0">
              <a:solidFill>
                <a:srgbClr val="1F497D"/>
              </a:solidFill>
              <a:latin typeface="Arial" panose="020B0604020202020204" pitchFamily="34" charset="0"/>
              <a:cs typeface="Arial" panose="020B0604020202020204" pitchFamily="34" charset="0"/>
            </a:endParaRPr>
          </a:p>
          <a:p>
            <a:pPr algn="ctr"/>
            <a:r>
              <a:rPr lang="en-US" sz="1200" b="1" i="1" dirty="0">
                <a:solidFill>
                  <a:srgbClr val="1F497D"/>
                </a:solidFill>
                <a:latin typeface="Arial" panose="020B0604020202020204" pitchFamily="34" charset="0"/>
                <a:cs typeface="Arial" panose="020B0604020202020204" pitchFamily="34" charset="0"/>
              </a:rPr>
              <a:t>PC: </a:t>
            </a:r>
            <a:r>
              <a:rPr lang="en-US" sz="1200" b="1" i="1" dirty="0" smtClean="0">
                <a:solidFill>
                  <a:srgbClr val="1F497D"/>
                </a:solidFill>
                <a:latin typeface="Arial" panose="020B0604020202020204" pitchFamily="34" charset="0"/>
                <a:cs typeface="Arial" panose="020B0604020202020204" pitchFamily="34" charset="0"/>
              </a:rPr>
              <a:t>Terri Telkamp </a:t>
            </a:r>
            <a:endParaRPr lang="en-US" sz="1200" b="1" i="1" dirty="0">
              <a:solidFill>
                <a:srgbClr val="1F497D"/>
              </a:solidFill>
              <a:latin typeface="Arial" panose="020B0604020202020204" pitchFamily="34" charset="0"/>
              <a:cs typeface="Arial" panose="020B0604020202020204" pitchFamily="34" charset="0"/>
            </a:endParaRPr>
          </a:p>
          <a:p>
            <a:pPr algn="ctr"/>
            <a:r>
              <a:rPr lang="en-US" sz="1200" b="1" i="1" dirty="0" smtClean="0">
                <a:solidFill>
                  <a:srgbClr val="1F497D"/>
                </a:solidFill>
                <a:latin typeface="Arial" panose="020B0604020202020204" pitchFamily="34" charset="0"/>
                <a:cs typeface="Arial" panose="020B0604020202020204" pitchFamily="34" charset="0"/>
                <a:hlinkClick r:id="rId3"/>
              </a:rPr>
              <a:t>ttelkamp@akcourts.us</a:t>
            </a:r>
            <a:endParaRPr lang="en-US" sz="1200" b="1" i="1" dirty="0">
              <a:solidFill>
                <a:srgbClr val="1F497D"/>
              </a:solidFill>
              <a:latin typeface="Arial" panose="020B0604020202020204" pitchFamily="34" charset="0"/>
              <a:cs typeface="Arial" panose="020B0604020202020204" pitchFamily="34" charset="0"/>
            </a:endParaRPr>
          </a:p>
          <a:p>
            <a:pPr algn="ctr"/>
            <a:r>
              <a:rPr lang="en-US" sz="1200" b="1" i="1" dirty="0" smtClean="0">
                <a:solidFill>
                  <a:srgbClr val="1F497D"/>
                </a:solidFill>
                <a:latin typeface="Arial" panose="020B0604020202020204" pitchFamily="34" charset="0"/>
                <a:cs typeface="Arial" panose="020B0604020202020204" pitchFamily="34" charset="0"/>
              </a:rPr>
              <a:t>907-283-8552</a:t>
            </a:r>
          </a:p>
          <a:p>
            <a:pPr algn="ctr"/>
            <a:r>
              <a:rPr lang="en-US" sz="1200" b="1" i="1" dirty="0" smtClean="0">
                <a:solidFill>
                  <a:srgbClr val="1F497D"/>
                </a:solidFill>
                <a:latin typeface="Arial" panose="020B0604020202020204" pitchFamily="34" charset="0"/>
                <a:cs typeface="Arial" panose="020B0604020202020204" pitchFamily="34" charset="0"/>
                <a:hlinkClick r:id="rId4"/>
              </a:rPr>
              <a:t>www.kenaitze.org</a:t>
            </a:r>
            <a:r>
              <a:rPr lang="en-US" sz="1200" b="1" i="1" dirty="0" smtClean="0">
                <a:solidFill>
                  <a:srgbClr val="1F497D"/>
                </a:solidFill>
                <a:latin typeface="Arial" panose="020B0604020202020204" pitchFamily="34" charset="0"/>
                <a:cs typeface="Arial" panose="020B0604020202020204" pitchFamily="34" charset="0"/>
              </a:rPr>
              <a:t> </a:t>
            </a:r>
            <a:endParaRPr lang="en-US" sz="1200" b="1" dirty="0" smtClean="0">
              <a:solidFill>
                <a:srgbClr val="1F497D"/>
              </a:solidFill>
              <a:latin typeface="Arial" panose="020B0604020202020204" pitchFamily="34" charset="0"/>
              <a:cs typeface="Arial" panose="020B0604020202020204" pitchFamily="34" charset="0"/>
            </a:endParaRPr>
          </a:p>
        </p:txBody>
      </p:sp>
      <p:sp>
        <p:nvSpPr>
          <p:cNvPr id="18" name="TextBox 17"/>
          <p:cNvSpPr txBox="1"/>
          <p:nvPr/>
        </p:nvSpPr>
        <p:spPr>
          <a:xfrm>
            <a:off x="3276600" y="3060031"/>
            <a:ext cx="2217822" cy="1015663"/>
          </a:xfrm>
          <a:prstGeom prst="rect">
            <a:avLst/>
          </a:prstGeom>
          <a:noFill/>
        </p:spPr>
        <p:txBody>
          <a:bodyPr wrap="square" rtlCol="0">
            <a:spAutoFit/>
          </a:bodyPr>
          <a:lstStyle/>
          <a:p>
            <a:pPr algn="ctr"/>
            <a:r>
              <a:rPr lang="en-US" sz="1200" b="1" dirty="0" smtClean="0">
                <a:solidFill>
                  <a:srgbClr val="1F497D"/>
                </a:solidFill>
                <a:latin typeface="Arial" panose="020B0604020202020204" pitchFamily="34" charset="0"/>
                <a:cs typeface="Arial" panose="020B0604020202020204" pitchFamily="34" charset="0"/>
              </a:rPr>
              <a:t>Felony/Drug/DUI </a:t>
            </a:r>
            <a:r>
              <a:rPr lang="en-US" sz="1200" b="1" dirty="0">
                <a:solidFill>
                  <a:srgbClr val="1F497D"/>
                </a:solidFill>
                <a:latin typeface="Arial" panose="020B0604020202020204" pitchFamily="34" charset="0"/>
                <a:cs typeface="Arial" panose="020B0604020202020204" pitchFamily="34" charset="0"/>
              </a:rPr>
              <a:t>Cases</a:t>
            </a:r>
          </a:p>
          <a:p>
            <a:pPr algn="ctr"/>
            <a:endParaRPr lang="en-US" sz="1200" b="1" dirty="0" smtClean="0">
              <a:solidFill>
                <a:srgbClr val="1F497D"/>
              </a:solidFill>
              <a:latin typeface="Arial" panose="020B0604020202020204" pitchFamily="34" charset="0"/>
              <a:cs typeface="Arial" panose="020B0604020202020204" pitchFamily="34" charset="0"/>
            </a:endParaRPr>
          </a:p>
          <a:p>
            <a:pPr algn="ctr"/>
            <a:r>
              <a:rPr lang="en-US" sz="1200" b="1" i="1" dirty="0">
                <a:solidFill>
                  <a:srgbClr val="1F497D"/>
                </a:solidFill>
                <a:latin typeface="Arial" panose="020B0604020202020204" pitchFamily="34" charset="0"/>
                <a:cs typeface="Arial" panose="020B0604020202020204" pitchFamily="34" charset="0"/>
              </a:rPr>
              <a:t>PC: Kristin Hull</a:t>
            </a:r>
          </a:p>
          <a:p>
            <a:pPr algn="ctr"/>
            <a:r>
              <a:rPr lang="en-US" sz="1200" b="1" i="1" dirty="0">
                <a:solidFill>
                  <a:srgbClr val="1F497D"/>
                </a:solidFill>
                <a:latin typeface="Arial" panose="020B0604020202020204" pitchFamily="34" charset="0"/>
                <a:cs typeface="Arial" panose="020B0604020202020204" pitchFamily="34" charset="0"/>
                <a:hlinkClick r:id="rId5"/>
              </a:rPr>
              <a:t>khull@akcourts.us</a:t>
            </a:r>
            <a:endParaRPr lang="en-US" sz="1200" b="1" i="1" dirty="0">
              <a:solidFill>
                <a:srgbClr val="1F497D"/>
              </a:solidFill>
              <a:latin typeface="Arial" panose="020B0604020202020204" pitchFamily="34" charset="0"/>
              <a:cs typeface="Arial" panose="020B0604020202020204" pitchFamily="34" charset="0"/>
            </a:endParaRPr>
          </a:p>
          <a:p>
            <a:pPr algn="ctr"/>
            <a:r>
              <a:rPr lang="en-US" sz="1200" b="1" i="1" dirty="0">
                <a:solidFill>
                  <a:srgbClr val="1F497D"/>
                </a:solidFill>
                <a:latin typeface="Arial" panose="020B0604020202020204" pitchFamily="34" charset="0"/>
                <a:cs typeface="Arial" panose="020B0604020202020204" pitchFamily="34" charset="0"/>
              </a:rPr>
              <a:t>907-746-8142</a:t>
            </a:r>
          </a:p>
        </p:txBody>
      </p:sp>
    </p:spTree>
    <p:extLst>
      <p:ext uri="{BB962C8B-B14F-4D97-AF65-F5344CB8AC3E}">
        <p14:creationId xmlns:p14="http://schemas.microsoft.com/office/powerpoint/2010/main" val="855721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Panel Presenters</a:t>
            </a:r>
            <a:endParaRPr lang="en-US" b="1" dirty="0"/>
          </a:p>
        </p:txBody>
      </p:sp>
      <p:sp>
        <p:nvSpPr>
          <p:cNvPr id="3" name="Content Placeholder 2"/>
          <p:cNvSpPr>
            <a:spLocks noGrp="1"/>
          </p:cNvSpPr>
          <p:nvPr>
            <p:ph idx="1"/>
          </p:nvPr>
        </p:nvSpPr>
        <p:spPr/>
        <p:txBody>
          <a:bodyPr/>
          <a:lstStyle/>
          <a:p>
            <a:r>
              <a:rPr lang="en-US" b="1" dirty="0" smtClean="0"/>
              <a:t>Morgen </a:t>
            </a:r>
            <a:r>
              <a:rPr lang="en-US" b="1" dirty="0" smtClean="0"/>
              <a:t>Jaco, Alaska Department of Corrections, moderator </a:t>
            </a:r>
          </a:p>
          <a:p>
            <a:r>
              <a:rPr lang="en-US" b="1" dirty="0" smtClean="0"/>
              <a:t>Marian Lilley, Alaska Department of Corrections</a:t>
            </a:r>
          </a:p>
          <a:p>
            <a:r>
              <a:rPr lang="en-US" b="1" dirty="0" smtClean="0"/>
              <a:t>Geri Fox, Alaska Department of Corrections</a:t>
            </a:r>
          </a:p>
          <a:p>
            <a:r>
              <a:rPr lang="en-US" b="1" dirty="0" smtClean="0"/>
              <a:t>Kate Sumey, Alaska Court System Therapeutic Courts</a:t>
            </a:r>
          </a:p>
          <a:p>
            <a:r>
              <a:rPr lang="en-US" b="1" dirty="0" smtClean="0"/>
              <a:t>Donald Revels, Department of Labor</a:t>
            </a:r>
            <a:endParaRPr lang="en-US" b="1" dirty="0"/>
          </a:p>
        </p:txBody>
      </p:sp>
    </p:spTree>
    <p:extLst>
      <p:ext uri="{BB962C8B-B14F-4D97-AF65-F5344CB8AC3E}">
        <p14:creationId xmlns:p14="http://schemas.microsoft.com/office/powerpoint/2010/main" val="386792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ble 1. Therapeutic Courts in the Alaska Court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372600" cy="566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929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Grp="1" noChangeArrowheads="1"/>
          </p:cNvSpPr>
          <p:nvPr>
            <p:ph type="title"/>
          </p:nvPr>
        </p:nvSpPr>
        <p:spPr>
          <a:xfrm>
            <a:off x="1447800" y="609600"/>
            <a:ext cx="6553200" cy="762000"/>
          </a:xfrm>
        </p:spPr>
        <p:txBody>
          <a:bodyPr/>
          <a:lstStyle/>
          <a:p>
            <a:pPr algn="ctr" eaLnBrk="1" hangingPunct="1"/>
            <a:r>
              <a:rPr lang="en-US" altLang="en-US" sz="3200" b="1" dirty="0" smtClean="0">
                <a:cs typeface="Arial" panose="020B0604020202020204" pitchFamily="34" charset="0"/>
              </a:rPr>
              <a:t>Benefits to Participants</a:t>
            </a:r>
          </a:p>
        </p:txBody>
      </p:sp>
      <p:sp>
        <p:nvSpPr>
          <p:cNvPr id="14340" name="Rectangle 5"/>
          <p:cNvSpPr>
            <a:spLocks noGrp="1" noChangeArrowheads="1"/>
          </p:cNvSpPr>
          <p:nvPr>
            <p:ph idx="1"/>
          </p:nvPr>
        </p:nvSpPr>
        <p:spPr>
          <a:xfrm>
            <a:off x="838200" y="1600200"/>
            <a:ext cx="7772400" cy="4648200"/>
          </a:xfrm>
        </p:spPr>
        <p:txBody>
          <a:bodyPr/>
          <a:lstStyle/>
          <a:p>
            <a:pPr marL="457200" indent="-457200" eaLnBrk="1" hangingPunct="1">
              <a:buSzPct val="80000"/>
            </a:pPr>
            <a:r>
              <a:rPr lang="en-US" altLang="en-US" sz="2800" b="1" dirty="0" smtClean="0">
                <a:latin typeface="+mj-lt"/>
              </a:rPr>
              <a:t>Alcohol/drug-free </a:t>
            </a:r>
            <a:r>
              <a:rPr lang="en-US" altLang="en-US" sz="2800" b="1" dirty="0">
                <a:latin typeface="+mj-lt"/>
              </a:rPr>
              <a:t>l</a:t>
            </a:r>
            <a:r>
              <a:rPr lang="en-US" altLang="en-US" sz="2800" b="1" dirty="0" smtClean="0">
                <a:latin typeface="+mj-lt"/>
              </a:rPr>
              <a:t>ifestyle</a:t>
            </a:r>
          </a:p>
          <a:p>
            <a:pPr marL="457200" indent="-457200" eaLnBrk="1" hangingPunct="1">
              <a:buSzPct val="80000"/>
            </a:pPr>
            <a:r>
              <a:rPr lang="en-US" altLang="en-US" sz="2800" b="1" dirty="0" smtClean="0">
                <a:latin typeface="+mj-lt"/>
              </a:rPr>
              <a:t>Improved physical </a:t>
            </a:r>
            <a:r>
              <a:rPr lang="en-US" altLang="en-US" sz="2800" b="1" dirty="0">
                <a:latin typeface="+mj-lt"/>
              </a:rPr>
              <a:t>h</a:t>
            </a:r>
            <a:r>
              <a:rPr lang="en-US" altLang="en-US" sz="2800" b="1" dirty="0" smtClean="0">
                <a:latin typeface="+mj-lt"/>
              </a:rPr>
              <a:t>ealth</a:t>
            </a:r>
          </a:p>
          <a:p>
            <a:pPr marL="457200" indent="-457200" eaLnBrk="1" hangingPunct="1">
              <a:buSzPct val="80000"/>
            </a:pPr>
            <a:r>
              <a:rPr lang="en-US" altLang="en-US" sz="2800" b="1" dirty="0" smtClean="0">
                <a:latin typeface="+mj-lt"/>
              </a:rPr>
              <a:t>Self-sufficiency </a:t>
            </a:r>
          </a:p>
          <a:p>
            <a:pPr marL="457200" indent="-457200" eaLnBrk="1" hangingPunct="1">
              <a:buSzPct val="80000"/>
            </a:pPr>
            <a:r>
              <a:rPr lang="en-US" altLang="en-US" sz="2800" b="1" dirty="0" smtClean="0">
                <a:latin typeface="+mj-lt"/>
              </a:rPr>
              <a:t>Improved parenting and family relations </a:t>
            </a:r>
          </a:p>
          <a:p>
            <a:pPr marL="457200" indent="-457200" eaLnBrk="1" hangingPunct="1">
              <a:buSzPct val="80000"/>
            </a:pPr>
            <a:r>
              <a:rPr lang="en-US" altLang="en-US" sz="2800" b="1" dirty="0" smtClean="0">
                <a:latin typeface="+mj-lt"/>
              </a:rPr>
              <a:t>Reduction/dismissal of jail time to be served</a:t>
            </a:r>
          </a:p>
          <a:p>
            <a:pPr marL="457200" indent="-457200" eaLnBrk="1" hangingPunct="1">
              <a:buSzPct val="80000"/>
            </a:pPr>
            <a:r>
              <a:rPr lang="en-US" altLang="en-US" sz="2800" b="1" dirty="0" smtClean="0">
                <a:latin typeface="+mj-lt"/>
              </a:rPr>
              <a:t>Reduction/dismissal  of fines ordered</a:t>
            </a:r>
          </a:p>
          <a:p>
            <a:pPr marL="457200" indent="-457200" eaLnBrk="1" hangingPunct="1">
              <a:buSzPct val="80000"/>
            </a:pPr>
            <a:r>
              <a:rPr lang="en-US" altLang="en-US" sz="2800" b="1" dirty="0" smtClean="0">
                <a:latin typeface="+mj-lt"/>
              </a:rPr>
              <a:t>Possibility of Limited Driver’s License in some cases</a:t>
            </a:r>
          </a:p>
        </p:txBody>
      </p:sp>
      <p:sp>
        <p:nvSpPr>
          <p:cNvPr id="14338" name="Slide Number Placeholder 5"/>
          <p:cNvSpPr>
            <a:spLocks noGrp="1"/>
          </p:cNvSpPr>
          <p:nvPr>
            <p:ph type="sldNum" sz="quarter" idx="12"/>
          </p:nvPr>
        </p:nvSpPr>
        <p:spPr>
          <a:noFill/>
        </p:spPr>
        <p:txBody>
          <a:bodyPr/>
          <a:lstStyle>
            <a:lvl1pPr algn="l">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algn="l">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algn="l">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algn="l">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algn="l">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r">
              <a:spcBef>
                <a:spcPct val="0"/>
              </a:spcBef>
              <a:buClrTx/>
              <a:buSzTx/>
              <a:buFontTx/>
              <a:buNone/>
            </a:pPr>
            <a:fld id="{54203B9A-98BA-4B0F-A13E-5496008CB3EF}" type="slidenum">
              <a:rPr lang="en-US" altLang="en-US" sz="1200" smtClean="0">
                <a:latin typeface="Arial" panose="020B0604020202020204" pitchFamily="34" charset="0"/>
                <a:cs typeface="Arial" panose="020B0604020202020204" pitchFamily="34" charset="0"/>
              </a:rPr>
              <a:pPr algn="r">
                <a:spcBef>
                  <a:spcPct val="0"/>
                </a:spcBef>
                <a:buClrTx/>
                <a:buSzTx/>
                <a:buFontTx/>
                <a:buNone/>
              </a:pPr>
              <a:t>21</a:t>
            </a:fld>
            <a:endParaRPr lang="en-US" altLang="en-US"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7251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type="title"/>
          </p:nvPr>
        </p:nvSpPr>
        <p:spPr>
          <a:xfrm>
            <a:off x="990600" y="533400"/>
            <a:ext cx="7162800" cy="1143000"/>
          </a:xfrm>
        </p:spPr>
        <p:txBody>
          <a:bodyPr/>
          <a:lstStyle/>
          <a:p>
            <a:pPr marL="685800" indent="-685800" algn="ctr" eaLnBrk="1" hangingPunct="1"/>
            <a:r>
              <a:rPr lang="en-US" altLang="en-US" sz="3200" b="1" dirty="0" smtClean="0">
                <a:latin typeface="Arial" panose="020B0604020202020204" pitchFamily="34" charset="0"/>
                <a:cs typeface="Arial" panose="020B0604020202020204" pitchFamily="34" charset="0"/>
              </a:rPr>
              <a:t>Benefits to Legal &amp; Social Services Systems</a:t>
            </a:r>
          </a:p>
        </p:txBody>
      </p:sp>
      <p:sp>
        <p:nvSpPr>
          <p:cNvPr id="15362" name="Slide Number Placeholder 4"/>
          <p:cNvSpPr>
            <a:spLocks noGrp="1"/>
          </p:cNvSpPr>
          <p:nvPr>
            <p:ph type="sldNum" sz="quarter" idx="12"/>
          </p:nvPr>
        </p:nvSpPr>
        <p:spPr>
          <a:noFill/>
        </p:spPr>
        <p:txBody>
          <a:bodyPr/>
          <a:lstStyle>
            <a:lvl1pPr algn="l">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algn="l">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algn="l">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algn="l">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algn="l">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r">
              <a:spcBef>
                <a:spcPct val="0"/>
              </a:spcBef>
              <a:buClrTx/>
              <a:buSzTx/>
              <a:buFontTx/>
              <a:buNone/>
            </a:pPr>
            <a:fld id="{F4388AF2-5523-4263-90BB-16E939F75408}" type="slidenum">
              <a:rPr lang="en-US" altLang="en-US" sz="1200" smtClean="0">
                <a:latin typeface="Arial" panose="020B0604020202020204" pitchFamily="34" charset="0"/>
                <a:cs typeface="Arial" panose="020B0604020202020204" pitchFamily="34" charset="0"/>
              </a:rPr>
              <a:pPr algn="r">
                <a:spcBef>
                  <a:spcPct val="0"/>
                </a:spcBef>
                <a:buClrTx/>
                <a:buSzTx/>
                <a:buFontTx/>
                <a:buNone/>
              </a:pPr>
              <a:t>22</a:t>
            </a:fld>
            <a:endParaRPr lang="en-US" altLang="en-US" sz="1200" smtClean="0">
              <a:latin typeface="Arial" panose="020B0604020202020204" pitchFamily="34" charset="0"/>
              <a:cs typeface="Arial" panose="020B0604020202020204" pitchFamily="34" charset="0"/>
            </a:endParaRPr>
          </a:p>
        </p:txBody>
      </p:sp>
      <p:sp>
        <p:nvSpPr>
          <p:cNvPr id="15364" name="Rectangle 3"/>
          <p:cNvSpPr>
            <a:spLocks noGrp="1" noChangeArrowheads="1"/>
          </p:cNvSpPr>
          <p:nvPr>
            <p:ph type="body" idx="4294967295"/>
          </p:nvPr>
        </p:nvSpPr>
        <p:spPr>
          <a:xfrm>
            <a:off x="457200" y="1752600"/>
            <a:ext cx="8229600" cy="4419600"/>
          </a:xfrm>
        </p:spPr>
        <p:txBody>
          <a:bodyPr>
            <a:noAutofit/>
          </a:bodyPr>
          <a:lstStyle/>
          <a:p>
            <a:pPr eaLnBrk="1" hangingPunct="1">
              <a:lnSpc>
                <a:spcPct val="50000"/>
              </a:lnSpc>
              <a:buFont typeface="Wingdings" pitchFamily="2" charset="2"/>
              <a:buNone/>
            </a:pPr>
            <a:endParaRPr lang="en-US" altLang="en-US" sz="2500" b="1" dirty="0" smtClean="0">
              <a:solidFill>
                <a:srgbClr val="1F497D"/>
              </a:solidFill>
              <a:latin typeface="Arial" charset="0"/>
            </a:endParaRPr>
          </a:p>
          <a:p>
            <a:pPr eaLnBrk="1" hangingPunct="1">
              <a:lnSpc>
                <a:spcPct val="50000"/>
              </a:lnSpc>
            </a:pPr>
            <a:r>
              <a:rPr lang="en-US" altLang="en-US" sz="2500" b="1" dirty="0" smtClean="0">
                <a:latin typeface="+mj-lt"/>
              </a:rPr>
              <a:t>Defense attorneys see their client getting help</a:t>
            </a:r>
          </a:p>
          <a:p>
            <a:pPr eaLnBrk="1" hangingPunct="1">
              <a:lnSpc>
                <a:spcPct val="50000"/>
              </a:lnSpc>
            </a:pPr>
            <a:endParaRPr lang="en-US" altLang="en-US" sz="2500" b="1" dirty="0" smtClean="0">
              <a:latin typeface="+mj-lt"/>
            </a:endParaRPr>
          </a:p>
          <a:p>
            <a:pPr eaLnBrk="1" hangingPunct="1">
              <a:lnSpc>
                <a:spcPct val="50000"/>
              </a:lnSpc>
            </a:pPr>
            <a:r>
              <a:rPr lang="en-US" altLang="en-US" sz="2500" b="1" dirty="0" smtClean="0">
                <a:latin typeface="+mj-lt"/>
              </a:rPr>
              <a:t>Prosecutor has control over who gets admitted</a:t>
            </a:r>
          </a:p>
          <a:p>
            <a:pPr eaLnBrk="1" hangingPunct="1">
              <a:lnSpc>
                <a:spcPct val="50000"/>
              </a:lnSpc>
            </a:pPr>
            <a:endParaRPr lang="en-US" altLang="en-US" sz="2500" b="1" dirty="0" smtClean="0">
              <a:latin typeface="+mj-lt"/>
            </a:endParaRPr>
          </a:p>
          <a:p>
            <a:pPr eaLnBrk="1" hangingPunct="1"/>
            <a:r>
              <a:rPr lang="en-US" altLang="en-US" sz="2500" b="1" dirty="0" smtClean="0">
                <a:latin typeface="+mj-lt"/>
              </a:rPr>
              <a:t>Coordinated team effort streamlines judicial process</a:t>
            </a:r>
          </a:p>
          <a:p>
            <a:pPr eaLnBrk="1" hangingPunct="1">
              <a:lnSpc>
                <a:spcPct val="50000"/>
              </a:lnSpc>
            </a:pPr>
            <a:endParaRPr lang="en-US" altLang="en-US" sz="2500" b="1" dirty="0" smtClean="0">
              <a:latin typeface="+mj-lt"/>
            </a:endParaRPr>
          </a:p>
          <a:p>
            <a:pPr eaLnBrk="1" hangingPunct="1">
              <a:spcBef>
                <a:spcPts val="0"/>
              </a:spcBef>
            </a:pPr>
            <a:r>
              <a:rPr lang="en-US" altLang="en-US" sz="2500" b="1" dirty="0" smtClean="0">
                <a:latin typeface="+mj-lt"/>
              </a:rPr>
              <a:t>Probation, Family Services &amp; Treatment have Court’s attention</a:t>
            </a:r>
          </a:p>
          <a:p>
            <a:pPr eaLnBrk="1" hangingPunct="1">
              <a:lnSpc>
                <a:spcPct val="50000"/>
              </a:lnSpc>
            </a:pPr>
            <a:endParaRPr lang="en-US" altLang="en-US" sz="2500" b="1" dirty="0" smtClean="0">
              <a:latin typeface="+mj-lt"/>
            </a:endParaRPr>
          </a:p>
          <a:p>
            <a:pPr eaLnBrk="1" hangingPunct="1">
              <a:lnSpc>
                <a:spcPct val="50000"/>
              </a:lnSpc>
            </a:pPr>
            <a:r>
              <a:rPr lang="en-US" altLang="en-US" sz="2500" b="1" dirty="0" smtClean="0">
                <a:latin typeface="+mj-lt"/>
              </a:rPr>
              <a:t>Strong intervention for substance abusing client</a:t>
            </a:r>
          </a:p>
          <a:p>
            <a:pPr eaLnBrk="1" hangingPunct="1">
              <a:lnSpc>
                <a:spcPct val="50000"/>
              </a:lnSpc>
            </a:pPr>
            <a:endParaRPr lang="en-US" altLang="en-US" sz="2500" b="1" dirty="0" smtClean="0">
              <a:latin typeface="+mj-lt"/>
            </a:endParaRPr>
          </a:p>
          <a:p>
            <a:pPr eaLnBrk="1" hangingPunct="1"/>
            <a:r>
              <a:rPr lang="en-US" altLang="en-US" sz="2500" b="1" dirty="0" smtClean="0">
                <a:latin typeface="+mj-lt"/>
              </a:rPr>
              <a:t>Offender is much more accountable to the system</a:t>
            </a:r>
          </a:p>
        </p:txBody>
      </p:sp>
    </p:spTree>
    <p:extLst>
      <p:ext uri="{BB962C8B-B14F-4D97-AF65-F5344CB8AC3E}">
        <p14:creationId xmlns:p14="http://schemas.microsoft.com/office/powerpoint/2010/main" val="2612865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19100" y="457200"/>
            <a:ext cx="8229600" cy="1143000"/>
          </a:xfrm>
        </p:spPr>
        <p:txBody>
          <a:bodyPr/>
          <a:lstStyle/>
          <a:p>
            <a:pPr algn="ctr" eaLnBrk="1" hangingPunct="1"/>
            <a:r>
              <a:rPr lang="en-US" altLang="en-US" sz="3200" b="1" dirty="0" smtClean="0">
                <a:cs typeface="Arial" panose="020B0604020202020204" pitchFamily="34" charset="0"/>
              </a:rPr>
              <a:t>Benefits of Therapeutic Courts</a:t>
            </a:r>
          </a:p>
        </p:txBody>
      </p:sp>
      <p:sp>
        <p:nvSpPr>
          <p:cNvPr id="17412" name="Rectangle 3"/>
          <p:cNvSpPr>
            <a:spLocks noGrp="1" noChangeArrowheads="1"/>
          </p:cNvSpPr>
          <p:nvPr>
            <p:ph idx="1"/>
          </p:nvPr>
        </p:nvSpPr>
        <p:spPr>
          <a:xfrm>
            <a:off x="419100" y="1600201"/>
            <a:ext cx="8229600" cy="4038600"/>
          </a:xfrm>
        </p:spPr>
        <p:txBody>
          <a:bodyPr/>
          <a:lstStyle/>
          <a:p>
            <a:pPr eaLnBrk="1" hangingPunct="1">
              <a:buSzPct val="80000"/>
            </a:pPr>
            <a:r>
              <a:rPr lang="en-US" altLang="en-US" sz="2800" b="1" dirty="0" smtClean="0">
                <a:latin typeface="+mj-lt"/>
              </a:rPr>
              <a:t>Working alone, neither the community or the courts can respond adequately to the overwhelming problems caused by substance abuse/mental health issues</a:t>
            </a:r>
          </a:p>
          <a:p>
            <a:pPr marL="0" indent="0" eaLnBrk="1" hangingPunct="1">
              <a:buSzPct val="80000"/>
              <a:buNone/>
            </a:pPr>
            <a:endParaRPr lang="en-US" altLang="en-US" sz="1500" b="1" dirty="0" smtClean="0">
              <a:latin typeface="+mj-lt"/>
            </a:endParaRPr>
          </a:p>
          <a:p>
            <a:pPr eaLnBrk="1" hangingPunct="1">
              <a:buSzPct val="80000"/>
            </a:pPr>
            <a:r>
              <a:rPr lang="en-US" altLang="en-US" sz="2800" b="1" dirty="0" smtClean="0">
                <a:latin typeface="+mj-lt"/>
              </a:rPr>
              <a:t>Working together – building strong partnerships between the courts and community agencies allows all systems to be more effective</a:t>
            </a:r>
          </a:p>
        </p:txBody>
      </p:sp>
      <p:sp>
        <p:nvSpPr>
          <p:cNvPr id="17410" name="Slide Number Placeholder 5"/>
          <p:cNvSpPr>
            <a:spLocks noGrp="1"/>
          </p:cNvSpPr>
          <p:nvPr>
            <p:ph type="sldNum" sz="quarter" idx="12"/>
          </p:nvPr>
        </p:nvSpPr>
        <p:spPr>
          <a:noFill/>
        </p:spPr>
        <p:txBody>
          <a:bodyPr/>
          <a:lstStyle>
            <a:lvl1pPr algn="l">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algn="l">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algn="l">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algn="l">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algn="l">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r">
              <a:spcBef>
                <a:spcPct val="0"/>
              </a:spcBef>
              <a:buClrTx/>
              <a:buSzTx/>
              <a:buFontTx/>
              <a:buNone/>
            </a:pPr>
            <a:fld id="{5DE47D8A-DB8C-433E-BF3F-18F89605220D}" type="slidenum">
              <a:rPr lang="en-US" altLang="en-US" sz="1200" smtClean="0">
                <a:latin typeface="Arial" panose="020B0604020202020204" pitchFamily="34" charset="0"/>
                <a:cs typeface="Arial" panose="020B0604020202020204" pitchFamily="34" charset="0"/>
              </a:rPr>
              <a:pPr algn="r">
                <a:spcBef>
                  <a:spcPct val="0"/>
                </a:spcBef>
                <a:buClrTx/>
                <a:buSzTx/>
                <a:buFontTx/>
                <a:buNone/>
              </a:pPr>
              <a:t>23</a:t>
            </a:fld>
            <a:endParaRPr lang="en-US" altLang="en-US" sz="12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2213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p:txBody>
          <a:bodyPr/>
          <a:lstStyle/>
          <a:p>
            <a:r>
              <a:rPr lang="en-US" b="1" dirty="0" smtClean="0"/>
              <a:t>Alaska Justice Forum Summer/Fall 2016: Therapeutic Courts in the Alaska Court System </a:t>
            </a:r>
          </a:p>
          <a:p>
            <a:pPr marL="0" indent="0">
              <a:buNone/>
            </a:pPr>
            <a:r>
              <a:rPr lang="en-US" dirty="0">
                <a:hlinkClick r:id="rId2"/>
              </a:rPr>
              <a:t>https://</a:t>
            </a:r>
            <a:r>
              <a:rPr lang="en-US" dirty="0" smtClean="0">
                <a:hlinkClick r:id="rId2"/>
              </a:rPr>
              <a:t>www.uaa.alaska.edu/academics/college-of-health/departments/justice-center/alaska-justice-forum/33/2-3summerfall2016/c-therapeutic-courts.cshtml</a:t>
            </a: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86642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 </a:t>
            </a:r>
            <a:endParaRPr lang="en-US" b="1" dirty="0"/>
          </a:p>
        </p:txBody>
      </p:sp>
      <p:sp>
        <p:nvSpPr>
          <p:cNvPr id="3" name="Content Placeholder 2"/>
          <p:cNvSpPr>
            <a:spLocks noGrp="1"/>
          </p:cNvSpPr>
          <p:nvPr>
            <p:ph idx="1"/>
          </p:nvPr>
        </p:nvSpPr>
        <p:spPr/>
        <p:txBody>
          <a:bodyPr/>
          <a:lstStyle/>
          <a:p>
            <a:r>
              <a:rPr lang="en-US" b="1" dirty="0" smtClean="0"/>
              <a:t>Alaska Court </a:t>
            </a:r>
            <a:r>
              <a:rPr lang="en-US" b="1" dirty="0"/>
              <a:t>System </a:t>
            </a:r>
            <a:r>
              <a:rPr lang="en-US" b="1" dirty="0" smtClean="0"/>
              <a:t>Therapeutic Courts website</a:t>
            </a:r>
            <a:r>
              <a:rPr lang="en-US" b="1" dirty="0"/>
              <a:t>: </a:t>
            </a:r>
            <a:r>
              <a:rPr lang="en-US" dirty="0">
                <a:hlinkClick r:id="rId2"/>
              </a:rPr>
              <a:t>http://</a:t>
            </a:r>
            <a:r>
              <a:rPr lang="en-US" dirty="0" smtClean="0">
                <a:hlinkClick r:id="rId2"/>
              </a:rPr>
              <a:t>courts.alaska.gov/therapeutic/tcinfo.htm#about</a:t>
            </a:r>
            <a:r>
              <a:rPr lang="en-US" dirty="0" smtClean="0"/>
              <a:t> </a:t>
            </a:r>
            <a:endParaRPr lang="en-US" dirty="0"/>
          </a:p>
        </p:txBody>
      </p:sp>
    </p:spTree>
    <p:extLst>
      <p:ext uri="{BB962C8B-B14F-4D97-AF65-F5344CB8AC3E}">
        <p14:creationId xmlns:p14="http://schemas.microsoft.com/office/powerpoint/2010/main" val="196584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Alaska Department of Corrections Special Release Programs</a:t>
            </a:r>
            <a:endParaRPr lang="en-US" dirty="0"/>
          </a:p>
        </p:txBody>
      </p:sp>
      <p:sp>
        <p:nvSpPr>
          <p:cNvPr id="3" name="Subtitle 2"/>
          <p:cNvSpPr>
            <a:spLocks noGrp="1"/>
          </p:cNvSpPr>
          <p:nvPr>
            <p:ph type="subTitle" idx="1"/>
          </p:nvPr>
        </p:nvSpPr>
        <p:spPr/>
        <p:txBody>
          <a:bodyPr/>
          <a:lstStyle/>
          <a:p>
            <a:r>
              <a:rPr lang="en-US" b="1" dirty="0"/>
              <a:t>Marian Lilley</a:t>
            </a:r>
          </a:p>
          <a:p>
            <a:endParaRPr lang="en-US" dirty="0"/>
          </a:p>
        </p:txBody>
      </p:sp>
    </p:spTree>
    <p:extLst>
      <p:ext uri="{BB962C8B-B14F-4D97-AF65-F5344CB8AC3E}">
        <p14:creationId xmlns:p14="http://schemas.microsoft.com/office/powerpoint/2010/main" val="2470587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45418318"/>
              </p:ext>
            </p:extLst>
          </p:nvPr>
        </p:nvGraphicFramePr>
        <p:xfrm>
          <a:off x="533400" y="457200"/>
          <a:ext cx="8077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1849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609600"/>
          </a:xfrm>
        </p:spPr>
        <p:txBody>
          <a:bodyPr>
            <a:normAutofit/>
          </a:bodyPr>
          <a:lstStyle/>
          <a:p>
            <a:pPr algn="ctr"/>
            <a:r>
              <a:rPr lang="en-US" sz="3200" b="1" dirty="0" smtClean="0">
                <a:solidFill>
                  <a:schemeClr val="accent2"/>
                </a:solidFill>
                <a:effectLst>
                  <a:outerShdw blurRad="38100" dist="38100" dir="2700000" algn="tl">
                    <a:srgbClr val="000000">
                      <a:alpha val="43137"/>
                    </a:srgbClr>
                  </a:outerShdw>
                </a:effectLst>
              </a:rPr>
              <a:t>Release Planning Assistance:</a:t>
            </a:r>
            <a:endParaRPr lang="en-US" sz="3200" b="1"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43492" y="1447800"/>
            <a:ext cx="6777317" cy="4114800"/>
          </a:xfrm>
        </p:spPr>
        <p:txBody>
          <a:bodyPr>
            <a:normAutofit fontScale="77500" lnSpcReduction="20000"/>
          </a:bodyPr>
          <a:lstStyle/>
          <a:p>
            <a:r>
              <a:rPr lang="en-US" sz="4200" dirty="0" smtClean="0">
                <a:latin typeface="Franklin Gothic Demi Cond" panose="020B0706030402020204" pitchFamily="34" charset="0"/>
              </a:rPr>
              <a:t>Working with clinicians in the jails  </a:t>
            </a:r>
          </a:p>
          <a:p>
            <a:r>
              <a:rPr lang="en-US" sz="4200" dirty="0" smtClean="0">
                <a:latin typeface="Franklin Gothic Demi Cond" panose="020B0706030402020204" pitchFamily="34" charset="0"/>
              </a:rPr>
              <a:t>Communication w/ inmates to gather information</a:t>
            </a:r>
          </a:p>
          <a:p>
            <a:r>
              <a:rPr lang="en-US" sz="4200" dirty="0" smtClean="0">
                <a:latin typeface="Franklin Gothic Demi Cond" panose="020B0706030402020204" pitchFamily="34" charset="0"/>
              </a:rPr>
              <a:t>Connection to community MH agency  (statewide)</a:t>
            </a:r>
          </a:p>
          <a:p>
            <a:r>
              <a:rPr lang="en-US" sz="4200" dirty="0" smtClean="0">
                <a:latin typeface="Franklin Gothic Demi Cond" panose="020B0706030402020204" pitchFamily="34" charset="0"/>
              </a:rPr>
              <a:t>Some SUD assessment; linking to treatment</a:t>
            </a:r>
          </a:p>
          <a:p>
            <a:r>
              <a:rPr lang="en-US" sz="4200" dirty="0" smtClean="0">
                <a:latin typeface="Franklin Gothic Demi Cond" panose="020B0706030402020204" pitchFamily="34" charset="0"/>
              </a:rPr>
              <a:t>Benefits information and support/Medicaid</a:t>
            </a:r>
          </a:p>
          <a:p>
            <a:pPr marL="68580" indent="0">
              <a:buNone/>
            </a:pPr>
            <a:endParaRPr lang="en-US" sz="1400" dirty="0" smtClean="0"/>
          </a:p>
          <a:p>
            <a:pPr marL="68580" indent="0">
              <a:buNone/>
            </a:pPr>
            <a:endParaRPr lang="en-US" sz="1400" dirty="0" smtClean="0"/>
          </a:p>
          <a:p>
            <a:pPr marL="68580" indent="0">
              <a:buNone/>
            </a:pPr>
            <a:endParaRPr lang="en-US" dirty="0"/>
          </a:p>
        </p:txBody>
      </p:sp>
    </p:spTree>
    <p:extLst>
      <p:ext uri="{BB962C8B-B14F-4D97-AF65-F5344CB8AC3E}">
        <p14:creationId xmlns:p14="http://schemas.microsoft.com/office/powerpoint/2010/main" val="329050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effectLst>
                  <a:outerShdw blurRad="38100" dist="38100" dir="2700000" algn="tl">
                    <a:srgbClr val="000000">
                      <a:alpha val="43137"/>
                    </a:srgbClr>
                  </a:outerShdw>
                </a:effectLst>
              </a:rPr>
              <a:t>Release Planning Assistance:</a:t>
            </a:r>
            <a:endParaRPr lang="en-US" dirty="0"/>
          </a:p>
        </p:txBody>
      </p:sp>
      <p:sp>
        <p:nvSpPr>
          <p:cNvPr id="3" name="Content Placeholder 2"/>
          <p:cNvSpPr>
            <a:spLocks noGrp="1"/>
          </p:cNvSpPr>
          <p:nvPr>
            <p:ph idx="1"/>
          </p:nvPr>
        </p:nvSpPr>
        <p:spPr/>
        <p:txBody>
          <a:bodyPr/>
          <a:lstStyle/>
          <a:p>
            <a:r>
              <a:rPr lang="en-US" dirty="0">
                <a:latin typeface="Franklin Gothic Demi Cond" panose="020B0706030402020204" pitchFamily="34" charset="0"/>
              </a:rPr>
              <a:t>First month medication coverage prior to </a:t>
            </a:r>
            <a:r>
              <a:rPr lang="en-US" dirty="0" err="1">
                <a:latin typeface="Franklin Gothic Demi Cond" panose="020B0706030402020204" pitchFamily="34" charset="0"/>
              </a:rPr>
              <a:t>appt</a:t>
            </a:r>
            <a:endParaRPr lang="en-US" dirty="0">
              <a:latin typeface="Franklin Gothic Demi Cond" panose="020B0706030402020204" pitchFamily="34" charset="0"/>
            </a:endParaRPr>
          </a:p>
          <a:p>
            <a:r>
              <a:rPr lang="en-US" dirty="0">
                <a:latin typeface="Franklin Gothic Demi Cond" panose="020B0706030402020204" pitchFamily="34" charset="0"/>
              </a:rPr>
              <a:t>Other social services referrals and linkages</a:t>
            </a:r>
          </a:p>
          <a:p>
            <a:r>
              <a:rPr lang="en-US" dirty="0">
                <a:latin typeface="Franklin Gothic Demi Cond" panose="020B0706030402020204" pitchFamily="34" charset="0"/>
              </a:rPr>
              <a:t>Communication with family, guardian, courts, </a:t>
            </a:r>
            <a:r>
              <a:rPr lang="en-US" dirty="0" err="1">
                <a:latin typeface="Franklin Gothic Demi Cond" panose="020B0706030402020204" pitchFamily="34" charset="0"/>
              </a:rPr>
              <a:t>etc</a:t>
            </a:r>
            <a:r>
              <a:rPr lang="en-US" dirty="0">
                <a:latin typeface="Franklin Gothic Demi Cond" panose="020B0706030402020204" pitchFamily="34" charset="0"/>
              </a:rPr>
              <a:t> </a:t>
            </a:r>
          </a:p>
          <a:p>
            <a:r>
              <a:rPr lang="en-US" dirty="0">
                <a:latin typeface="Franklin Gothic Demi Cond" panose="020B0706030402020204" pitchFamily="34" charset="0"/>
              </a:rPr>
              <a:t>Housing options; 1-3 months rent support</a:t>
            </a:r>
          </a:p>
          <a:p>
            <a:r>
              <a:rPr lang="en-US" dirty="0">
                <a:latin typeface="Franklin Gothic Demi Cond" panose="020B0706030402020204" pitchFamily="34" charset="0"/>
              </a:rPr>
              <a:t>All planning is case by case/individualized</a:t>
            </a:r>
          </a:p>
          <a:p>
            <a:pPr marL="0" indent="0">
              <a:buNone/>
            </a:pPr>
            <a:endParaRPr lang="en-US" dirty="0"/>
          </a:p>
        </p:txBody>
      </p:sp>
    </p:spTree>
    <p:extLst>
      <p:ext uri="{BB962C8B-B14F-4D97-AF65-F5344CB8AC3E}">
        <p14:creationId xmlns:p14="http://schemas.microsoft.com/office/powerpoint/2010/main" val="3697263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Sequential Intercept Mapping</a:t>
            </a:r>
            <a:endParaRPr lang="en-US" b="1" dirty="0"/>
          </a:p>
        </p:txBody>
      </p:sp>
      <p:sp>
        <p:nvSpPr>
          <p:cNvPr id="3" name="Content Placeholder 2"/>
          <p:cNvSpPr>
            <a:spLocks noGrp="1"/>
          </p:cNvSpPr>
          <p:nvPr>
            <p:ph idx="1"/>
          </p:nvPr>
        </p:nvSpPr>
        <p:spPr/>
        <p:txBody>
          <a:bodyPr/>
          <a:lstStyle/>
          <a:p>
            <a:r>
              <a:rPr lang="en-US" b="1" dirty="0" smtClean="0"/>
              <a:t>Illustrates how individuals with behavioral health needs come into contact with and flow through the criminal justice system</a:t>
            </a:r>
          </a:p>
          <a:p>
            <a:r>
              <a:rPr lang="en-US" b="1" dirty="0" smtClean="0"/>
              <a:t>We want to divert individuals at various intercept points on the Sequential Intercept into behavioral health services</a:t>
            </a:r>
          </a:p>
        </p:txBody>
      </p:sp>
    </p:spTree>
    <p:extLst>
      <p:ext uri="{BB962C8B-B14F-4D97-AF65-F5344CB8AC3E}">
        <p14:creationId xmlns:p14="http://schemas.microsoft.com/office/powerpoint/2010/main" val="1919593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33600"/>
            <a:ext cx="7772400" cy="1470025"/>
          </a:xfrm>
        </p:spPr>
        <p:txBody>
          <a:bodyPr>
            <a:normAutofit fontScale="90000"/>
          </a:bodyPr>
          <a:lstStyle/>
          <a:p>
            <a:r>
              <a:rPr lang="en-US" b="1" dirty="0" smtClean="0"/>
              <a:t>Alaska Department of Corrections Pretrial Services Division</a:t>
            </a:r>
            <a:endParaRPr lang="en-US" b="1" dirty="0"/>
          </a:p>
        </p:txBody>
      </p:sp>
      <p:sp>
        <p:nvSpPr>
          <p:cNvPr id="3" name="Subtitle 2"/>
          <p:cNvSpPr>
            <a:spLocks noGrp="1"/>
          </p:cNvSpPr>
          <p:nvPr>
            <p:ph type="subTitle" idx="1"/>
          </p:nvPr>
        </p:nvSpPr>
        <p:spPr/>
        <p:txBody>
          <a:bodyPr/>
          <a:lstStyle/>
          <a:p>
            <a:r>
              <a:rPr lang="en-US" b="1" dirty="0" smtClean="0"/>
              <a:t>Geri Miller-Fox</a:t>
            </a:r>
            <a:endParaRPr lang="en-US" b="1" dirty="0"/>
          </a:p>
        </p:txBody>
      </p:sp>
    </p:spTree>
    <p:extLst>
      <p:ext uri="{BB962C8B-B14F-4D97-AF65-F5344CB8AC3E}">
        <p14:creationId xmlns:p14="http://schemas.microsoft.com/office/powerpoint/2010/main" val="698924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2732992"/>
            <a:ext cx="9144000" cy="172726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394" name="Rectangle 393"/>
          <p:cNvSpPr/>
          <p:nvPr/>
        </p:nvSpPr>
        <p:spPr>
          <a:xfrm>
            <a:off x="7776412" y="4005863"/>
            <a:ext cx="1011815" cy="357790"/>
          </a:xfrm>
          <a:prstGeom prst="rect">
            <a:avLst/>
          </a:prstGeom>
          <a:ln w="0">
            <a:noFill/>
          </a:ln>
        </p:spPr>
        <p:txBody>
          <a:bodyPr wrap="none">
            <a:spAutoFit/>
            <a:scene3d>
              <a:camera prst="orthographicFront"/>
              <a:lightRig rig="threePt" dir="t"/>
            </a:scene3d>
            <a:sp3d extrusionH="57150">
              <a:bevelT w="38100" h="38100" prst="slope"/>
            </a:sp3d>
          </a:bodyPr>
          <a:lstStyle/>
          <a:p>
            <a:r>
              <a:rPr lang="en-US" sz="1725" b="1" dirty="0">
                <a:ln w="38100">
                  <a:noFill/>
                </a:ln>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SERVICE</a:t>
            </a:r>
          </a:p>
        </p:txBody>
      </p:sp>
      <p:sp>
        <p:nvSpPr>
          <p:cNvPr id="407" name="Rectangle 406"/>
          <p:cNvSpPr/>
          <p:nvPr/>
        </p:nvSpPr>
        <p:spPr>
          <a:xfrm>
            <a:off x="181939" y="3649119"/>
            <a:ext cx="1439963" cy="584775"/>
          </a:xfrm>
          <a:prstGeom prst="rect">
            <a:avLst/>
          </a:prstGeom>
          <a:ln w="0">
            <a:noFill/>
          </a:ln>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a:ln/>
                <a:solidFill>
                  <a:schemeClr val="bg1"/>
                </a:solidFill>
                <a:effectLst>
                  <a:innerShdw blurRad="63500" dist="50800" dir="13500000">
                    <a:prstClr val="black">
                      <a:alpha val="50000"/>
                    </a:prstClr>
                  </a:innerShdw>
                </a:effectLst>
                <a:latin typeface="Trebuchet MS" panose="020B0603020202020204" pitchFamily="34" charset="0"/>
              </a:rPr>
              <a:t>Safety</a:t>
            </a:r>
          </a:p>
        </p:txBody>
      </p:sp>
      <p:sp>
        <p:nvSpPr>
          <p:cNvPr id="408" name="Rectangle 407"/>
          <p:cNvSpPr/>
          <p:nvPr/>
        </p:nvSpPr>
        <p:spPr>
          <a:xfrm rot="16200000">
            <a:off x="877303" y="3355142"/>
            <a:ext cx="1680942" cy="523220"/>
          </a:xfrm>
          <a:prstGeom prst="rect">
            <a:avLst/>
          </a:prstGeom>
          <a:ln w="0">
            <a:noFill/>
          </a:ln>
        </p:spPr>
        <p:txBody>
          <a:bodyPr wrap="square">
            <a:spAutoFit/>
          </a:bodyPr>
          <a:lstStyle/>
          <a:p>
            <a:r>
              <a:rPr lang="en-US" sz="2800" b="1" spc="-173" dirty="0">
                <a:ln w="38100">
                  <a:noFill/>
                </a:ln>
                <a:solidFill>
                  <a:schemeClr val="bg1"/>
                </a:solidFill>
                <a:effectLst>
                  <a:innerShdw blurRad="63500" dist="50800" dir="13500000">
                    <a:prstClr val="black">
                      <a:alpha val="50000"/>
                    </a:prstClr>
                  </a:innerShdw>
                </a:effectLst>
                <a:latin typeface="Trebuchet MS" panose="020B0603020202020204" pitchFamily="34" charset="0"/>
              </a:rPr>
              <a:t>Through</a:t>
            </a:r>
          </a:p>
        </p:txBody>
      </p:sp>
      <p:sp>
        <p:nvSpPr>
          <p:cNvPr id="409" name="Rectangle 408"/>
          <p:cNvSpPr/>
          <p:nvPr/>
        </p:nvSpPr>
        <p:spPr>
          <a:xfrm>
            <a:off x="152400" y="3172816"/>
            <a:ext cx="907847" cy="389714"/>
          </a:xfrm>
          <a:prstGeom prst="rect">
            <a:avLst/>
          </a:prstGeom>
          <a:ln w="0">
            <a:noFill/>
          </a:ln>
        </p:spPr>
        <p:txBody>
          <a:bodyPr wrap="none">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en-US" sz="1725" b="1" dirty="0">
                <a:ln/>
                <a:solidFill>
                  <a:schemeClr val="bg1"/>
                </a:solidFill>
                <a:effectLst>
                  <a:innerShdw blurRad="63500" dist="50800" dir="13500000">
                    <a:schemeClr val="bg1">
                      <a:alpha val="50000"/>
                    </a:schemeClr>
                  </a:innerShdw>
                </a:effectLst>
                <a:latin typeface="Trebuchet MS" panose="020B0603020202020204" pitchFamily="34" charset="0"/>
              </a:rPr>
              <a:t>Public</a:t>
            </a:r>
          </a:p>
        </p:txBody>
      </p:sp>
      <p:sp>
        <p:nvSpPr>
          <p:cNvPr id="410" name="Arrow: U-Turn 409"/>
          <p:cNvSpPr/>
          <p:nvPr/>
        </p:nvSpPr>
        <p:spPr>
          <a:xfrm rot="16200000" flipH="1">
            <a:off x="1332477" y="2703226"/>
            <a:ext cx="709885" cy="1097691"/>
          </a:xfrm>
          <a:prstGeom prst="uturnArrow">
            <a:avLst>
              <a:gd name="adj1" fmla="val 12122"/>
              <a:gd name="adj2" fmla="val 25000"/>
              <a:gd name="adj3" fmla="val 36357"/>
              <a:gd name="adj4" fmla="val 44281"/>
              <a:gd name="adj5" fmla="val 33288"/>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3">
              <a:solidFill>
                <a:schemeClr val="tx1"/>
              </a:solidFill>
              <a:effectLst>
                <a:outerShdw blurRad="38100" dist="38100" dir="2700000" algn="tl">
                  <a:srgbClr val="000000">
                    <a:alpha val="43137"/>
                  </a:srgbClr>
                </a:outerShdw>
              </a:effectLst>
            </a:endParaRPr>
          </a:p>
        </p:txBody>
      </p:sp>
      <p:sp>
        <p:nvSpPr>
          <p:cNvPr id="411" name="Rectangle 410"/>
          <p:cNvSpPr/>
          <p:nvPr/>
        </p:nvSpPr>
        <p:spPr>
          <a:xfrm>
            <a:off x="2013092" y="2897129"/>
            <a:ext cx="5732552" cy="1386477"/>
          </a:xfrm>
          <a:prstGeom prst="rect">
            <a:avLst/>
          </a:prstGeom>
          <a:ln w="0">
            <a:noFill/>
          </a:ln>
        </p:spPr>
        <p:txBody>
          <a:bodyPr wrap="none">
            <a:prstTxWarp prst="textPlain">
              <a:avLst/>
            </a:prstTxWarp>
            <a:spAutoFit/>
          </a:bodyPr>
          <a:lstStyle/>
          <a:p>
            <a:r>
              <a:rPr lang="en-US" sz="14663" b="1" spc="-345" dirty="0">
                <a:ln w="31750">
                  <a:solidFill>
                    <a:schemeClr val="bg1"/>
                  </a:solidFill>
                </a:ln>
                <a:solidFill>
                  <a:schemeClr val="bg1"/>
                </a:solidFill>
                <a:latin typeface="Trebuchet MS" panose="020B0603020202020204" pitchFamily="34" charset="0"/>
              </a:rPr>
              <a:t>PRETRIAL</a:t>
            </a:r>
          </a:p>
        </p:txBody>
      </p:sp>
      <p:sp>
        <p:nvSpPr>
          <p:cNvPr id="413" name="Rectangle 412"/>
          <p:cNvSpPr/>
          <p:nvPr/>
        </p:nvSpPr>
        <p:spPr>
          <a:xfrm>
            <a:off x="7344137" y="2778449"/>
            <a:ext cx="1599506" cy="556306"/>
          </a:xfrm>
          <a:prstGeom prst="rect">
            <a:avLst/>
          </a:prstGeom>
          <a:ln w="0">
            <a:noFill/>
          </a:ln>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nSpc>
                <a:spcPts val="3881"/>
              </a:lnSpc>
            </a:pPr>
            <a:r>
              <a:rPr lang="en-US" sz="3019" b="1" kern="1600" dirty="0">
                <a:ln/>
                <a:solidFill>
                  <a:schemeClr val="bg1"/>
                </a:solidFill>
                <a:effectLst>
                  <a:innerShdw blurRad="63500" dist="50800" dir="13500000">
                    <a:prstClr val="black">
                      <a:alpha val="50000"/>
                    </a:prstClr>
                  </a:innerShdw>
                </a:effectLst>
                <a:latin typeface="Trebuchet MS" panose="020B0603020202020204" pitchFamily="34" charset="0"/>
              </a:rPr>
              <a:t>Justice</a:t>
            </a:r>
          </a:p>
        </p:txBody>
      </p:sp>
      <p:sp>
        <p:nvSpPr>
          <p:cNvPr id="42" name="Rectangle 41"/>
          <p:cNvSpPr/>
          <p:nvPr/>
        </p:nvSpPr>
        <p:spPr>
          <a:xfrm>
            <a:off x="7776412" y="3553885"/>
            <a:ext cx="1276311" cy="357790"/>
          </a:xfrm>
          <a:prstGeom prst="rect">
            <a:avLst/>
          </a:prstGeom>
          <a:ln w="0">
            <a:noFill/>
          </a:ln>
        </p:spPr>
        <p:txBody>
          <a:bodyPr wrap="none">
            <a:spAutoFit/>
            <a:scene3d>
              <a:camera prst="orthographicFront"/>
              <a:lightRig rig="threePt" dir="t"/>
            </a:scene3d>
            <a:sp3d extrusionH="57150">
              <a:bevelT w="38100" h="38100" prst="slope"/>
            </a:sp3d>
          </a:bodyPr>
          <a:lstStyle/>
          <a:p>
            <a:r>
              <a:rPr lang="en-US" sz="1725" b="1" dirty="0">
                <a:ln w="38100">
                  <a:noFill/>
                </a:ln>
                <a:solidFill>
                  <a:schemeClr val="bg1">
                    <a:lumMod val="95000"/>
                  </a:schemeClr>
                </a:solidFill>
                <a:effectLst>
                  <a:outerShdw blurRad="38100" dist="38100" dir="2700000" algn="tl">
                    <a:schemeClr val="tx1">
                      <a:alpha val="43000"/>
                    </a:schemeClr>
                  </a:outerShdw>
                </a:effectLst>
                <a:latin typeface="Trebuchet MS" panose="020B0603020202020204" pitchFamily="34" charset="0"/>
              </a:rPr>
              <a:t>STRENGTH</a:t>
            </a:r>
          </a:p>
        </p:txBody>
      </p:sp>
      <p:sp>
        <p:nvSpPr>
          <p:cNvPr id="43" name="Rectangle 42"/>
          <p:cNvSpPr/>
          <p:nvPr/>
        </p:nvSpPr>
        <p:spPr>
          <a:xfrm>
            <a:off x="7768321" y="3779874"/>
            <a:ext cx="1175322" cy="357790"/>
          </a:xfrm>
          <a:prstGeom prst="rect">
            <a:avLst/>
          </a:prstGeom>
          <a:ln w="0">
            <a:noFill/>
          </a:ln>
        </p:spPr>
        <p:txBody>
          <a:bodyPr wrap="none">
            <a:spAutoFit/>
            <a:scene3d>
              <a:camera prst="orthographicFront"/>
              <a:lightRig rig="threePt" dir="t"/>
            </a:scene3d>
            <a:sp3d extrusionH="57150">
              <a:bevelT w="38100" h="38100" prst="slope"/>
            </a:sp3d>
          </a:bodyPr>
          <a:lstStyle/>
          <a:p>
            <a:r>
              <a:rPr lang="en-US" sz="1725" b="1" dirty="0">
                <a:ln w="38100">
                  <a:noFill/>
                </a:ln>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COURAGE</a:t>
            </a:r>
          </a:p>
        </p:txBody>
      </p:sp>
      <p:sp>
        <p:nvSpPr>
          <p:cNvPr id="2" name="Slide Number Placeholder 1"/>
          <p:cNvSpPr>
            <a:spLocks noGrp="1"/>
          </p:cNvSpPr>
          <p:nvPr>
            <p:ph type="sldNum" sz="quarter" idx="12"/>
          </p:nvPr>
        </p:nvSpPr>
        <p:spPr/>
        <p:txBody>
          <a:bodyPr/>
          <a:lstStyle/>
          <a:p>
            <a:fld id="{6F61448E-760F-4021-AD61-D9F4E63C8F24}" type="slidenum">
              <a:rPr lang="en-US" sz="2800" b="1" smtClean="0"/>
              <a:t>31</a:t>
            </a:fld>
            <a:endParaRPr lang="en-US" sz="2800" b="1"/>
          </a:p>
        </p:txBody>
      </p:sp>
    </p:spTree>
    <p:extLst>
      <p:ext uri="{BB962C8B-B14F-4D97-AF65-F5344CB8AC3E}">
        <p14:creationId xmlns:p14="http://schemas.microsoft.com/office/powerpoint/2010/main" val="3784717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644133" y="2304193"/>
            <a:ext cx="2996600" cy="2931482"/>
          </a:xfrm>
          <a:prstGeom prst="ellipse">
            <a:avLst/>
          </a:prstGeom>
          <a:solidFill>
            <a:schemeClr val="bg1">
              <a:lumMod val="95000"/>
            </a:schemeClr>
          </a:solidFill>
          <a:ln>
            <a:noFill/>
          </a:ln>
          <a:effectLst>
            <a:outerShdw blurRad="3683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5926305" y="2532628"/>
            <a:ext cx="2432253" cy="2474612"/>
            <a:chOff x="4109083" y="2634804"/>
            <a:chExt cx="2540000" cy="2540000"/>
          </a:xfrm>
        </p:grpSpPr>
        <p:sp>
          <p:nvSpPr>
            <p:cNvPr id="4" name="Oval 3"/>
            <p:cNvSpPr/>
            <p:nvPr/>
          </p:nvSpPr>
          <p:spPr>
            <a:xfrm>
              <a:off x="4109083" y="2634804"/>
              <a:ext cx="2540000" cy="2540000"/>
            </a:xfrm>
            <a:prstGeom prst="ellipse">
              <a:avLst/>
            </a:prstGeom>
            <a:solidFill>
              <a:schemeClr val="accent6">
                <a:lumMod val="75000"/>
              </a:schemeClr>
            </a:solidFill>
            <a:ln>
              <a:noFill/>
            </a:ln>
            <a:effectLst>
              <a:outerShdw blurRad="3683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tăText 10"/>
            <p:cNvSpPr txBox="1"/>
            <p:nvPr/>
          </p:nvSpPr>
          <p:spPr>
            <a:xfrm>
              <a:off x="4168549" y="3217521"/>
              <a:ext cx="2421068" cy="1579546"/>
            </a:xfrm>
            <a:prstGeom prst="rect">
              <a:avLst/>
            </a:prstGeom>
            <a:noFill/>
          </p:spPr>
          <p:txBody>
            <a:bodyPr wrap="square" rtlCol="0">
              <a:spAutoFit/>
            </a:bodyPr>
            <a:lstStyle/>
            <a:p>
              <a:pPr algn="ctr"/>
              <a:r>
                <a:rPr lang="en-US" sz="1600" dirty="0" smtClean="0">
                  <a:solidFill>
                    <a:schemeClr val="bg1"/>
                  </a:solidFill>
                </a:rPr>
                <a:t>SB91 Presented the opportunity for the State of Alaska to implement a long-standing public safety priority</a:t>
              </a:r>
              <a:endParaRPr lang="en-US" sz="1600" dirty="0">
                <a:solidFill>
                  <a:schemeClr val="bg1"/>
                </a:solidFill>
              </a:endParaRPr>
            </a:p>
            <a:p>
              <a:pPr algn="ctr"/>
              <a:endParaRPr lang="en-US" sz="1400" dirty="0">
                <a:solidFill>
                  <a:schemeClr val="bg1"/>
                </a:solidFill>
              </a:endParaRPr>
            </a:p>
          </p:txBody>
        </p:sp>
      </p:grpSp>
      <p:grpSp>
        <p:nvGrpSpPr>
          <p:cNvPr id="3" name="Group 2"/>
          <p:cNvGrpSpPr/>
          <p:nvPr/>
        </p:nvGrpSpPr>
        <p:grpSpPr>
          <a:xfrm>
            <a:off x="624716" y="1404614"/>
            <a:ext cx="5119261" cy="5826561"/>
            <a:chOff x="825876" y="1291793"/>
            <a:chExt cx="3340305" cy="6697136"/>
          </a:xfrm>
        </p:grpSpPr>
        <p:sp>
          <p:nvSpPr>
            <p:cNvPr id="19" name="CasetăText 18"/>
            <p:cNvSpPr txBox="1"/>
            <p:nvPr/>
          </p:nvSpPr>
          <p:spPr>
            <a:xfrm>
              <a:off x="825877" y="2872823"/>
              <a:ext cx="2247211" cy="469677"/>
            </a:xfrm>
            <a:prstGeom prst="roundRect">
              <a:avLst/>
            </a:prstGeom>
            <a:solidFill>
              <a:schemeClr val="accent6">
                <a:lumMod val="75000"/>
              </a:schemeClr>
            </a:solidFill>
            <a:effectLst>
              <a:innerShdw blurRad="114300">
                <a:prstClr val="black"/>
              </a:innerShdw>
            </a:effectLst>
          </p:spPr>
          <p:txBody>
            <a:bodyPr wrap="square" rtlCol="0">
              <a:spAutoFit/>
            </a:bodyPr>
            <a:lstStyle/>
            <a:p>
              <a:pPr algn="ctr"/>
              <a:r>
                <a:rPr lang="en-US" dirty="0" smtClean="0">
                  <a:solidFill>
                    <a:schemeClr val="bg1"/>
                  </a:solidFill>
                </a:rPr>
                <a:t>FINDINGS</a:t>
              </a:r>
              <a:endParaRPr lang="en-US" dirty="0">
                <a:solidFill>
                  <a:schemeClr val="bg1"/>
                </a:solidFill>
              </a:endParaRPr>
            </a:p>
          </p:txBody>
        </p:sp>
        <p:pic>
          <p:nvPicPr>
            <p:cNvPr id="20" name="Picture 21" descr="E:\Andrei\work\UpWork\infographics vs\vectors\businessman277.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83081" y="1291793"/>
              <a:ext cx="932803" cy="1525907"/>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29" name="Grupare 57"/>
            <p:cNvGrpSpPr/>
            <p:nvPr/>
          </p:nvGrpSpPr>
          <p:grpSpPr>
            <a:xfrm>
              <a:off x="825876" y="3399718"/>
              <a:ext cx="3340305" cy="4589211"/>
              <a:chOff x="750522" y="821854"/>
              <a:chExt cx="2516645" cy="3441907"/>
            </a:xfrm>
          </p:grpSpPr>
          <p:sp>
            <p:nvSpPr>
              <p:cNvPr id="30" name="CasetăText 58"/>
              <p:cNvSpPr txBox="1"/>
              <p:nvPr/>
            </p:nvSpPr>
            <p:spPr>
              <a:xfrm>
                <a:off x="750522" y="1192657"/>
                <a:ext cx="2516645" cy="3071104"/>
              </a:xfrm>
              <a:prstGeom prst="rect">
                <a:avLst/>
              </a:prstGeom>
              <a:noFill/>
            </p:spPr>
            <p:txBody>
              <a:bodyPr wrap="square" rtlCol="0">
                <a:spAutoFit/>
              </a:bodyPr>
              <a:lstStyle/>
              <a:p>
                <a:endParaRPr lang="en-US" sz="1050" dirty="0">
                  <a:solidFill>
                    <a:schemeClr val="tx1">
                      <a:lumMod val="85000"/>
                      <a:lumOff val="15000"/>
                    </a:schemeClr>
                  </a:solidFill>
                </a:endParaRPr>
              </a:p>
              <a:p>
                <a:endParaRPr lang="en-US" sz="2000" dirty="0">
                  <a:solidFill>
                    <a:schemeClr val="tx1">
                      <a:lumMod val="85000"/>
                      <a:lumOff val="15000"/>
                    </a:schemeClr>
                  </a:solidFill>
                </a:endParaRPr>
              </a:p>
              <a:p>
                <a:r>
                  <a:rPr lang="en-US" sz="2000" dirty="0" smtClean="0"/>
                  <a:t>Traditional pretrial concerns have included issues such as:</a:t>
                </a:r>
              </a:p>
              <a:p>
                <a:pPr marL="285750" indent="-285750">
                  <a:buFont typeface="Arial" panose="020B0604020202020204" pitchFamily="34" charset="0"/>
                  <a:buChar char="•"/>
                </a:pPr>
                <a:r>
                  <a:rPr lang="en-US" sz="2000" dirty="0" smtClean="0"/>
                  <a:t>Lack of available information for judiciary</a:t>
                </a:r>
              </a:p>
              <a:p>
                <a:pPr marL="285750" indent="-285750">
                  <a:buFont typeface="Arial" panose="020B0604020202020204" pitchFamily="34" charset="0"/>
                  <a:buChar char="•"/>
                </a:pPr>
                <a:r>
                  <a:rPr lang="en-US" sz="2000" dirty="0" smtClean="0"/>
                  <a:t>Lack of information about offender risk</a:t>
                </a:r>
              </a:p>
              <a:p>
                <a:pPr marL="285750" indent="-285750">
                  <a:buFont typeface="Arial" panose="020B0604020202020204" pitchFamily="34" charset="0"/>
                  <a:buChar char="•"/>
                </a:pPr>
                <a:r>
                  <a:rPr lang="en-US" sz="2000" dirty="0" smtClean="0"/>
                  <a:t>Lack of oversight for those who post bail and need supervision</a:t>
                </a:r>
              </a:p>
              <a:p>
                <a:pPr marL="285750" indent="-285750">
                  <a:buFont typeface="Arial" panose="020B0604020202020204" pitchFamily="34" charset="0"/>
                  <a:buChar char="•"/>
                </a:pPr>
                <a:r>
                  <a:rPr lang="en-US" sz="2000" dirty="0" smtClean="0"/>
                  <a:t>Lack of options for release supervision and diversion</a:t>
                </a:r>
                <a:endParaRPr lang="en-US" sz="2000" dirty="0"/>
              </a:p>
              <a:p>
                <a:endParaRPr lang="en-US" sz="1400" dirty="0">
                  <a:solidFill>
                    <a:schemeClr val="tx1">
                      <a:lumMod val="85000"/>
                      <a:lumOff val="15000"/>
                    </a:schemeClr>
                  </a:solidFill>
                </a:endParaRPr>
              </a:p>
              <a:p>
                <a:endParaRPr lang="en-US" sz="1050" dirty="0">
                  <a:solidFill>
                    <a:schemeClr val="tx1">
                      <a:lumMod val="85000"/>
                      <a:lumOff val="15000"/>
                    </a:schemeClr>
                  </a:solidFill>
                </a:endParaRPr>
              </a:p>
              <a:p>
                <a:pPr algn="ctr"/>
                <a:endParaRPr lang="en-US" sz="1050" dirty="0">
                  <a:solidFill>
                    <a:schemeClr val="tx1">
                      <a:lumMod val="50000"/>
                      <a:lumOff val="50000"/>
                    </a:schemeClr>
                  </a:solidFill>
                </a:endParaRPr>
              </a:p>
            </p:txBody>
          </p:sp>
          <p:sp>
            <p:nvSpPr>
              <p:cNvPr id="31" name="CasetăText 59"/>
              <p:cNvSpPr txBox="1"/>
              <p:nvPr/>
            </p:nvSpPr>
            <p:spPr>
              <a:xfrm>
                <a:off x="750523" y="821854"/>
                <a:ext cx="2330873" cy="716370"/>
              </a:xfrm>
              <a:prstGeom prst="rect">
                <a:avLst/>
              </a:prstGeom>
              <a:noFill/>
            </p:spPr>
            <p:txBody>
              <a:bodyPr wrap="square" rtlCol="0">
                <a:spAutoFit/>
              </a:bodyPr>
              <a:lstStyle/>
              <a:p>
                <a:r>
                  <a:rPr lang="en-US" sz="2400" b="1" dirty="0">
                    <a:solidFill>
                      <a:schemeClr val="tx1">
                        <a:lumMod val="85000"/>
                        <a:lumOff val="15000"/>
                      </a:schemeClr>
                    </a:solidFill>
                  </a:rPr>
                  <a:t>Pretrial Services </a:t>
                </a:r>
                <a:r>
                  <a:rPr lang="en-US" sz="2400" b="1" dirty="0" smtClean="0">
                    <a:solidFill>
                      <a:schemeClr val="tx1">
                        <a:lumMod val="85000"/>
                        <a:lumOff val="15000"/>
                      </a:schemeClr>
                    </a:solidFill>
                  </a:rPr>
                  <a:t>has been requested </a:t>
                </a:r>
                <a:r>
                  <a:rPr lang="en-US" sz="2400" b="1" dirty="0">
                    <a:solidFill>
                      <a:schemeClr val="tx1">
                        <a:lumMod val="85000"/>
                        <a:lumOff val="15000"/>
                      </a:schemeClr>
                    </a:solidFill>
                  </a:rPr>
                  <a:t>for </a:t>
                </a:r>
                <a:r>
                  <a:rPr lang="en-US" sz="2400" b="1" dirty="0" smtClean="0">
                    <a:solidFill>
                      <a:schemeClr val="tx1">
                        <a:lumMod val="85000"/>
                        <a:lumOff val="15000"/>
                      </a:schemeClr>
                    </a:solidFill>
                  </a:rPr>
                  <a:t>more </a:t>
                </a:r>
                <a:r>
                  <a:rPr lang="en-US" sz="2400" b="1" dirty="0">
                    <a:solidFill>
                      <a:schemeClr val="tx1">
                        <a:lumMod val="85000"/>
                        <a:lumOff val="15000"/>
                      </a:schemeClr>
                    </a:solidFill>
                  </a:rPr>
                  <a:t>than 40 </a:t>
                </a:r>
                <a:r>
                  <a:rPr lang="en-US" sz="2400" b="1" dirty="0" smtClean="0">
                    <a:solidFill>
                      <a:schemeClr val="tx1">
                        <a:lumMod val="85000"/>
                        <a:lumOff val="15000"/>
                      </a:schemeClr>
                    </a:solidFill>
                  </a:rPr>
                  <a:t>years</a:t>
                </a:r>
                <a:r>
                  <a:rPr lang="en-US" sz="2400" b="1" dirty="0">
                    <a:solidFill>
                      <a:schemeClr val="tx1">
                        <a:lumMod val="85000"/>
                        <a:lumOff val="15000"/>
                      </a:schemeClr>
                    </a:solidFill>
                  </a:rPr>
                  <a:t>. </a:t>
                </a:r>
              </a:p>
            </p:txBody>
          </p:sp>
        </p:grpSp>
      </p:grpSp>
      <p:sp>
        <p:nvSpPr>
          <p:cNvPr id="2" name="Slide Number Placeholder 1"/>
          <p:cNvSpPr>
            <a:spLocks noGrp="1"/>
          </p:cNvSpPr>
          <p:nvPr>
            <p:ph type="sldNum" sz="quarter" idx="12"/>
          </p:nvPr>
        </p:nvSpPr>
        <p:spPr/>
        <p:txBody>
          <a:bodyPr/>
          <a:lstStyle/>
          <a:p>
            <a:fld id="{6F61448E-760F-4021-AD61-D9F4E63C8F24}" type="slidenum">
              <a:rPr lang="en-US" sz="2800" b="1" smtClean="0"/>
              <a:t>32</a:t>
            </a:fld>
            <a:endParaRPr lang="en-US" sz="2800" b="1"/>
          </a:p>
        </p:txBody>
      </p:sp>
      <p:sp>
        <p:nvSpPr>
          <p:cNvPr id="50" name="Rectangle 49"/>
          <p:cNvSpPr/>
          <p:nvPr/>
        </p:nvSpPr>
        <p:spPr>
          <a:xfrm>
            <a:off x="-1379" y="-40534"/>
            <a:ext cx="9145379" cy="132120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685800" rtlCol="0" anchor="ctr"/>
          <a:lstStyle/>
          <a:p>
            <a:pPr algn="ctr"/>
            <a:r>
              <a:rPr lang="en-US" sz="3200" b="1" dirty="0">
                <a:latin typeface="+mj-lt"/>
              </a:rPr>
              <a:t>History of </a:t>
            </a:r>
            <a:r>
              <a:rPr lang="en-US" sz="3200" b="1" dirty="0" smtClean="0">
                <a:latin typeface="+mj-lt"/>
              </a:rPr>
              <a:t>Recommendations </a:t>
            </a:r>
            <a:r>
              <a:rPr lang="en-US" sz="3200" b="1" dirty="0">
                <a:latin typeface="+mj-lt"/>
              </a:rPr>
              <a:t>for Pretrial </a:t>
            </a:r>
            <a:r>
              <a:rPr lang="en-US" sz="3200" b="1" dirty="0" smtClean="0">
                <a:latin typeface="+mj-lt"/>
              </a:rPr>
              <a:t>Services</a:t>
            </a:r>
            <a:endParaRPr lang="en-US" sz="3200" dirty="0"/>
          </a:p>
        </p:txBody>
      </p:sp>
    </p:spTree>
    <p:extLst>
      <p:ext uri="{BB962C8B-B14F-4D97-AF65-F5344CB8AC3E}">
        <p14:creationId xmlns:p14="http://schemas.microsoft.com/office/powerpoint/2010/main" val="42652673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49"/>
          <p:cNvSpPr>
            <a:spLocks/>
          </p:cNvSpPr>
          <p:nvPr/>
        </p:nvSpPr>
        <p:spPr bwMode="auto">
          <a:xfrm>
            <a:off x="10761663" y="4454526"/>
            <a:ext cx="12700" cy="6350"/>
          </a:xfrm>
          <a:custGeom>
            <a:avLst/>
            <a:gdLst>
              <a:gd name="T0" fmla="*/ 4 w 4"/>
              <a:gd name="T1" fmla="*/ 2 h 2"/>
              <a:gd name="T2" fmla="*/ 4 w 4"/>
              <a:gd name="T3" fmla="*/ 2 h 2"/>
              <a:gd name="T4" fmla="*/ 4 w 4"/>
              <a:gd name="T5" fmla="*/ 2 h 2"/>
              <a:gd name="T6" fmla="*/ 3 w 4"/>
              <a:gd name="T7" fmla="*/ 2 h 2"/>
              <a:gd name="T8" fmla="*/ 2 w 4"/>
              <a:gd name="T9" fmla="*/ 1 h 2"/>
              <a:gd name="T10" fmla="*/ 0 w 4"/>
              <a:gd name="T11" fmla="*/ 0 h 2"/>
              <a:gd name="T12" fmla="*/ 0 w 4"/>
              <a:gd name="T13" fmla="*/ 0 h 2"/>
              <a:gd name="T14" fmla="*/ 3 w 4"/>
              <a:gd name="T15" fmla="*/ 1 h 2"/>
              <a:gd name="T16" fmla="*/ 4 w 4"/>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4" y="2"/>
                </a:moveTo>
                <a:cubicBezTo>
                  <a:pt x="4" y="2"/>
                  <a:pt x="4" y="2"/>
                  <a:pt x="4" y="2"/>
                </a:cubicBezTo>
                <a:cubicBezTo>
                  <a:pt x="4" y="2"/>
                  <a:pt x="4" y="2"/>
                  <a:pt x="4" y="2"/>
                </a:cubicBezTo>
                <a:cubicBezTo>
                  <a:pt x="4" y="2"/>
                  <a:pt x="3" y="2"/>
                  <a:pt x="3" y="2"/>
                </a:cubicBezTo>
                <a:cubicBezTo>
                  <a:pt x="2" y="1"/>
                  <a:pt x="2" y="1"/>
                  <a:pt x="2" y="1"/>
                </a:cubicBezTo>
                <a:cubicBezTo>
                  <a:pt x="1" y="1"/>
                  <a:pt x="1" y="0"/>
                  <a:pt x="0" y="0"/>
                </a:cubicBezTo>
                <a:cubicBezTo>
                  <a:pt x="0" y="0"/>
                  <a:pt x="0" y="0"/>
                  <a:pt x="0" y="0"/>
                </a:cubicBezTo>
                <a:cubicBezTo>
                  <a:pt x="1" y="0"/>
                  <a:pt x="2" y="1"/>
                  <a:pt x="3" y="1"/>
                </a:cubicBezTo>
                <a:cubicBezTo>
                  <a:pt x="3" y="2"/>
                  <a:pt x="4" y="2"/>
                  <a:pt x="4" y="2"/>
                </a:cubicBezTo>
                <a:close/>
              </a:path>
            </a:pathLst>
          </a:custGeom>
          <a:solidFill>
            <a:srgbClr val="FF23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0"/>
          <p:cNvSpPr>
            <a:spLocks/>
          </p:cNvSpPr>
          <p:nvPr/>
        </p:nvSpPr>
        <p:spPr bwMode="auto">
          <a:xfrm>
            <a:off x="10729913" y="2057401"/>
            <a:ext cx="41275" cy="25400"/>
          </a:xfrm>
          <a:custGeom>
            <a:avLst/>
            <a:gdLst>
              <a:gd name="T0" fmla="*/ 13 w 13"/>
              <a:gd name="T1" fmla="*/ 0 h 8"/>
              <a:gd name="T2" fmla="*/ 11 w 13"/>
              <a:gd name="T3" fmla="*/ 1 h 8"/>
              <a:gd name="T4" fmla="*/ 10 w 13"/>
              <a:gd name="T5" fmla="*/ 2 h 8"/>
              <a:gd name="T6" fmla="*/ 0 w 13"/>
              <a:gd name="T7" fmla="*/ 8 h 8"/>
              <a:gd name="T8" fmla="*/ 10 w 13"/>
              <a:gd name="T9" fmla="*/ 2 h 8"/>
              <a:gd name="T10" fmla="*/ 13 w 13"/>
              <a:gd name="T11" fmla="*/ 0 h 8"/>
            </a:gdLst>
            <a:ahLst/>
            <a:cxnLst>
              <a:cxn ang="0">
                <a:pos x="T0" y="T1"/>
              </a:cxn>
              <a:cxn ang="0">
                <a:pos x="T2" y="T3"/>
              </a:cxn>
              <a:cxn ang="0">
                <a:pos x="T4" y="T5"/>
              </a:cxn>
              <a:cxn ang="0">
                <a:pos x="T6" y="T7"/>
              </a:cxn>
              <a:cxn ang="0">
                <a:pos x="T8" y="T9"/>
              </a:cxn>
              <a:cxn ang="0">
                <a:pos x="T10" y="T11"/>
              </a:cxn>
            </a:cxnLst>
            <a:rect l="0" t="0" r="r" b="b"/>
            <a:pathLst>
              <a:path w="13" h="8">
                <a:moveTo>
                  <a:pt x="13" y="0"/>
                </a:moveTo>
                <a:cubicBezTo>
                  <a:pt x="13" y="0"/>
                  <a:pt x="12" y="1"/>
                  <a:pt x="11" y="1"/>
                </a:cubicBezTo>
                <a:cubicBezTo>
                  <a:pt x="11" y="2"/>
                  <a:pt x="10" y="2"/>
                  <a:pt x="10" y="2"/>
                </a:cubicBezTo>
                <a:cubicBezTo>
                  <a:pt x="8" y="3"/>
                  <a:pt x="4" y="6"/>
                  <a:pt x="0" y="8"/>
                </a:cubicBezTo>
                <a:cubicBezTo>
                  <a:pt x="3" y="6"/>
                  <a:pt x="7" y="4"/>
                  <a:pt x="10" y="2"/>
                </a:cubicBezTo>
                <a:cubicBezTo>
                  <a:pt x="11" y="1"/>
                  <a:pt x="12" y="0"/>
                  <a:pt x="13" y="0"/>
                </a:cubicBezTo>
                <a:close/>
              </a:path>
            </a:pathLst>
          </a:custGeom>
          <a:solidFill>
            <a:srgbClr val="FF23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2"/>
          <p:cNvSpPr>
            <a:spLocks/>
          </p:cNvSpPr>
          <p:nvPr/>
        </p:nvSpPr>
        <p:spPr bwMode="auto">
          <a:xfrm>
            <a:off x="9867900" y="2063751"/>
            <a:ext cx="38100" cy="22225"/>
          </a:xfrm>
          <a:custGeom>
            <a:avLst/>
            <a:gdLst>
              <a:gd name="T0" fmla="*/ 12 w 12"/>
              <a:gd name="T1" fmla="*/ 0 h 7"/>
              <a:gd name="T2" fmla="*/ 12 w 12"/>
              <a:gd name="T3" fmla="*/ 0 h 7"/>
              <a:gd name="T4" fmla="*/ 2 w 12"/>
              <a:gd name="T5" fmla="*/ 6 h 7"/>
              <a:gd name="T6" fmla="*/ 0 w 12"/>
              <a:gd name="T7" fmla="*/ 7 h 7"/>
              <a:gd name="T8" fmla="*/ 12 w 12"/>
              <a:gd name="T9" fmla="*/ 0 h 7"/>
            </a:gdLst>
            <a:ahLst/>
            <a:cxnLst>
              <a:cxn ang="0">
                <a:pos x="T0" y="T1"/>
              </a:cxn>
              <a:cxn ang="0">
                <a:pos x="T2" y="T3"/>
              </a:cxn>
              <a:cxn ang="0">
                <a:pos x="T4" y="T5"/>
              </a:cxn>
              <a:cxn ang="0">
                <a:pos x="T6" y="T7"/>
              </a:cxn>
              <a:cxn ang="0">
                <a:pos x="T8" y="T9"/>
              </a:cxn>
            </a:cxnLst>
            <a:rect l="0" t="0" r="r" b="b"/>
            <a:pathLst>
              <a:path w="12" h="7">
                <a:moveTo>
                  <a:pt x="12" y="0"/>
                </a:moveTo>
                <a:cubicBezTo>
                  <a:pt x="12" y="0"/>
                  <a:pt x="12" y="0"/>
                  <a:pt x="12" y="0"/>
                </a:cubicBezTo>
                <a:cubicBezTo>
                  <a:pt x="10" y="1"/>
                  <a:pt x="6" y="4"/>
                  <a:pt x="2" y="6"/>
                </a:cubicBezTo>
                <a:cubicBezTo>
                  <a:pt x="1" y="7"/>
                  <a:pt x="1" y="7"/>
                  <a:pt x="0" y="7"/>
                </a:cubicBezTo>
                <a:cubicBezTo>
                  <a:pt x="4" y="5"/>
                  <a:pt x="8" y="2"/>
                  <a:pt x="12" y="0"/>
                </a:cubicBezTo>
                <a:close/>
              </a:path>
            </a:pathLst>
          </a:custGeom>
          <a:solidFill>
            <a:srgbClr val="FF23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3692752" y="4009808"/>
            <a:ext cx="2608847" cy="830997"/>
            <a:chOff x="3434350" y="3474651"/>
            <a:chExt cx="3478462" cy="1107996"/>
          </a:xfrm>
        </p:grpSpPr>
        <p:sp>
          <p:nvSpPr>
            <p:cNvPr id="132" name="Oval 131"/>
            <p:cNvSpPr/>
            <p:nvPr/>
          </p:nvSpPr>
          <p:spPr>
            <a:xfrm flipV="1">
              <a:off x="3666596" y="3625000"/>
              <a:ext cx="203200" cy="203200"/>
            </a:xfrm>
            <a:prstGeom prst="ellipse">
              <a:avLst/>
            </a:prstGeom>
            <a:solidFill>
              <a:schemeClr val="accent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 162"/>
            <p:cNvSpPr txBox="1"/>
            <p:nvPr/>
          </p:nvSpPr>
          <p:spPr>
            <a:xfrm>
              <a:off x="3434350" y="3474651"/>
              <a:ext cx="3478462" cy="1107996"/>
            </a:xfrm>
            <a:prstGeom prst="rect">
              <a:avLst/>
            </a:prstGeom>
            <a:noFill/>
          </p:spPr>
          <p:txBody>
            <a:bodyPr wrap="square" rtlCol="0">
              <a:spAutoFit/>
            </a:bodyPr>
            <a:lstStyle/>
            <a:p>
              <a:pPr algn="ctr"/>
              <a:r>
                <a:rPr lang="en-US" sz="2400" b="1" dirty="0">
                  <a:solidFill>
                    <a:schemeClr val="tx1">
                      <a:lumMod val="65000"/>
                      <a:lumOff val="35000"/>
                    </a:schemeClr>
                  </a:solidFill>
                </a:rPr>
                <a:t>DEFENDANT REPRESENTATIVES</a:t>
              </a:r>
            </a:p>
          </p:txBody>
        </p:sp>
      </p:grpSp>
      <p:grpSp>
        <p:nvGrpSpPr>
          <p:cNvPr id="6" name="Group 5"/>
          <p:cNvGrpSpPr/>
          <p:nvPr/>
        </p:nvGrpSpPr>
        <p:grpSpPr>
          <a:xfrm rot="10800000">
            <a:off x="-161030" y="4009808"/>
            <a:ext cx="2293632" cy="830996"/>
            <a:chOff x="1050935" y="3728124"/>
            <a:chExt cx="2813973" cy="1107995"/>
          </a:xfrm>
        </p:grpSpPr>
        <p:sp>
          <p:nvSpPr>
            <p:cNvPr id="112" name="Oval 111"/>
            <p:cNvSpPr/>
            <p:nvPr/>
          </p:nvSpPr>
          <p:spPr>
            <a:xfrm>
              <a:off x="1389590" y="4455861"/>
              <a:ext cx="203200" cy="203200"/>
            </a:xfrm>
            <a:prstGeom prst="ellipse">
              <a:avLst/>
            </a:prstGeom>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161"/>
            <p:cNvSpPr txBox="1"/>
            <p:nvPr/>
          </p:nvSpPr>
          <p:spPr>
            <a:xfrm rot="10800000">
              <a:off x="1050935" y="3728124"/>
              <a:ext cx="2813973" cy="1107995"/>
            </a:xfrm>
            <a:prstGeom prst="rect">
              <a:avLst/>
            </a:prstGeom>
            <a:noFill/>
          </p:spPr>
          <p:txBody>
            <a:bodyPr wrap="square" rtlCol="0">
              <a:spAutoFit/>
            </a:bodyPr>
            <a:lstStyle/>
            <a:p>
              <a:pPr algn="ctr"/>
              <a:r>
                <a:rPr lang="en-US" sz="2400" b="1" dirty="0">
                  <a:solidFill>
                    <a:schemeClr val="tx1">
                      <a:lumMod val="65000"/>
                      <a:lumOff val="35000"/>
                    </a:schemeClr>
                  </a:solidFill>
                </a:rPr>
                <a:t>LAW ENFORCEMENT</a:t>
              </a:r>
            </a:p>
          </p:txBody>
        </p:sp>
      </p:grpSp>
      <p:grpSp>
        <p:nvGrpSpPr>
          <p:cNvPr id="8" name="Group 7"/>
          <p:cNvGrpSpPr/>
          <p:nvPr/>
        </p:nvGrpSpPr>
        <p:grpSpPr>
          <a:xfrm rot="10800000">
            <a:off x="2009542" y="4031878"/>
            <a:ext cx="4252471" cy="830996"/>
            <a:chOff x="5943602" y="3701408"/>
            <a:chExt cx="5669958" cy="1107994"/>
          </a:xfrm>
        </p:grpSpPr>
        <p:sp>
          <p:nvSpPr>
            <p:cNvPr id="120" name="Oval 119"/>
            <p:cNvSpPr/>
            <p:nvPr/>
          </p:nvSpPr>
          <p:spPr>
            <a:xfrm>
              <a:off x="5943602" y="4455861"/>
              <a:ext cx="203200" cy="203200"/>
            </a:xfrm>
            <a:prstGeom prst="ellipse">
              <a:avLst/>
            </a:prstGeom>
            <a:solidFill>
              <a:schemeClr val="accent6"/>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 163"/>
            <p:cNvSpPr txBox="1"/>
            <p:nvPr/>
          </p:nvSpPr>
          <p:spPr>
            <a:xfrm rot="10800000">
              <a:off x="9548921" y="3701408"/>
              <a:ext cx="2064639" cy="1107994"/>
            </a:xfrm>
            <a:prstGeom prst="rect">
              <a:avLst/>
            </a:prstGeom>
            <a:noFill/>
          </p:spPr>
          <p:txBody>
            <a:bodyPr wrap="square" rtlCol="0">
              <a:spAutoFit/>
            </a:bodyPr>
            <a:lstStyle/>
            <a:p>
              <a:pPr algn="ctr"/>
              <a:r>
                <a:rPr lang="en-US" sz="2400" b="1" dirty="0">
                  <a:solidFill>
                    <a:schemeClr val="tx1">
                      <a:lumMod val="65000"/>
                      <a:lumOff val="35000"/>
                    </a:schemeClr>
                  </a:solidFill>
                </a:rPr>
                <a:t>VICTIM RIGHTS</a:t>
              </a:r>
            </a:p>
          </p:txBody>
        </p:sp>
      </p:grpSp>
      <p:grpSp>
        <p:nvGrpSpPr>
          <p:cNvPr id="10" name="Group 9"/>
          <p:cNvGrpSpPr/>
          <p:nvPr/>
        </p:nvGrpSpPr>
        <p:grpSpPr>
          <a:xfrm>
            <a:off x="7239664" y="2973901"/>
            <a:ext cx="2050104" cy="1301068"/>
            <a:chOff x="6861108" y="2093442"/>
            <a:chExt cx="2733472" cy="1734758"/>
          </a:xfrm>
        </p:grpSpPr>
        <p:sp>
          <p:nvSpPr>
            <p:cNvPr id="144" name="Oval 143"/>
            <p:cNvSpPr/>
            <p:nvPr/>
          </p:nvSpPr>
          <p:spPr>
            <a:xfrm flipV="1">
              <a:off x="8220604" y="3625000"/>
              <a:ext cx="203200" cy="203200"/>
            </a:xfrm>
            <a:prstGeom prst="ellipse">
              <a:avLst/>
            </a:prstGeom>
            <a:solidFill>
              <a:schemeClr val="accent6"/>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 164"/>
            <p:cNvSpPr txBox="1"/>
            <p:nvPr/>
          </p:nvSpPr>
          <p:spPr>
            <a:xfrm>
              <a:off x="6861108" y="2093442"/>
              <a:ext cx="2733472" cy="1107996"/>
            </a:xfrm>
            <a:prstGeom prst="rect">
              <a:avLst/>
            </a:prstGeom>
            <a:noFill/>
          </p:spPr>
          <p:txBody>
            <a:bodyPr wrap="square" rtlCol="0">
              <a:spAutoFit/>
            </a:bodyPr>
            <a:lstStyle/>
            <a:p>
              <a:pPr algn="ctr"/>
              <a:r>
                <a:rPr lang="en-US" sz="2400" b="1" dirty="0">
                  <a:solidFill>
                    <a:schemeClr val="tx1">
                      <a:lumMod val="65000"/>
                      <a:lumOff val="35000"/>
                    </a:schemeClr>
                  </a:solidFill>
                </a:rPr>
                <a:t>TREATMENT SERVICES</a:t>
              </a:r>
            </a:p>
          </p:txBody>
        </p:sp>
      </p:grpSp>
      <p:grpSp>
        <p:nvGrpSpPr>
          <p:cNvPr id="11" name="Group 10"/>
          <p:cNvGrpSpPr/>
          <p:nvPr/>
        </p:nvGrpSpPr>
        <p:grpSpPr>
          <a:xfrm>
            <a:off x="6457950" y="3586119"/>
            <a:ext cx="2104927" cy="1248348"/>
            <a:chOff x="9505993" y="4455860"/>
            <a:chExt cx="2806567" cy="1664465"/>
          </a:xfrm>
        </p:grpSpPr>
        <p:sp>
          <p:nvSpPr>
            <p:cNvPr id="128" name="Oval 127"/>
            <p:cNvSpPr/>
            <p:nvPr/>
          </p:nvSpPr>
          <p:spPr>
            <a:xfrm>
              <a:off x="10497609" y="4455860"/>
              <a:ext cx="203200" cy="203200"/>
            </a:xfrm>
            <a:prstGeom prst="ellipse">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 165"/>
            <p:cNvSpPr txBox="1"/>
            <p:nvPr/>
          </p:nvSpPr>
          <p:spPr>
            <a:xfrm>
              <a:off x="9505993" y="5504770"/>
              <a:ext cx="2806567" cy="615555"/>
            </a:xfrm>
            <a:prstGeom prst="rect">
              <a:avLst/>
            </a:prstGeom>
            <a:noFill/>
          </p:spPr>
          <p:txBody>
            <a:bodyPr wrap="square" rtlCol="0">
              <a:spAutoFit/>
            </a:bodyPr>
            <a:lstStyle/>
            <a:p>
              <a:pPr algn="ctr"/>
              <a:r>
                <a:rPr lang="en-US" sz="2400" b="1" dirty="0" smtClean="0">
                  <a:solidFill>
                    <a:schemeClr val="tx1">
                      <a:lumMod val="65000"/>
                      <a:lumOff val="35000"/>
                    </a:schemeClr>
                  </a:solidFill>
                </a:rPr>
                <a:t>RESEARCHERS</a:t>
              </a:r>
              <a:endParaRPr lang="en-US" sz="2400" b="1" dirty="0">
                <a:solidFill>
                  <a:schemeClr val="tx1">
                    <a:lumMod val="65000"/>
                    <a:lumOff val="35000"/>
                  </a:schemeClr>
                </a:solidFill>
              </a:endParaRPr>
            </a:p>
          </p:txBody>
        </p:sp>
      </p:grpSp>
      <p:sp>
        <p:nvSpPr>
          <p:cNvPr id="62" name="Rectangle 61"/>
          <p:cNvSpPr/>
          <p:nvPr/>
        </p:nvSpPr>
        <p:spPr>
          <a:xfrm>
            <a:off x="-1379" y="6005200"/>
            <a:ext cx="9145379" cy="8527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685800" rtlCol="0" anchor="ctr"/>
          <a:lstStyle/>
          <a:p>
            <a:pPr algn="r"/>
            <a:endParaRPr lang="en-US" sz="1350" dirty="0"/>
          </a:p>
        </p:txBody>
      </p:sp>
      <p:sp>
        <p:nvSpPr>
          <p:cNvPr id="14" name="Slide Number Placeholder 13"/>
          <p:cNvSpPr>
            <a:spLocks noGrp="1"/>
          </p:cNvSpPr>
          <p:nvPr>
            <p:ph type="sldNum" sz="quarter" idx="12"/>
          </p:nvPr>
        </p:nvSpPr>
        <p:spPr/>
        <p:txBody>
          <a:bodyPr/>
          <a:lstStyle/>
          <a:p>
            <a:fld id="{6F61448E-760F-4021-AD61-D9F4E63C8F24}" type="slidenum">
              <a:rPr lang="en-US" sz="2800" b="1" smtClean="0"/>
              <a:t>33</a:t>
            </a:fld>
            <a:endParaRPr lang="en-US" sz="2800" b="1" dirty="0"/>
          </a:p>
        </p:txBody>
      </p:sp>
      <p:sp>
        <p:nvSpPr>
          <p:cNvPr id="64" name="Rectangle 63"/>
          <p:cNvSpPr/>
          <p:nvPr/>
        </p:nvSpPr>
        <p:spPr>
          <a:xfrm>
            <a:off x="-1379" y="0"/>
            <a:ext cx="9145379" cy="18558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685800" rtlCol="0" anchor="ctr"/>
          <a:lstStyle/>
          <a:p>
            <a:pPr algn="ctr"/>
            <a:r>
              <a:rPr lang="en-US" sz="3600" b="1" dirty="0" smtClean="0">
                <a:latin typeface="+mj-lt"/>
              </a:rPr>
              <a:t>Pretrial Development Team</a:t>
            </a:r>
            <a:endParaRPr lang="en-US" sz="3600" dirty="0"/>
          </a:p>
        </p:txBody>
      </p:sp>
      <p:grpSp>
        <p:nvGrpSpPr>
          <p:cNvPr id="65" name="Group 64"/>
          <p:cNvGrpSpPr/>
          <p:nvPr/>
        </p:nvGrpSpPr>
        <p:grpSpPr>
          <a:xfrm>
            <a:off x="2778830" y="2973901"/>
            <a:ext cx="4460834" cy="764621"/>
            <a:chOff x="5943600" y="3639566"/>
            <a:chExt cx="5538810" cy="1019494"/>
          </a:xfrm>
        </p:grpSpPr>
        <p:sp>
          <p:nvSpPr>
            <p:cNvPr id="72" name="Oval 71"/>
            <p:cNvSpPr/>
            <p:nvPr/>
          </p:nvSpPr>
          <p:spPr>
            <a:xfrm>
              <a:off x="5943600" y="4455860"/>
              <a:ext cx="203200" cy="203200"/>
            </a:xfrm>
            <a:prstGeom prst="ellipse">
              <a:avLst/>
            </a:prstGeom>
            <a:solidFill>
              <a:schemeClr val="accent6"/>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163"/>
            <p:cNvSpPr txBox="1"/>
            <p:nvPr/>
          </p:nvSpPr>
          <p:spPr>
            <a:xfrm>
              <a:off x="8879369" y="3639566"/>
              <a:ext cx="2603041" cy="615553"/>
            </a:xfrm>
            <a:prstGeom prst="rect">
              <a:avLst/>
            </a:prstGeom>
            <a:noFill/>
          </p:spPr>
          <p:txBody>
            <a:bodyPr wrap="square" rtlCol="0">
              <a:spAutoFit/>
            </a:bodyPr>
            <a:lstStyle/>
            <a:p>
              <a:pPr algn="ctr"/>
              <a:r>
                <a:rPr lang="en-US" sz="2400" b="1" dirty="0" smtClean="0">
                  <a:solidFill>
                    <a:schemeClr val="tx1">
                      <a:lumMod val="65000"/>
                      <a:lumOff val="35000"/>
                    </a:schemeClr>
                  </a:solidFill>
                </a:rPr>
                <a:t>PROSECUTORS</a:t>
              </a:r>
              <a:endParaRPr lang="en-US" sz="2400" b="1" dirty="0">
                <a:solidFill>
                  <a:schemeClr val="tx1">
                    <a:lumMod val="65000"/>
                    <a:lumOff val="35000"/>
                  </a:schemeClr>
                </a:solidFill>
              </a:endParaRPr>
            </a:p>
          </p:txBody>
        </p:sp>
      </p:grpSp>
      <p:grpSp>
        <p:nvGrpSpPr>
          <p:cNvPr id="74" name="Group 73"/>
          <p:cNvGrpSpPr/>
          <p:nvPr/>
        </p:nvGrpSpPr>
        <p:grpSpPr>
          <a:xfrm rot="10800000">
            <a:off x="2871981" y="2973901"/>
            <a:ext cx="2304944" cy="830997"/>
            <a:chOff x="3666597" y="3507073"/>
            <a:chExt cx="3073258" cy="1107996"/>
          </a:xfrm>
        </p:grpSpPr>
        <p:sp>
          <p:nvSpPr>
            <p:cNvPr id="80" name="Oval 79"/>
            <p:cNvSpPr/>
            <p:nvPr/>
          </p:nvSpPr>
          <p:spPr>
            <a:xfrm flipV="1">
              <a:off x="3666597" y="3625000"/>
              <a:ext cx="203200" cy="203200"/>
            </a:xfrm>
            <a:prstGeom prst="ellipse">
              <a:avLst/>
            </a:prstGeom>
            <a:solidFill>
              <a:schemeClr val="accent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162"/>
            <p:cNvSpPr txBox="1"/>
            <p:nvPr/>
          </p:nvSpPr>
          <p:spPr>
            <a:xfrm rot="10800000">
              <a:off x="4248128" y="3507073"/>
              <a:ext cx="2491727" cy="1107996"/>
            </a:xfrm>
            <a:prstGeom prst="rect">
              <a:avLst/>
            </a:prstGeom>
            <a:noFill/>
          </p:spPr>
          <p:txBody>
            <a:bodyPr wrap="square" rtlCol="0">
              <a:spAutoFit/>
            </a:bodyPr>
            <a:lstStyle/>
            <a:p>
              <a:pPr algn="ctr"/>
              <a:r>
                <a:rPr lang="en-US" sz="2400" b="1" dirty="0" smtClean="0">
                  <a:solidFill>
                    <a:schemeClr val="tx1">
                      <a:lumMod val="65000"/>
                      <a:lumOff val="35000"/>
                    </a:schemeClr>
                  </a:solidFill>
                </a:rPr>
                <a:t>COURTS &amp; JUDICIARY</a:t>
              </a:r>
              <a:endParaRPr lang="en-US" sz="2400" b="1" dirty="0">
                <a:solidFill>
                  <a:schemeClr val="tx1">
                    <a:lumMod val="65000"/>
                    <a:lumOff val="35000"/>
                  </a:schemeClr>
                </a:solidFill>
              </a:endParaRPr>
            </a:p>
          </p:txBody>
        </p:sp>
      </p:grpSp>
      <p:grpSp>
        <p:nvGrpSpPr>
          <p:cNvPr id="81" name="Group 80"/>
          <p:cNvGrpSpPr/>
          <p:nvPr/>
        </p:nvGrpSpPr>
        <p:grpSpPr>
          <a:xfrm>
            <a:off x="393961" y="2980043"/>
            <a:ext cx="2183641" cy="729323"/>
            <a:chOff x="9763791" y="3625130"/>
            <a:chExt cx="2724905" cy="972431"/>
          </a:xfrm>
        </p:grpSpPr>
        <p:sp>
          <p:nvSpPr>
            <p:cNvPr id="88" name="Oval 87"/>
            <p:cNvSpPr/>
            <p:nvPr/>
          </p:nvSpPr>
          <p:spPr>
            <a:xfrm>
              <a:off x="10899568" y="4394361"/>
              <a:ext cx="203200" cy="203200"/>
            </a:xfrm>
            <a:prstGeom prst="ellipse">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165"/>
            <p:cNvSpPr txBox="1"/>
            <p:nvPr/>
          </p:nvSpPr>
          <p:spPr>
            <a:xfrm>
              <a:off x="9763791" y="3625130"/>
              <a:ext cx="2724905" cy="615553"/>
            </a:xfrm>
            <a:prstGeom prst="rect">
              <a:avLst/>
            </a:prstGeom>
            <a:noFill/>
          </p:spPr>
          <p:txBody>
            <a:bodyPr wrap="square" rtlCol="0">
              <a:spAutoFit/>
            </a:bodyPr>
            <a:lstStyle/>
            <a:p>
              <a:pPr algn="ctr"/>
              <a:r>
                <a:rPr lang="en-US" sz="2400" b="1" dirty="0">
                  <a:solidFill>
                    <a:schemeClr val="tx1">
                      <a:lumMod val="65000"/>
                      <a:lumOff val="35000"/>
                    </a:schemeClr>
                  </a:solidFill>
                </a:rPr>
                <a:t>COMMUNITIES</a:t>
              </a:r>
            </a:p>
          </p:txBody>
        </p:sp>
      </p:grpSp>
    </p:spTree>
    <p:extLst>
      <p:ext uri="{BB962C8B-B14F-4D97-AF65-F5344CB8AC3E}">
        <p14:creationId xmlns:p14="http://schemas.microsoft.com/office/powerpoint/2010/main" val="375525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1000"/>
                                        <p:tgtEl>
                                          <p:spTgt spid="65"/>
                                        </p:tgtEl>
                                      </p:cBhvr>
                                    </p:animEffect>
                                    <p:anim calcmode="lin" valueType="num">
                                      <p:cBhvr>
                                        <p:cTn id="41" dur="1000" fill="hold"/>
                                        <p:tgtEl>
                                          <p:spTgt spid="65"/>
                                        </p:tgtEl>
                                        <p:attrNameLst>
                                          <p:attrName>ppt_x</p:attrName>
                                        </p:attrNameLst>
                                      </p:cBhvr>
                                      <p:tavLst>
                                        <p:tav tm="0">
                                          <p:val>
                                            <p:strVal val="#ppt_x"/>
                                          </p:val>
                                        </p:tav>
                                        <p:tav tm="100000">
                                          <p:val>
                                            <p:strVal val="#ppt_x"/>
                                          </p:val>
                                        </p:tav>
                                      </p:tavLst>
                                    </p:anim>
                                    <p:anim calcmode="lin" valueType="num">
                                      <p:cBhvr>
                                        <p:cTn id="42"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1000"/>
                                        <p:tgtEl>
                                          <p:spTgt spid="81"/>
                                        </p:tgtEl>
                                      </p:cBhvr>
                                    </p:animEffect>
                                    <p:anim calcmode="lin" valueType="num">
                                      <p:cBhvr>
                                        <p:cTn id="48" dur="1000" fill="hold"/>
                                        <p:tgtEl>
                                          <p:spTgt spid="81"/>
                                        </p:tgtEl>
                                        <p:attrNameLst>
                                          <p:attrName>ppt_x</p:attrName>
                                        </p:attrNameLst>
                                      </p:cBhvr>
                                      <p:tavLst>
                                        <p:tav tm="0">
                                          <p:val>
                                            <p:strVal val="#ppt_x"/>
                                          </p:val>
                                        </p:tav>
                                        <p:tav tm="100000">
                                          <p:val>
                                            <p:strVal val="#ppt_x"/>
                                          </p:val>
                                        </p:tav>
                                      </p:tavLst>
                                    </p:anim>
                                    <p:anim calcmode="lin" valueType="num">
                                      <p:cBhvr>
                                        <p:cTn id="49"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r>
              <a:rPr lang="en-US" sz="3200" dirty="0"/>
              <a:t>Measures two risk components:</a:t>
            </a:r>
          </a:p>
          <a:p>
            <a:pPr lvl="1"/>
            <a:endParaRPr lang="en-US" sz="2400" dirty="0"/>
          </a:p>
          <a:p>
            <a:pPr marL="971550" lvl="1" indent="-514350">
              <a:buFont typeface="+mj-lt"/>
              <a:buAutoNum type="arabicPeriod"/>
            </a:pPr>
            <a:r>
              <a:rPr lang="en-US" sz="2800" dirty="0"/>
              <a:t>The likelihood that someone will Fail To Appear (FTA) for scheduled court hearings;</a:t>
            </a:r>
          </a:p>
          <a:p>
            <a:pPr marL="971550" lvl="1" indent="-514350">
              <a:buFont typeface="+mj-lt"/>
              <a:buAutoNum type="arabicPeriod"/>
            </a:pPr>
            <a:endParaRPr lang="en-US" sz="2800" dirty="0"/>
          </a:p>
          <a:p>
            <a:pPr marL="971550" lvl="1" indent="-514350">
              <a:buFont typeface="+mj-lt"/>
              <a:buAutoNum type="arabicPeriod"/>
            </a:pPr>
            <a:r>
              <a:rPr lang="en-US" sz="2800" dirty="0"/>
              <a:t>The likelihood that someone will have a New Criminal Arrest (NCA) while during pretrial release status.</a:t>
            </a:r>
          </a:p>
        </p:txBody>
      </p:sp>
      <p:sp>
        <p:nvSpPr>
          <p:cNvPr id="4" name="Slide Number Placeholder 3"/>
          <p:cNvSpPr>
            <a:spLocks noGrp="1"/>
          </p:cNvSpPr>
          <p:nvPr>
            <p:ph type="sldNum" sz="quarter" idx="12"/>
          </p:nvPr>
        </p:nvSpPr>
        <p:spPr/>
        <p:txBody>
          <a:bodyPr/>
          <a:lstStyle/>
          <a:p>
            <a:fld id="{6F61448E-760F-4021-AD61-D9F4E63C8F24}" type="slidenum">
              <a:rPr lang="en-US" sz="2800" b="1" smtClean="0"/>
              <a:t>34</a:t>
            </a:fld>
            <a:endParaRPr lang="en-US" sz="2800" b="1" dirty="0"/>
          </a:p>
        </p:txBody>
      </p:sp>
      <p:sp>
        <p:nvSpPr>
          <p:cNvPr id="6" name="Rectangle 5"/>
          <p:cNvSpPr/>
          <p:nvPr/>
        </p:nvSpPr>
        <p:spPr>
          <a:xfrm>
            <a:off x="-1379" y="0"/>
            <a:ext cx="9145379" cy="132120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685800" rtlCol="0" anchor="ctr"/>
          <a:lstStyle/>
          <a:p>
            <a:pPr algn="ctr"/>
            <a:r>
              <a:rPr lang="en-US" sz="3600" b="1" dirty="0" smtClean="0">
                <a:latin typeface="+mj-lt"/>
              </a:rPr>
              <a:t>Pretrial Risk Assessment</a:t>
            </a:r>
            <a:endParaRPr lang="en-US" sz="3600" dirty="0"/>
          </a:p>
        </p:txBody>
      </p:sp>
    </p:spTree>
    <p:extLst>
      <p:ext uri="{BB962C8B-B14F-4D97-AF65-F5344CB8AC3E}">
        <p14:creationId xmlns:p14="http://schemas.microsoft.com/office/powerpoint/2010/main" val="3575344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0" y="4266739"/>
            <a:ext cx="9056873" cy="389584"/>
            <a:chOff x="0" y="4190539"/>
            <a:chExt cx="9056873" cy="389584"/>
          </a:xfrm>
        </p:grpSpPr>
        <p:sp>
          <p:nvSpPr>
            <p:cNvPr id="62" name="Rectangle 2"/>
            <p:cNvSpPr/>
            <p:nvPr/>
          </p:nvSpPr>
          <p:spPr>
            <a:xfrm>
              <a:off x="4859309" y="4191000"/>
              <a:ext cx="871130" cy="389122"/>
            </a:xfrm>
            <a:custGeom>
              <a:avLst/>
              <a:gdLst>
                <a:gd name="connsiteX0" fmla="*/ 1344193 w 2001502"/>
                <a:gd name="connsiteY0" fmla="*/ 0 h 389123"/>
                <a:gd name="connsiteX1" fmla="*/ 1960611 w 2001502"/>
                <a:gd name="connsiteY1" fmla="*/ 0 h 389123"/>
                <a:gd name="connsiteX2" fmla="*/ 1917988 w 2001502"/>
                <a:gd name="connsiteY2" fmla="*/ 102494 h 389123"/>
                <a:gd name="connsiteX3" fmla="*/ 1960611 w 2001502"/>
                <a:gd name="connsiteY3" fmla="*/ 194561 h 389123"/>
                <a:gd name="connsiteX4" fmla="*/ 2001502 w 2001502"/>
                <a:gd name="connsiteY4" fmla="*/ 293593 h 389123"/>
                <a:gd name="connsiteX5" fmla="*/ 1960611 w 2001502"/>
                <a:gd name="connsiteY5" fmla="*/ 389122 h 389123"/>
                <a:gd name="connsiteX6" fmla="*/ 0 w 2001502"/>
                <a:gd name="connsiteY6" fmla="*/ 389123 h 389123"/>
                <a:gd name="connsiteX7" fmla="*/ 1344194 w 2001502"/>
                <a:gd name="connsiteY7" fmla="*/ 389121 h 389123"/>
                <a:gd name="connsiteX8" fmla="*/ 1385085 w 2001502"/>
                <a:gd name="connsiteY8" fmla="*/ 293592 h 389123"/>
                <a:gd name="connsiteX9" fmla="*/ 1344194 w 2001502"/>
                <a:gd name="connsiteY9" fmla="*/ 194560 h 389123"/>
                <a:gd name="connsiteX10" fmla="*/ 1301571 w 2001502"/>
                <a:gd name="connsiteY10" fmla="*/ 102493 h 389123"/>
                <a:gd name="connsiteX11" fmla="*/ 1344193 w 2001502"/>
                <a:gd name="connsiteY11" fmla="*/ 0 h 389123"/>
                <a:gd name="connsiteX0" fmla="*/ 42836 w 700145"/>
                <a:gd name="connsiteY0" fmla="*/ 0 h 389122"/>
                <a:gd name="connsiteX1" fmla="*/ 659254 w 700145"/>
                <a:gd name="connsiteY1" fmla="*/ 0 h 389122"/>
                <a:gd name="connsiteX2" fmla="*/ 616631 w 700145"/>
                <a:gd name="connsiteY2" fmla="*/ 102494 h 389122"/>
                <a:gd name="connsiteX3" fmla="*/ 659254 w 700145"/>
                <a:gd name="connsiteY3" fmla="*/ 194561 h 389122"/>
                <a:gd name="connsiteX4" fmla="*/ 700145 w 700145"/>
                <a:gd name="connsiteY4" fmla="*/ 293593 h 389122"/>
                <a:gd name="connsiteX5" fmla="*/ 659254 w 700145"/>
                <a:gd name="connsiteY5" fmla="*/ 389122 h 389122"/>
                <a:gd name="connsiteX6" fmla="*/ 42837 w 700145"/>
                <a:gd name="connsiteY6" fmla="*/ 389121 h 389122"/>
                <a:gd name="connsiteX7" fmla="*/ 83728 w 700145"/>
                <a:gd name="connsiteY7" fmla="*/ 293592 h 389122"/>
                <a:gd name="connsiteX8" fmla="*/ 42837 w 700145"/>
                <a:gd name="connsiteY8" fmla="*/ 194560 h 389122"/>
                <a:gd name="connsiteX9" fmla="*/ 214 w 700145"/>
                <a:gd name="connsiteY9" fmla="*/ 102493 h 389122"/>
                <a:gd name="connsiteX10" fmla="*/ 42836 w 700145"/>
                <a:gd name="connsiteY10" fmla="*/ 0 h 38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0145" h="389122">
                  <a:moveTo>
                    <a:pt x="42836" y="0"/>
                  </a:moveTo>
                  <a:lnTo>
                    <a:pt x="659254" y="0"/>
                  </a:lnTo>
                  <a:cubicBezTo>
                    <a:pt x="623215" y="25993"/>
                    <a:pt x="614898" y="69575"/>
                    <a:pt x="616631" y="102494"/>
                  </a:cubicBezTo>
                  <a:cubicBezTo>
                    <a:pt x="618364" y="135414"/>
                    <a:pt x="638376" y="162692"/>
                    <a:pt x="659254" y="194561"/>
                  </a:cubicBezTo>
                  <a:cubicBezTo>
                    <a:pt x="680133" y="226430"/>
                    <a:pt x="700145" y="269312"/>
                    <a:pt x="700145" y="293593"/>
                  </a:cubicBezTo>
                  <a:cubicBezTo>
                    <a:pt x="700145" y="317874"/>
                    <a:pt x="690095" y="361417"/>
                    <a:pt x="659254" y="389122"/>
                  </a:cubicBezTo>
                  <a:lnTo>
                    <a:pt x="42837" y="389121"/>
                  </a:lnTo>
                  <a:cubicBezTo>
                    <a:pt x="73678" y="361416"/>
                    <a:pt x="83728" y="317873"/>
                    <a:pt x="83728" y="293592"/>
                  </a:cubicBezTo>
                  <a:cubicBezTo>
                    <a:pt x="83728" y="269311"/>
                    <a:pt x="63716" y="226429"/>
                    <a:pt x="42837" y="194560"/>
                  </a:cubicBezTo>
                  <a:cubicBezTo>
                    <a:pt x="21959" y="162691"/>
                    <a:pt x="1947" y="135413"/>
                    <a:pt x="214" y="102493"/>
                  </a:cubicBezTo>
                  <a:cubicBezTo>
                    <a:pt x="-1519" y="69574"/>
                    <a:pt x="6798" y="25993"/>
                    <a:pt x="42836" y="0"/>
                  </a:cubicBezTo>
                  <a:close/>
                </a:path>
              </a:pathLst>
            </a:custGeom>
            <a:gradFill>
              <a:gsLst>
                <a:gs pos="0">
                  <a:schemeClr val="dk1">
                    <a:tint val="50000"/>
                    <a:satMod val="300000"/>
                  </a:schemeClr>
                </a:gs>
                <a:gs pos="42000">
                  <a:schemeClr val="dk1">
                    <a:tint val="37000"/>
                    <a:satMod val="300000"/>
                  </a:schemeClr>
                </a:gs>
                <a:gs pos="100000">
                  <a:schemeClr val="dk1">
                    <a:tint val="15000"/>
                    <a:satMod val="350000"/>
                  </a:schemeClr>
                </a:gs>
              </a:gsLst>
              <a:lin ang="10800000" scaled="0"/>
            </a:gra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3" name="Rectangle 26"/>
            <p:cNvSpPr/>
            <p:nvPr/>
          </p:nvSpPr>
          <p:spPr>
            <a:xfrm>
              <a:off x="1564049" y="4191001"/>
              <a:ext cx="3259700" cy="389122"/>
            </a:xfrm>
            <a:custGeom>
              <a:avLst/>
              <a:gdLst>
                <a:gd name="connsiteX0" fmla="*/ 42837 w 3493159"/>
                <a:gd name="connsiteY0" fmla="*/ 0 h 389122"/>
                <a:gd name="connsiteX1" fmla="*/ 3493159 w 3493159"/>
                <a:gd name="connsiteY1" fmla="*/ 0 h 389122"/>
                <a:gd name="connsiteX2" fmla="*/ 3218809 w 3493159"/>
                <a:gd name="connsiteY2" fmla="*/ 0 h 389122"/>
                <a:gd name="connsiteX3" fmla="*/ 3176185 w 3493159"/>
                <a:gd name="connsiteY3" fmla="*/ 102495 h 389122"/>
                <a:gd name="connsiteX4" fmla="*/ 3218809 w 3493159"/>
                <a:gd name="connsiteY4" fmla="*/ 194562 h 389122"/>
                <a:gd name="connsiteX5" fmla="*/ 3259700 w 3493159"/>
                <a:gd name="connsiteY5" fmla="*/ 293594 h 389122"/>
                <a:gd name="connsiteX6" fmla="*/ 3218810 w 3493159"/>
                <a:gd name="connsiteY6" fmla="*/ 389122 h 389122"/>
                <a:gd name="connsiteX7" fmla="*/ 42838 w 3493159"/>
                <a:gd name="connsiteY7" fmla="*/ 389122 h 389122"/>
                <a:gd name="connsiteX8" fmla="*/ 83728 w 3493159"/>
                <a:gd name="connsiteY8" fmla="*/ 293593 h 389122"/>
                <a:gd name="connsiteX9" fmla="*/ 42837 w 3493159"/>
                <a:gd name="connsiteY9" fmla="*/ 194561 h 389122"/>
                <a:gd name="connsiteX10" fmla="*/ 214 w 3493159"/>
                <a:gd name="connsiteY10" fmla="*/ 102494 h 389122"/>
                <a:gd name="connsiteX11" fmla="*/ 42837 w 3493159"/>
                <a:gd name="connsiteY11" fmla="*/ 0 h 389122"/>
                <a:gd name="connsiteX0" fmla="*/ 42837 w 3259700"/>
                <a:gd name="connsiteY0" fmla="*/ 0 h 389122"/>
                <a:gd name="connsiteX1" fmla="*/ 3218809 w 3259700"/>
                <a:gd name="connsiteY1" fmla="*/ 0 h 389122"/>
                <a:gd name="connsiteX2" fmla="*/ 3176185 w 3259700"/>
                <a:gd name="connsiteY2" fmla="*/ 102495 h 389122"/>
                <a:gd name="connsiteX3" fmla="*/ 3218809 w 3259700"/>
                <a:gd name="connsiteY3" fmla="*/ 194562 h 389122"/>
                <a:gd name="connsiteX4" fmla="*/ 3259700 w 3259700"/>
                <a:gd name="connsiteY4" fmla="*/ 293594 h 389122"/>
                <a:gd name="connsiteX5" fmla="*/ 3218810 w 3259700"/>
                <a:gd name="connsiteY5" fmla="*/ 389122 h 389122"/>
                <a:gd name="connsiteX6" fmla="*/ 42838 w 3259700"/>
                <a:gd name="connsiteY6" fmla="*/ 389122 h 389122"/>
                <a:gd name="connsiteX7" fmla="*/ 83728 w 3259700"/>
                <a:gd name="connsiteY7" fmla="*/ 293593 h 389122"/>
                <a:gd name="connsiteX8" fmla="*/ 42837 w 3259700"/>
                <a:gd name="connsiteY8" fmla="*/ 194561 h 389122"/>
                <a:gd name="connsiteX9" fmla="*/ 214 w 3259700"/>
                <a:gd name="connsiteY9" fmla="*/ 102494 h 389122"/>
                <a:gd name="connsiteX10" fmla="*/ 42837 w 3259700"/>
                <a:gd name="connsiteY10" fmla="*/ 0 h 38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700" h="389122">
                  <a:moveTo>
                    <a:pt x="42837" y="0"/>
                  </a:moveTo>
                  <a:lnTo>
                    <a:pt x="3218809" y="0"/>
                  </a:lnTo>
                  <a:cubicBezTo>
                    <a:pt x="3182770" y="25993"/>
                    <a:pt x="3174453" y="69575"/>
                    <a:pt x="3176185" y="102495"/>
                  </a:cubicBezTo>
                  <a:cubicBezTo>
                    <a:pt x="3177919" y="135415"/>
                    <a:pt x="3197931" y="162693"/>
                    <a:pt x="3218809" y="194562"/>
                  </a:cubicBezTo>
                  <a:cubicBezTo>
                    <a:pt x="3239687" y="226431"/>
                    <a:pt x="3259700" y="269312"/>
                    <a:pt x="3259700" y="293594"/>
                  </a:cubicBezTo>
                  <a:cubicBezTo>
                    <a:pt x="3259700" y="317874"/>
                    <a:pt x="3249650" y="361417"/>
                    <a:pt x="3218810" y="389122"/>
                  </a:cubicBezTo>
                  <a:lnTo>
                    <a:pt x="42838" y="389122"/>
                  </a:lnTo>
                  <a:cubicBezTo>
                    <a:pt x="73678" y="361417"/>
                    <a:pt x="83728" y="317874"/>
                    <a:pt x="83728" y="293593"/>
                  </a:cubicBezTo>
                  <a:cubicBezTo>
                    <a:pt x="83728" y="269312"/>
                    <a:pt x="63716" y="226430"/>
                    <a:pt x="42837" y="194561"/>
                  </a:cubicBezTo>
                  <a:cubicBezTo>
                    <a:pt x="21959" y="162692"/>
                    <a:pt x="1947" y="135414"/>
                    <a:pt x="214" y="102494"/>
                  </a:cubicBezTo>
                  <a:cubicBezTo>
                    <a:pt x="-1519" y="69575"/>
                    <a:pt x="6798" y="25993"/>
                    <a:pt x="42837" y="0"/>
                  </a:cubicBez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4" name="Rectangle 2"/>
            <p:cNvSpPr/>
            <p:nvPr/>
          </p:nvSpPr>
          <p:spPr>
            <a:xfrm>
              <a:off x="5737613" y="4191000"/>
              <a:ext cx="1572153" cy="389122"/>
            </a:xfrm>
            <a:custGeom>
              <a:avLst/>
              <a:gdLst>
                <a:gd name="connsiteX0" fmla="*/ 1344193 w 2001502"/>
                <a:gd name="connsiteY0" fmla="*/ 0 h 389123"/>
                <a:gd name="connsiteX1" fmla="*/ 1960611 w 2001502"/>
                <a:gd name="connsiteY1" fmla="*/ 0 h 389123"/>
                <a:gd name="connsiteX2" fmla="*/ 1917988 w 2001502"/>
                <a:gd name="connsiteY2" fmla="*/ 102494 h 389123"/>
                <a:gd name="connsiteX3" fmla="*/ 1960611 w 2001502"/>
                <a:gd name="connsiteY3" fmla="*/ 194561 h 389123"/>
                <a:gd name="connsiteX4" fmla="*/ 2001502 w 2001502"/>
                <a:gd name="connsiteY4" fmla="*/ 293593 h 389123"/>
                <a:gd name="connsiteX5" fmla="*/ 1960611 w 2001502"/>
                <a:gd name="connsiteY5" fmla="*/ 389122 h 389123"/>
                <a:gd name="connsiteX6" fmla="*/ 0 w 2001502"/>
                <a:gd name="connsiteY6" fmla="*/ 389123 h 389123"/>
                <a:gd name="connsiteX7" fmla="*/ 1344194 w 2001502"/>
                <a:gd name="connsiteY7" fmla="*/ 389121 h 389123"/>
                <a:gd name="connsiteX8" fmla="*/ 1385085 w 2001502"/>
                <a:gd name="connsiteY8" fmla="*/ 293592 h 389123"/>
                <a:gd name="connsiteX9" fmla="*/ 1344194 w 2001502"/>
                <a:gd name="connsiteY9" fmla="*/ 194560 h 389123"/>
                <a:gd name="connsiteX10" fmla="*/ 1301571 w 2001502"/>
                <a:gd name="connsiteY10" fmla="*/ 102493 h 389123"/>
                <a:gd name="connsiteX11" fmla="*/ 1344193 w 2001502"/>
                <a:gd name="connsiteY11" fmla="*/ 0 h 389123"/>
                <a:gd name="connsiteX0" fmla="*/ 42836 w 700145"/>
                <a:gd name="connsiteY0" fmla="*/ 0 h 389122"/>
                <a:gd name="connsiteX1" fmla="*/ 659254 w 700145"/>
                <a:gd name="connsiteY1" fmla="*/ 0 h 389122"/>
                <a:gd name="connsiteX2" fmla="*/ 616631 w 700145"/>
                <a:gd name="connsiteY2" fmla="*/ 102494 h 389122"/>
                <a:gd name="connsiteX3" fmla="*/ 659254 w 700145"/>
                <a:gd name="connsiteY3" fmla="*/ 194561 h 389122"/>
                <a:gd name="connsiteX4" fmla="*/ 700145 w 700145"/>
                <a:gd name="connsiteY4" fmla="*/ 293593 h 389122"/>
                <a:gd name="connsiteX5" fmla="*/ 659254 w 700145"/>
                <a:gd name="connsiteY5" fmla="*/ 389122 h 389122"/>
                <a:gd name="connsiteX6" fmla="*/ 42837 w 700145"/>
                <a:gd name="connsiteY6" fmla="*/ 389121 h 389122"/>
                <a:gd name="connsiteX7" fmla="*/ 83728 w 700145"/>
                <a:gd name="connsiteY7" fmla="*/ 293592 h 389122"/>
                <a:gd name="connsiteX8" fmla="*/ 42837 w 700145"/>
                <a:gd name="connsiteY8" fmla="*/ 194560 h 389122"/>
                <a:gd name="connsiteX9" fmla="*/ 214 w 700145"/>
                <a:gd name="connsiteY9" fmla="*/ 102493 h 389122"/>
                <a:gd name="connsiteX10" fmla="*/ 42836 w 700145"/>
                <a:gd name="connsiteY10" fmla="*/ 0 h 38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0145" h="389122">
                  <a:moveTo>
                    <a:pt x="42836" y="0"/>
                  </a:moveTo>
                  <a:lnTo>
                    <a:pt x="659254" y="0"/>
                  </a:lnTo>
                  <a:cubicBezTo>
                    <a:pt x="623215" y="25993"/>
                    <a:pt x="614898" y="69575"/>
                    <a:pt x="616631" y="102494"/>
                  </a:cubicBezTo>
                  <a:cubicBezTo>
                    <a:pt x="618364" y="135414"/>
                    <a:pt x="638376" y="162692"/>
                    <a:pt x="659254" y="194561"/>
                  </a:cubicBezTo>
                  <a:cubicBezTo>
                    <a:pt x="680133" y="226430"/>
                    <a:pt x="700145" y="269312"/>
                    <a:pt x="700145" y="293593"/>
                  </a:cubicBezTo>
                  <a:cubicBezTo>
                    <a:pt x="700145" y="317874"/>
                    <a:pt x="690095" y="361417"/>
                    <a:pt x="659254" y="389122"/>
                  </a:cubicBezTo>
                  <a:lnTo>
                    <a:pt x="42837" y="389121"/>
                  </a:lnTo>
                  <a:cubicBezTo>
                    <a:pt x="73678" y="361416"/>
                    <a:pt x="83728" y="317873"/>
                    <a:pt x="83728" y="293592"/>
                  </a:cubicBezTo>
                  <a:cubicBezTo>
                    <a:pt x="83728" y="269311"/>
                    <a:pt x="63716" y="226429"/>
                    <a:pt x="42837" y="194560"/>
                  </a:cubicBezTo>
                  <a:cubicBezTo>
                    <a:pt x="21959" y="162691"/>
                    <a:pt x="1947" y="135413"/>
                    <a:pt x="214" y="102493"/>
                  </a:cubicBezTo>
                  <a:cubicBezTo>
                    <a:pt x="-1519" y="69574"/>
                    <a:pt x="6798" y="25993"/>
                    <a:pt x="42836" y="0"/>
                  </a:cubicBezTo>
                  <a:close/>
                </a:path>
              </a:pathLst>
            </a:custGeom>
            <a:gradFill>
              <a:gsLst>
                <a:gs pos="0">
                  <a:schemeClr val="dk1">
                    <a:tint val="50000"/>
                    <a:satMod val="300000"/>
                  </a:schemeClr>
                </a:gs>
                <a:gs pos="42000">
                  <a:schemeClr val="dk1">
                    <a:tint val="37000"/>
                    <a:satMod val="300000"/>
                  </a:schemeClr>
                </a:gs>
                <a:gs pos="100000">
                  <a:schemeClr val="dk1">
                    <a:tint val="15000"/>
                    <a:satMod val="350000"/>
                  </a:schemeClr>
                </a:gs>
              </a:gsLst>
              <a:lin ang="10800000" scaled="0"/>
            </a:gradFill>
            <a:ln/>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smtClean="0"/>
                <a:t>MOD</a:t>
              </a:r>
            </a:p>
            <a:p>
              <a:pPr algn="ctr"/>
              <a:r>
                <a:rPr lang="en-US" sz="1200" b="1" dirty="0" smtClean="0"/>
                <a:t>HIGH</a:t>
              </a:r>
              <a:endParaRPr lang="en-US" sz="1200" b="1" dirty="0"/>
            </a:p>
          </p:txBody>
        </p:sp>
        <p:sp>
          <p:nvSpPr>
            <p:cNvPr id="65" name="Rectangle 6"/>
            <p:cNvSpPr/>
            <p:nvPr/>
          </p:nvSpPr>
          <p:spPr>
            <a:xfrm>
              <a:off x="7316941" y="4190539"/>
              <a:ext cx="1739932" cy="389123"/>
            </a:xfrm>
            <a:custGeom>
              <a:avLst/>
              <a:gdLst>
                <a:gd name="connsiteX0" fmla="*/ 325510 w 5342147"/>
                <a:gd name="connsiteY0" fmla="*/ 0 h 389123"/>
                <a:gd name="connsiteX1" fmla="*/ 5301256 w 5342147"/>
                <a:gd name="connsiteY1" fmla="*/ 0 h 389123"/>
                <a:gd name="connsiteX2" fmla="*/ 5258632 w 5342147"/>
                <a:gd name="connsiteY2" fmla="*/ 102495 h 389123"/>
                <a:gd name="connsiteX3" fmla="*/ 5301256 w 5342147"/>
                <a:gd name="connsiteY3" fmla="*/ 194562 h 389123"/>
                <a:gd name="connsiteX4" fmla="*/ 5342147 w 5342147"/>
                <a:gd name="connsiteY4" fmla="*/ 293594 h 389123"/>
                <a:gd name="connsiteX5" fmla="*/ 5301256 w 5342147"/>
                <a:gd name="connsiteY5" fmla="*/ 389123 h 389123"/>
                <a:gd name="connsiteX6" fmla="*/ 0 w 5342147"/>
                <a:gd name="connsiteY6" fmla="*/ 389123 h 389123"/>
                <a:gd name="connsiteX7" fmla="*/ 325512 w 5342147"/>
                <a:gd name="connsiteY7" fmla="*/ 389122 h 389123"/>
                <a:gd name="connsiteX8" fmla="*/ 366403 w 5342147"/>
                <a:gd name="connsiteY8" fmla="*/ 293592 h 389123"/>
                <a:gd name="connsiteX9" fmla="*/ 325512 w 5342147"/>
                <a:gd name="connsiteY9" fmla="*/ 194560 h 389123"/>
                <a:gd name="connsiteX10" fmla="*/ 282889 w 5342147"/>
                <a:gd name="connsiteY10" fmla="*/ 102493 h 389123"/>
                <a:gd name="connsiteX11" fmla="*/ 325510 w 5342147"/>
                <a:gd name="connsiteY11" fmla="*/ 0 h 389123"/>
                <a:gd name="connsiteX0" fmla="*/ 42835 w 5059472"/>
                <a:gd name="connsiteY0" fmla="*/ 0 h 389123"/>
                <a:gd name="connsiteX1" fmla="*/ 5018581 w 5059472"/>
                <a:gd name="connsiteY1" fmla="*/ 0 h 389123"/>
                <a:gd name="connsiteX2" fmla="*/ 4975957 w 5059472"/>
                <a:gd name="connsiteY2" fmla="*/ 102495 h 389123"/>
                <a:gd name="connsiteX3" fmla="*/ 5018581 w 5059472"/>
                <a:gd name="connsiteY3" fmla="*/ 194562 h 389123"/>
                <a:gd name="connsiteX4" fmla="*/ 5059472 w 5059472"/>
                <a:gd name="connsiteY4" fmla="*/ 293594 h 389123"/>
                <a:gd name="connsiteX5" fmla="*/ 5018581 w 5059472"/>
                <a:gd name="connsiteY5" fmla="*/ 389123 h 389123"/>
                <a:gd name="connsiteX6" fmla="*/ 42837 w 5059472"/>
                <a:gd name="connsiteY6" fmla="*/ 389122 h 389123"/>
                <a:gd name="connsiteX7" fmla="*/ 83728 w 5059472"/>
                <a:gd name="connsiteY7" fmla="*/ 293592 h 389123"/>
                <a:gd name="connsiteX8" fmla="*/ 42837 w 5059472"/>
                <a:gd name="connsiteY8" fmla="*/ 194560 h 389123"/>
                <a:gd name="connsiteX9" fmla="*/ 214 w 5059472"/>
                <a:gd name="connsiteY9" fmla="*/ 102493 h 389123"/>
                <a:gd name="connsiteX10" fmla="*/ 42835 w 5059472"/>
                <a:gd name="connsiteY10" fmla="*/ 0 h 38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59472" h="389123">
                  <a:moveTo>
                    <a:pt x="42835" y="0"/>
                  </a:moveTo>
                  <a:lnTo>
                    <a:pt x="5018581" y="0"/>
                  </a:lnTo>
                  <a:cubicBezTo>
                    <a:pt x="4982542" y="25993"/>
                    <a:pt x="4974225" y="69575"/>
                    <a:pt x="4975957" y="102495"/>
                  </a:cubicBezTo>
                  <a:cubicBezTo>
                    <a:pt x="4977691" y="135415"/>
                    <a:pt x="4997703" y="162693"/>
                    <a:pt x="5018581" y="194562"/>
                  </a:cubicBezTo>
                  <a:cubicBezTo>
                    <a:pt x="5039459" y="226431"/>
                    <a:pt x="5059472" y="269312"/>
                    <a:pt x="5059472" y="293594"/>
                  </a:cubicBezTo>
                  <a:cubicBezTo>
                    <a:pt x="5059472" y="317875"/>
                    <a:pt x="5049422" y="361418"/>
                    <a:pt x="5018581" y="389123"/>
                  </a:cubicBezTo>
                  <a:lnTo>
                    <a:pt x="42837" y="389122"/>
                  </a:lnTo>
                  <a:cubicBezTo>
                    <a:pt x="73678" y="361416"/>
                    <a:pt x="83728" y="317873"/>
                    <a:pt x="83728" y="293592"/>
                  </a:cubicBezTo>
                  <a:cubicBezTo>
                    <a:pt x="83728" y="269311"/>
                    <a:pt x="63716" y="226429"/>
                    <a:pt x="42837" y="194560"/>
                  </a:cubicBezTo>
                  <a:cubicBezTo>
                    <a:pt x="21959" y="162691"/>
                    <a:pt x="1947" y="135413"/>
                    <a:pt x="214" y="102493"/>
                  </a:cubicBezTo>
                  <a:cubicBezTo>
                    <a:pt x="-1519" y="69574"/>
                    <a:pt x="6797" y="25993"/>
                    <a:pt x="42835" y="0"/>
                  </a:cubicBezTo>
                  <a:close/>
                </a:path>
              </a:pathLst>
            </a:custGeom>
            <a:gradFill>
              <a:gsLst>
                <a:gs pos="0">
                  <a:schemeClr val="dk1">
                    <a:tint val="50000"/>
                    <a:satMod val="300000"/>
                  </a:schemeClr>
                </a:gs>
                <a:gs pos="42000">
                  <a:schemeClr val="dk1">
                    <a:tint val="37000"/>
                    <a:satMod val="300000"/>
                  </a:schemeClr>
                </a:gs>
                <a:gs pos="100000">
                  <a:schemeClr val="dk1">
                    <a:tint val="15000"/>
                    <a:satMod val="350000"/>
                  </a:schemeClr>
                </a:gs>
              </a:gsLst>
              <a:lin ang="10800000" scaled="0"/>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6" name="Rectangle 26"/>
            <p:cNvSpPr/>
            <p:nvPr/>
          </p:nvSpPr>
          <p:spPr>
            <a:xfrm>
              <a:off x="0" y="4190539"/>
              <a:ext cx="1532876" cy="389122"/>
            </a:xfrm>
            <a:custGeom>
              <a:avLst/>
              <a:gdLst>
                <a:gd name="connsiteX0" fmla="*/ 42837 w 3493159"/>
                <a:gd name="connsiteY0" fmla="*/ 0 h 389122"/>
                <a:gd name="connsiteX1" fmla="*/ 3493159 w 3493159"/>
                <a:gd name="connsiteY1" fmla="*/ 0 h 389122"/>
                <a:gd name="connsiteX2" fmla="*/ 3218809 w 3493159"/>
                <a:gd name="connsiteY2" fmla="*/ 0 h 389122"/>
                <a:gd name="connsiteX3" fmla="*/ 3176185 w 3493159"/>
                <a:gd name="connsiteY3" fmla="*/ 102495 h 389122"/>
                <a:gd name="connsiteX4" fmla="*/ 3218809 w 3493159"/>
                <a:gd name="connsiteY4" fmla="*/ 194562 h 389122"/>
                <a:gd name="connsiteX5" fmla="*/ 3259700 w 3493159"/>
                <a:gd name="connsiteY5" fmla="*/ 293594 h 389122"/>
                <a:gd name="connsiteX6" fmla="*/ 3218810 w 3493159"/>
                <a:gd name="connsiteY6" fmla="*/ 389122 h 389122"/>
                <a:gd name="connsiteX7" fmla="*/ 42838 w 3493159"/>
                <a:gd name="connsiteY7" fmla="*/ 389122 h 389122"/>
                <a:gd name="connsiteX8" fmla="*/ 83728 w 3493159"/>
                <a:gd name="connsiteY8" fmla="*/ 293593 h 389122"/>
                <a:gd name="connsiteX9" fmla="*/ 42837 w 3493159"/>
                <a:gd name="connsiteY9" fmla="*/ 194561 h 389122"/>
                <a:gd name="connsiteX10" fmla="*/ 214 w 3493159"/>
                <a:gd name="connsiteY10" fmla="*/ 102494 h 389122"/>
                <a:gd name="connsiteX11" fmla="*/ 42837 w 3493159"/>
                <a:gd name="connsiteY11" fmla="*/ 0 h 389122"/>
                <a:gd name="connsiteX0" fmla="*/ 42837 w 3259700"/>
                <a:gd name="connsiteY0" fmla="*/ 0 h 389122"/>
                <a:gd name="connsiteX1" fmla="*/ 3218809 w 3259700"/>
                <a:gd name="connsiteY1" fmla="*/ 0 h 389122"/>
                <a:gd name="connsiteX2" fmla="*/ 3176185 w 3259700"/>
                <a:gd name="connsiteY2" fmla="*/ 102495 h 389122"/>
                <a:gd name="connsiteX3" fmla="*/ 3218809 w 3259700"/>
                <a:gd name="connsiteY3" fmla="*/ 194562 h 389122"/>
                <a:gd name="connsiteX4" fmla="*/ 3259700 w 3259700"/>
                <a:gd name="connsiteY4" fmla="*/ 293594 h 389122"/>
                <a:gd name="connsiteX5" fmla="*/ 3218810 w 3259700"/>
                <a:gd name="connsiteY5" fmla="*/ 389122 h 389122"/>
                <a:gd name="connsiteX6" fmla="*/ 42838 w 3259700"/>
                <a:gd name="connsiteY6" fmla="*/ 389122 h 389122"/>
                <a:gd name="connsiteX7" fmla="*/ 83728 w 3259700"/>
                <a:gd name="connsiteY7" fmla="*/ 293593 h 389122"/>
                <a:gd name="connsiteX8" fmla="*/ 42837 w 3259700"/>
                <a:gd name="connsiteY8" fmla="*/ 194561 h 389122"/>
                <a:gd name="connsiteX9" fmla="*/ 214 w 3259700"/>
                <a:gd name="connsiteY9" fmla="*/ 102494 h 389122"/>
                <a:gd name="connsiteX10" fmla="*/ 42837 w 3259700"/>
                <a:gd name="connsiteY10" fmla="*/ 0 h 38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700" h="389122">
                  <a:moveTo>
                    <a:pt x="42837" y="0"/>
                  </a:moveTo>
                  <a:lnTo>
                    <a:pt x="3218809" y="0"/>
                  </a:lnTo>
                  <a:cubicBezTo>
                    <a:pt x="3182770" y="25993"/>
                    <a:pt x="3174453" y="69575"/>
                    <a:pt x="3176185" y="102495"/>
                  </a:cubicBezTo>
                  <a:cubicBezTo>
                    <a:pt x="3177919" y="135415"/>
                    <a:pt x="3197931" y="162693"/>
                    <a:pt x="3218809" y="194562"/>
                  </a:cubicBezTo>
                  <a:cubicBezTo>
                    <a:pt x="3239687" y="226431"/>
                    <a:pt x="3259700" y="269312"/>
                    <a:pt x="3259700" y="293594"/>
                  </a:cubicBezTo>
                  <a:cubicBezTo>
                    <a:pt x="3259700" y="317874"/>
                    <a:pt x="3249650" y="361417"/>
                    <a:pt x="3218810" y="389122"/>
                  </a:cubicBezTo>
                  <a:lnTo>
                    <a:pt x="42838" y="389122"/>
                  </a:lnTo>
                  <a:cubicBezTo>
                    <a:pt x="73678" y="361417"/>
                    <a:pt x="83728" y="317874"/>
                    <a:pt x="83728" y="293593"/>
                  </a:cubicBezTo>
                  <a:cubicBezTo>
                    <a:pt x="83728" y="269312"/>
                    <a:pt x="63716" y="226430"/>
                    <a:pt x="42837" y="194561"/>
                  </a:cubicBezTo>
                  <a:cubicBezTo>
                    <a:pt x="21959" y="162692"/>
                    <a:pt x="1947" y="135414"/>
                    <a:pt x="214" y="102494"/>
                  </a:cubicBezTo>
                  <a:cubicBezTo>
                    <a:pt x="-1519" y="69575"/>
                    <a:pt x="6798" y="25993"/>
                    <a:pt x="42837" y="0"/>
                  </a:cubicBez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7" name="Group 16"/>
          <p:cNvGrpSpPr/>
          <p:nvPr/>
        </p:nvGrpSpPr>
        <p:grpSpPr>
          <a:xfrm>
            <a:off x="6363166" y="2486175"/>
            <a:ext cx="2937131" cy="2684024"/>
            <a:chOff x="6363166" y="2066034"/>
            <a:chExt cx="2937131" cy="3109067"/>
          </a:xfrm>
        </p:grpSpPr>
        <p:grpSp>
          <p:nvGrpSpPr>
            <p:cNvPr id="48" name="Group 47"/>
            <p:cNvGrpSpPr/>
            <p:nvPr/>
          </p:nvGrpSpPr>
          <p:grpSpPr>
            <a:xfrm rot="16200000">
              <a:off x="6367026" y="4814383"/>
              <a:ext cx="565673" cy="155763"/>
              <a:chOff x="-944774" y="2453294"/>
              <a:chExt cx="565673" cy="155763"/>
            </a:xfrm>
          </p:grpSpPr>
          <p:sp>
            <p:nvSpPr>
              <p:cNvPr id="49" name="Oval 68"/>
              <p:cNvSpPr/>
              <p:nvPr/>
            </p:nvSpPr>
            <p:spPr>
              <a:xfrm>
                <a:off x="-944774" y="2453294"/>
                <a:ext cx="153761" cy="155763"/>
              </a:xfrm>
              <a:custGeom>
                <a:avLst/>
                <a:gdLst/>
                <a:ahLst/>
                <a:cxnLst/>
                <a:rect l="l" t="t" r="r" b="b"/>
                <a:pathLst>
                  <a:path w="1295400" h="1295400">
                    <a:moveTo>
                      <a:pt x="647700" y="266700"/>
                    </a:moveTo>
                    <a:cubicBezTo>
                      <a:pt x="437280" y="266700"/>
                      <a:pt x="266700" y="437280"/>
                      <a:pt x="266700" y="647700"/>
                    </a:cubicBezTo>
                    <a:cubicBezTo>
                      <a:pt x="266700" y="858120"/>
                      <a:pt x="437280" y="1028700"/>
                      <a:pt x="647700" y="1028700"/>
                    </a:cubicBezTo>
                    <a:cubicBezTo>
                      <a:pt x="858120" y="1028700"/>
                      <a:pt x="1028700" y="858120"/>
                      <a:pt x="1028700" y="647700"/>
                    </a:cubicBezTo>
                    <a:cubicBezTo>
                      <a:pt x="1028700" y="437280"/>
                      <a:pt x="858120" y="266700"/>
                      <a:pt x="647700" y="266700"/>
                    </a:cubicBezTo>
                    <a:close/>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rot="5400000" flipH="1">
                <a:off x="-585058" y="2325220"/>
                <a:ext cx="1" cy="411912"/>
              </a:xfrm>
              <a:prstGeom prst="line">
                <a:avLst/>
              </a:prstGeom>
              <a:ln w="31750" cap="flat">
                <a:solidFill>
                  <a:schemeClr val="bg1">
                    <a:lumMod val="65000"/>
                  </a:schemeClr>
                </a:solidFill>
                <a:headEnd type="none" w="lg" len="lg"/>
                <a:tailEnd w="lg" len="lg"/>
              </a:ln>
            </p:spPr>
            <p:style>
              <a:lnRef idx="1">
                <a:schemeClr val="accent1"/>
              </a:lnRef>
              <a:fillRef idx="0">
                <a:schemeClr val="accent1"/>
              </a:fillRef>
              <a:effectRef idx="0">
                <a:schemeClr val="accent1"/>
              </a:effectRef>
              <a:fontRef idx="minor">
                <a:schemeClr val="tx1"/>
              </a:fontRef>
            </p:style>
          </p:cxnSp>
        </p:grpSp>
        <p:sp>
          <p:nvSpPr>
            <p:cNvPr id="84" name="TextBox 83"/>
            <p:cNvSpPr txBox="1"/>
            <p:nvPr/>
          </p:nvSpPr>
          <p:spPr>
            <a:xfrm>
              <a:off x="7191555" y="4204421"/>
              <a:ext cx="2108742" cy="320865"/>
            </a:xfrm>
            <a:prstGeom prst="rect">
              <a:avLst/>
            </a:prstGeom>
            <a:noFill/>
          </p:spPr>
          <p:txBody>
            <a:bodyPr wrap="square" lIns="0" rIns="0" rtlCol="0" anchor="ctr" anchorCtr="0">
              <a:spAutoFit/>
            </a:bodyPr>
            <a:lstStyle/>
            <a:p>
              <a:pPr algn="ctr"/>
              <a:r>
                <a:rPr lang="en-US" sz="1200" b="1" dirty="0" smtClean="0"/>
                <a:t>Diversion</a:t>
              </a:r>
              <a:endParaRPr lang="en-US" sz="1200" b="1" dirty="0"/>
            </a:p>
          </p:txBody>
        </p:sp>
        <p:sp>
          <p:nvSpPr>
            <p:cNvPr id="91" name="TextBox 90"/>
            <p:cNvSpPr txBox="1"/>
            <p:nvPr/>
          </p:nvSpPr>
          <p:spPr>
            <a:xfrm>
              <a:off x="6363166" y="2066034"/>
              <a:ext cx="2633834" cy="1533019"/>
            </a:xfrm>
            <a:prstGeom prst="rect">
              <a:avLst/>
            </a:prstGeom>
            <a:noFill/>
          </p:spPr>
          <p:txBody>
            <a:bodyPr wrap="square" rtlCol="0">
              <a:spAutoFit/>
            </a:bodyPr>
            <a:lstStyle/>
            <a:p>
              <a:pPr algn="r"/>
              <a:r>
                <a:rPr lang="en-US" sz="2000" b="1" dirty="0" smtClean="0"/>
                <a:t>Diversion </a:t>
              </a:r>
              <a:endParaRPr lang="en-US" sz="2000" dirty="0" smtClean="0"/>
            </a:p>
            <a:p>
              <a:pPr algn="r"/>
              <a:r>
                <a:rPr lang="en-US" sz="2000" dirty="0" smtClean="0"/>
                <a:t>*Mental Health</a:t>
              </a:r>
            </a:p>
            <a:p>
              <a:pPr algn="r"/>
              <a:r>
                <a:rPr lang="en-US" sz="2000" dirty="0" smtClean="0"/>
                <a:t>*Tribal Courts</a:t>
              </a:r>
            </a:p>
            <a:p>
              <a:pPr algn="r"/>
              <a:r>
                <a:rPr lang="en-US" sz="2000" dirty="0" smtClean="0"/>
                <a:t>*Substance Abuse</a:t>
              </a:r>
              <a:endParaRPr lang="en-US" sz="2000" dirty="0"/>
            </a:p>
          </p:txBody>
        </p:sp>
      </p:grpSp>
      <p:grpSp>
        <p:nvGrpSpPr>
          <p:cNvPr id="16" name="Group 15"/>
          <p:cNvGrpSpPr/>
          <p:nvPr/>
        </p:nvGrpSpPr>
        <p:grpSpPr>
          <a:xfrm>
            <a:off x="4866481" y="3813465"/>
            <a:ext cx="3615263" cy="2770203"/>
            <a:chOff x="4866481" y="3728110"/>
            <a:chExt cx="3615263" cy="2770203"/>
          </a:xfrm>
        </p:grpSpPr>
        <p:grpSp>
          <p:nvGrpSpPr>
            <p:cNvPr id="52" name="Group 51"/>
            <p:cNvGrpSpPr/>
            <p:nvPr/>
          </p:nvGrpSpPr>
          <p:grpSpPr>
            <a:xfrm rot="5400000">
              <a:off x="7664401" y="3858773"/>
              <a:ext cx="417089" cy="155763"/>
              <a:chOff x="255588" y="840317"/>
              <a:chExt cx="417089" cy="155763"/>
            </a:xfrm>
          </p:grpSpPr>
          <p:sp>
            <p:nvSpPr>
              <p:cNvPr id="53" name="Oval 68"/>
              <p:cNvSpPr/>
              <p:nvPr/>
            </p:nvSpPr>
            <p:spPr>
              <a:xfrm>
                <a:off x="255588" y="840317"/>
                <a:ext cx="153761" cy="155763"/>
              </a:xfrm>
              <a:custGeom>
                <a:avLst/>
                <a:gdLst/>
                <a:ahLst/>
                <a:cxnLst/>
                <a:rect l="l" t="t" r="r" b="b"/>
                <a:pathLst>
                  <a:path w="1295400" h="1295400">
                    <a:moveTo>
                      <a:pt x="647700" y="266700"/>
                    </a:moveTo>
                    <a:cubicBezTo>
                      <a:pt x="437280" y="266700"/>
                      <a:pt x="266700" y="437280"/>
                      <a:pt x="266700" y="647700"/>
                    </a:cubicBezTo>
                    <a:cubicBezTo>
                      <a:pt x="266700" y="858120"/>
                      <a:pt x="437280" y="1028700"/>
                      <a:pt x="647700" y="1028700"/>
                    </a:cubicBezTo>
                    <a:cubicBezTo>
                      <a:pt x="858120" y="1028700"/>
                      <a:pt x="1028700" y="858120"/>
                      <a:pt x="1028700" y="647700"/>
                    </a:cubicBezTo>
                    <a:cubicBezTo>
                      <a:pt x="1028700" y="437280"/>
                      <a:pt x="858120" y="266700"/>
                      <a:pt x="647700" y="266700"/>
                    </a:cubicBezTo>
                    <a:close/>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rot="16200000" flipH="1" flipV="1">
                <a:off x="559045" y="804568"/>
                <a:ext cx="1801" cy="225462"/>
              </a:xfrm>
              <a:prstGeom prst="line">
                <a:avLst/>
              </a:prstGeom>
              <a:ln w="31750" cap="flat">
                <a:solidFill>
                  <a:schemeClr val="bg1">
                    <a:lumMod val="65000"/>
                  </a:schemeClr>
                </a:solidFill>
                <a:headEnd type="none" w="lg" len="lg"/>
                <a:tailEnd w="lg" len="lg"/>
              </a:ln>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4866481" y="4237906"/>
              <a:ext cx="685800" cy="276999"/>
            </a:xfrm>
            <a:prstGeom prst="rect">
              <a:avLst/>
            </a:prstGeom>
            <a:noFill/>
          </p:spPr>
          <p:txBody>
            <a:bodyPr wrap="square" lIns="0" rIns="0" rtlCol="0" anchor="ctr" anchorCtr="0">
              <a:spAutoFit/>
            </a:bodyPr>
            <a:lstStyle/>
            <a:p>
              <a:pPr algn="ctr"/>
              <a:r>
                <a:rPr lang="en-US" sz="1200" b="1" dirty="0" smtClean="0"/>
                <a:t>LOW</a:t>
              </a:r>
              <a:endParaRPr lang="en-US" sz="1200" b="1" dirty="0"/>
            </a:p>
          </p:txBody>
        </p:sp>
        <p:sp>
          <p:nvSpPr>
            <p:cNvPr id="92" name="TextBox 91"/>
            <p:cNvSpPr txBox="1"/>
            <p:nvPr/>
          </p:nvSpPr>
          <p:spPr>
            <a:xfrm>
              <a:off x="5103901" y="4867097"/>
              <a:ext cx="3377843" cy="1631216"/>
            </a:xfrm>
            <a:prstGeom prst="rect">
              <a:avLst/>
            </a:prstGeom>
            <a:noFill/>
          </p:spPr>
          <p:txBody>
            <a:bodyPr wrap="square" rtlCol="0">
              <a:spAutoFit/>
            </a:bodyPr>
            <a:lstStyle/>
            <a:p>
              <a:r>
                <a:rPr lang="en-US" sz="2000" b="1" dirty="0"/>
                <a:t>Supervision</a:t>
              </a:r>
            </a:p>
            <a:p>
              <a:r>
                <a:rPr lang="en-US" sz="2000" dirty="0"/>
                <a:t>Moderate &amp; High risk defendants, if released, will be supervised on standard or enhanced pretrial supervision.</a:t>
              </a:r>
            </a:p>
          </p:txBody>
        </p:sp>
      </p:grpSp>
      <p:grpSp>
        <p:nvGrpSpPr>
          <p:cNvPr id="13" name="Group 12"/>
          <p:cNvGrpSpPr/>
          <p:nvPr/>
        </p:nvGrpSpPr>
        <p:grpSpPr>
          <a:xfrm>
            <a:off x="-17080" y="1519829"/>
            <a:ext cx="3420654" cy="3725901"/>
            <a:chOff x="-17080" y="1455147"/>
            <a:chExt cx="3420654" cy="3725901"/>
          </a:xfrm>
        </p:grpSpPr>
        <p:grpSp>
          <p:nvGrpSpPr>
            <p:cNvPr id="9" name="Group 8"/>
            <p:cNvGrpSpPr/>
            <p:nvPr/>
          </p:nvGrpSpPr>
          <p:grpSpPr>
            <a:xfrm rot="5400000">
              <a:off x="2475028" y="4822115"/>
              <a:ext cx="562103" cy="155763"/>
              <a:chOff x="1239662" y="1096548"/>
              <a:chExt cx="562103" cy="155763"/>
            </a:xfrm>
          </p:grpSpPr>
          <p:sp>
            <p:nvSpPr>
              <p:cNvPr id="43" name="Oval 68"/>
              <p:cNvSpPr/>
              <p:nvPr/>
            </p:nvSpPr>
            <p:spPr>
              <a:xfrm>
                <a:off x="1648004" y="1096548"/>
                <a:ext cx="153761" cy="155763"/>
              </a:xfrm>
              <a:custGeom>
                <a:avLst/>
                <a:gdLst/>
                <a:ahLst/>
                <a:cxnLst/>
                <a:rect l="l" t="t" r="r" b="b"/>
                <a:pathLst>
                  <a:path w="1295400" h="1295400">
                    <a:moveTo>
                      <a:pt x="647700" y="266700"/>
                    </a:moveTo>
                    <a:cubicBezTo>
                      <a:pt x="437280" y="266700"/>
                      <a:pt x="266700" y="437280"/>
                      <a:pt x="266700" y="647700"/>
                    </a:cubicBezTo>
                    <a:cubicBezTo>
                      <a:pt x="266700" y="858120"/>
                      <a:pt x="437280" y="1028700"/>
                      <a:pt x="647700" y="1028700"/>
                    </a:cubicBezTo>
                    <a:cubicBezTo>
                      <a:pt x="858120" y="1028700"/>
                      <a:pt x="1028700" y="858120"/>
                      <a:pt x="1028700" y="647700"/>
                    </a:cubicBezTo>
                    <a:cubicBezTo>
                      <a:pt x="1028700" y="437280"/>
                      <a:pt x="858120" y="266700"/>
                      <a:pt x="647700" y="266700"/>
                    </a:cubicBezTo>
                    <a:close/>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rot="16200000" flipV="1">
                <a:off x="1427306" y="986784"/>
                <a:ext cx="1" cy="375290"/>
              </a:xfrm>
              <a:prstGeom prst="line">
                <a:avLst/>
              </a:prstGeom>
              <a:ln w="31750" cap="flat">
                <a:solidFill>
                  <a:schemeClr val="bg1">
                    <a:lumMod val="65000"/>
                  </a:schemeClr>
                </a:solidFill>
                <a:headEnd type="none" w="lg" len="lg"/>
                <a:tailEnd w="lg" len="lg"/>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17080" y="4253559"/>
              <a:ext cx="1574265" cy="276999"/>
            </a:xfrm>
            <a:prstGeom prst="rect">
              <a:avLst/>
            </a:prstGeom>
            <a:noFill/>
          </p:spPr>
          <p:txBody>
            <a:bodyPr wrap="square" lIns="0" rIns="0" rtlCol="0" anchor="ctr" anchorCtr="0">
              <a:spAutoFit/>
            </a:bodyPr>
            <a:lstStyle/>
            <a:p>
              <a:pPr algn="ctr"/>
              <a:r>
                <a:rPr lang="en-US" sz="1200" b="1" dirty="0"/>
                <a:t>Booking or Summons</a:t>
              </a:r>
            </a:p>
          </p:txBody>
        </p:sp>
        <p:sp>
          <p:nvSpPr>
            <p:cNvPr id="88" name="TextBox 87"/>
            <p:cNvSpPr txBox="1"/>
            <p:nvPr/>
          </p:nvSpPr>
          <p:spPr>
            <a:xfrm>
              <a:off x="973341" y="1455147"/>
              <a:ext cx="2430233" cy="1323439"/>
            </a:xfrm>
            <a:prstGeom prst="rect">
              <a:avLst/>
            </a:prstGeom>
            <a:noFill/>
          </p:spPr>
          <p:txBody>
            <a:bodyPr wrap="square" rtlCol="0">
              <a:spAutoFit/>
            </a:bodyPr>
            <a:lstStyle/>
            <a:p>
              <a:r>
                <a:rPr lang="en-US" sz="2000" b="1" dirty="0"/>
                <a:t>Assessment</a:t>
              </a:r>
            </a:p>
            <a:p>
              <a:r>
                <a:rPr lang="en-US" sz="2000" dirty="0"/>
                <a:t>Low, Moderate, High, with a report to the court within 24 hours</a:t>
              </a:r>
            </a:p>
          </p:txBody>
        </p:sp>
      </p:grpSp>
      <p:grpSp>
        <p:nvGrpSpPr>
          <p:cNvPr id="15" name="Group 14"/>
          <p:cNvGrpSpPr/>
          <p:nvPr/>
        </p:nvGrpSpPr>
        <p:grpSpPr>
          <a:xfrm>
            <a:off x="2020457" y="1993990"/>
            <a:ext cx="4645874" cy="2606271"/>
            <a:chOff x="2020457" y="1908635"/>
            <a:chExt cx="4645874" cy="2606271"/>
          </a:xfrm>
        </p:grpSpPr>
        <p:grpSp>
          <p:nvGrpSpPr>
            <p:cNvPr id="55" name="Group 54"/>
            <p:cNvGrpSpPr/>
            <p:nvPr/>
          </p:nvGrpSpPr>
          <p:grpSpPr>
            <a:xfrm rot="16200000">
              <a:off x="4907203" y="3789884"/>
              <a:ext cx="569161" cy="155763"/>
              <a:chOff x="1387838" y="2900796"/>
              <a:chExt cx="569161" cy="155763"/>
            </a:xfrm>
          </p:grpSpPr>
          <p:sp>
            <p:nvSpPr>
              <p:cNvPr id="56" name="Oval 68"/>
              <p:cNvSpPr/>
              <p:nvPr/>
            </p:nvSpPr>
            <p:spPr>
              <a:xfrm>
                <a:off x="1803238" y="2900796"/>
                <a:ext cx="153761" cy="155763"/>
              </a:xfrm>
              <a:custGeom>
                <a:avLst/>
                <a:gdLst/>
                <a:ahLst/>
                <a:cxnLst/>
                <a:rect l="l" t="t" r="r" b="b"/>
                <a:pathLst>
                  <a:path w="1295400" h="1295400">
                    <a:moveTo>
                      <a:pt x="647700" y="266700"/>
                    </a:moveTo>
                    <a:cubicBezTo>
                      <a:pt x="437280" y="266700"/>
                      <a:pt x="266700" y="437280"/>
                      <a:pt x="266700" y="647700"/>
                    </a:cubicBezTo>
                    <a:cubicBezTo>
                      <a:pt x="266700" y="858120"/>
                      <a:pt x="437280" y="1028700"/>
                      <a:pt x="647700" y="1028700"/>
                    </a:cubicBezTo>
                    <a:cubicBezTo>
                      <a:pt x="858120" y="1028700"/>
                      <a:pt x="1028700" y="858120"/>
                      <a:pt x="1028700" y="647700"/>
                    </a:cubicBezTo>
                    <a:cubicBezTo>
                      <a:pt x="1028700" y="437280"/>
                      <a:pt x="858120" y="266700"/>
                      <a:pt x="647700" y="266700"/>
                    </a:cubicBezTo>
                    <a:close/>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rot="5400000">
                <a:off x="1594208" y="2772280"/>
                <a:ext cx="1" cy="412742"/>
              </a:xfrm>
              <a:prstGeom prst="line">
                <a:avLst/>
              </a:prstGeom>
              <a:ln w="31750" cap="flat">
                <a:solidFill>
                  <a:schemeClr val="bg1">
                    <a:lumMod val="65000"/>
                  </a:schemeClr>
                </a:solidFill>
                <a:headEnd type="none" w="lg" len="lg"/>
                <a:tailEnd w="lg" len="lg"/>
              </a:ln>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2020457" y="4237907"/>
              <a:ext cx="2411997" cy="276999"/>
            </a:xfrm>
            <a:prstGeom prst="rect">
              <a:avLst/>
            </a:prstGeom>
            <a:noFill/>
          </p:spPr>
          <p:txBody>
            <a:bodyPr wrap="square" lIns="0" rIns="0" rtlCol="0" anchor="ctr" anchorCtr="0">
              <a:spAutoFit/>
            </a:bodyPr>
            <a:lstStyle/>
            <a:p>
              <a:pPr algn="ctr"/>
              <a:r>
                <a:rPr lang="en-US" sz="1200" b="1" dirty="0"/>
                <a:t>Assessment &amp; Initial Appearance</a:t>
              </a:r>
            </a:p>
          </p:txBody>
        </p:sp>
        <p:sp>
          <p:nvSpPr>
            <p:cNvPr id="90" name="TextBox 89"/>
            <p:cNvSpPr txBox="1"/>
            <p:nvPr/>
          </p:nvSpPr>
          <p:spPr>
            <a:xfrm>
              <a:off x="4417640" y="1908635"/>
              <a:ext cx="1984133" cy="1631216"/>
            </a:xfrm>
            <a:prstGeom prst="rect">
              <a:avLst/>
            </a:prstGeom>
            <a:noFill/>
          </p:spPr>
          <p:txBody>
            <a:bodyPr wrap="square" rtlCol="0">
              <a:spAutoFit/>
            </a:bodyPr>
            <a:lstStyle/>
            <a:p>
              <a:r>
                <a:rPr lang="en-US" sz="2000" b="1" dirty="0"/>
                <a:t>Monitoring</a:t>
              </a:r>
            </a:p>
            <a:p>
              <a:r>
                <a:rPr lang="en-US" sz="2000" dirty="0" smtClean="0"/>
                <a:t>Low/Moderate </a:t>
              </a:r>
              <a:r>
                <a:rPr lang="en-US" sz="2000" dirty="0"/>
                <a:t>risk defendants will be monitored.  </a:t>
              </a:r>
            </a:p>
          </p:txBody>
        </p:sp>
        <p:pic>
          <p:nvPicPr>
            <p:cNvPr id="11" name="Picture 10"/>
            <p:cNvPicPr>
              <a:picLocks noChangeAspect="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17686" y="2876939"/>
              <a:ext cx="848645" cy="1131526"/>
            </a:xfrm>
            <a:prstGeom prst="rect">
              <a:avLst/>
            </a:prstGeom>
          </p:spPr>
        </p:pic>
      </p:grpSp>
      <p:grpSp>
        <p:nvGrpSpPr>
          <p:cNvPr id="14" name="Group 13"/>
          <p:cNvGrpSpPr/>
          <p:nvPr/>
        </p:nvGrpSpPr>
        <p:grpSpPr>
          <a:xfrm>
            <a:off x="1639553" y="2816816"/>
            <a:ext cx="3736787" cy="3755370"/>
            <a:chOff x="1986087" y="2906991"/>
            <a:chExt cx="3736787" cy="3755370"/>
          </a:xfrm>
        </p:grpSpPr>
        <p:grpSp>
          <p:nvGrpSpPr>
            <p:cNvPr id="45" name="Group 44"/>
            <p:cNvGrpSpPr/>
            <p:nvPr/>
          </p:nvGrpSpPr>
          <p:grpSpPr>
            <a:xfrm rot="16200000">
              <a:off x="1624215" y="3525138"/>
              <a:ext cx="1392058" cy="155763"/>
              <a:chOff x="802097" y="2683600"/>
              <a:chExt cx="1392058" cy="155763"/>
            </a:xfrm>
          </p:grpSpPr>
          <p:sp>
            <p:nvSpPr>
              <p:cNvPr id="46" name="Oval 68"/>
              <p:cNvSpPr/>
              <p:nvPr/>
            </p:nvSpPr>
            <p:spPr>
              <a:xfrm>
                <a:off x="2040394" y="2683600"/>
                <a:ext cx="153761" cy="155763"/>
              </a:xfrm>
              <a:custGeom>
                <a:avLst/>
                <a:gdLst/>
                <a:ahLst/>
                <a:cxnLst/>
                <a:rect l="l" t="t" r="r" b="b"/>
                <a:pathLst>
                  <a:path w="1295400" h="1295400">
                    <a:moveTo>
                      <a:pt x="647700" y="266700"/>
                    </a:moveTo>
                    <a:cubicBezTo>
                      <a:pt x="437280" y="266700"/>
                      <a:pt x="266700" y="437280"/>
                      <a:pt x="266700" y="647700"/>
                    </a:cubicBezTo>
                    <a:cubicBezTo>
                      <a:pt x="266700" y="858120"/>
                      <a:pt x="437280" y="1028700"/>
                      <a:pt x="647700" y="1028700"/>
                    </a:cubicBezTo>
                    <a:cubicBezTo>
                      <a:pt x="858120" y="1028700"/>
                      <a:pt x="1028700" y="858120"/>
                      <a:pt x="1028700" y="647700"/>
                    </a:cubicBezTo>
                    <a:cubicBezTo>
                      <a:pt x="1028700" y="437280"/>
                      <a:pt x="858120" y="266700"/>
                      <a:pt x="647700" y="266700"/>
                    </a:cubicBezTo>
                    <a:close/>
                    <a:moveTo>
                      <a:pt x="647700" y="0"/>
                    </a:moveTo>
                    <a:cubicBezTo>
                      <a:pt x="1005415" y="0"/>
                      <a:pt x="1295400" y="289985"/>
                      <a:pt x="1295400" y="647700"/>
                    </a:cubicBezTo>
                    <a:cubicBezTo>
                      <a:pt x="1295400" y="1005415"/>
                      <a:pt x="1005415" y="1295400"/>
                      <a:pt x="647700" y="1295400"/>
                    </a:cubicBezTo>
                    <a:cubicBezTo>
                      <a:pt x="289985" y="1295400"/>
                      <a:pt x="0" y="1005415"/>
                      <a:pt x="0" y="647700"/>
                    </a:cubicBezTo>
                    <a:cubicBezTo>
                      <a:pt x="0" y="289985"/>
                      <a:pt x="289985" y="0"/>
                      <a:pt x="647700" y="0"/>
                    </a:cubicBezTo>
                    <a:close/>
                  </a:path>
                </a:pathLst>
              </a:cu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rot="5400000">
                <a:off x="1405632" y="2157946"/>
                <a:ext cx="0" cy="1207069"/>
              </a:xfrm>
              <a:prstGeom prst="line">
                <a:avLst/>
              </a:prstGeom>
              <a:ln w="31750" cap="flat">
                <a:solidFill>
                  <a:schemeClr val="bg1">
                    <a:lumMod val="65000"/>
                  </a:schemeClr>
                </a:solidFill>
                <a:headEnd type="none" w="lg" len="lg"/>
                <a:tailEnd w="lg" len="lg"/>
              </a:ln>
            </p:spPr>
            <p:style>
              <a:lnRef idx="1">
                <a:schemeClr val="accent1"/>
              </a:lnRef>
              <a:fillRef idx="0">
                <a:schemeClr val="accent1"/>
              </a:fillRef>
              <a:effectRef idx="0">
                <a:schemeClr val="accent1"/>
              </a:effectRef>
              <a:fontRef idx="minor">
                <a:schemeClr val="tx1"/>
              </a:fontRef>
            </p:style>
          </p:cxnSp>
        </p:grpSp>
        <p:sp>
          <p:nvSpPr>
            <p:cNvPr id="89" name="TextBox 88"/>
            <p:cNvSpPr txBox="1"/>
            <p:nvPr/>
          </p:nvSpPr>
          <p:spPr>
            <a:xfrm>
              <a:off x="1986087" y="5338922"/>
              <a:ext cx="3736787" cy="1323439"/>
            </a:xfrm>
            <a:prstGeom prst="rect">
              <a:avLst/>
            </a:prstGeom>
            <a:noFill/>
          </p:spPr>
          <p:txBody>
            <a:bodyPr wrap="square" rtlCol="0">
              <a:spAutoFit/>
            </a:bodyPr>
            <a:lstStyle/>
            <a:p>
              <a:r>
                <a:rPr lang="en-US" sz="2000" b="1" dirty="0" smtClean="0"/>
                <a:t>Initial Appearance</a:t>
              </a:r>
              <a:endParaRPr lang="en-US" sz="2000" b="1" dirty="0"/>
            </a:p>
            <a:p>
              <a:r>
                <a:rPr lang="en-US" sz="2000" dirty="0" smtClean="0"/>
                <a:t>The Court </a:t>
              </a:r>
              <a:r>
                <a:rPr lang="en-US" sz="2000" dirty="0"/>
                <a:t>has the option for pretrial supervision at this juncture.  </a:t>
              </a:r>
            </a:p>
          </p:txBody>
        </p:sp>
      </p:grpSp>
      <p:pic>
        <p:nvPicPr>
          <p:cNvPr id="1026" name="Picture 2" descr="https://epay.alaska.edu/C21563_ustores/web/images/store_33/DOC_logo_squish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650" y="5280747"/>
            <a:ext cx="1033860" cy="12104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logos-vector.com/images/logo/xxl/9/7/1/97124/State_Seal_of_Alaska_7c896_450x450.png"/>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04887" y="2946193"/>
            <a:ext cx="930702" cy="93694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p:cNvPicPr>
            <a:picLocks noChangeAspect="1"/>
          </p:cNvPicPr>
          <p:nvPr/>
        </p:nvPicPr>
        <p:blipFill>
          <a:blip r:embed="rId5">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213904" y="2462776"/>
            <a:ext cx="940493" cy="2137485"/>
          </a:xfrm>
          <a:prstGeom prst="rect">
            <a:avLst/>
          </a:prstGeom>
        </p:spPr>
      </p:pic>
      <p:sp>
        <p:nvSpPr>
          <p:cNvPr id="2" name="Slide Number Placeholder 1"/>
          <p:cNvSpPr>
            <a:spLocks noGrp="1"/>
          </p:cNvSpPr>
          <p:nvPr>
            <p:ph type="sldNum" sz="quarter" idx="12"/>
          </p:nvPr>
        </p:nvSpPr>
        <p:spPr>
          <a:xfrm>
            <a:off x="7086600" y="6491195"/>
            <a:ext cx="2057400" cy="365125"/>
          </a:xfrm>
        </p:spPr>
        <p:txBody>
          <a:bodyPr/>
          <a:lstStyle/>
          <a:p>
            <a:fld id="{6F61448E-760F-4021-AD61-D9F4E63C8F24}" type="slidenum">
              <a:rPr lang="en-US" sz="2800" b="1" smtClean="0"/>
              <a:t>35</a:t>
            </a:fld>
            <a:endParaRPr lang="en-US" sz="2800" b="1" dirty="0"/>
          </a:p>
        </p:txBody>
      </p:sp>
      <p:pic>
        <p:nvPicPr>
          <p:cNvPr id="51" name="Picture 50"/>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66331" y="1697992"/>
            <a:ext cx="839304" cy="983185"/>
          </a:xfrm>
          <a:prstGeom prst="ellipse">
            <a:avLst/>
          </a:prstGeom>
          <a:solidFill>
            <a:schemeClr val="accent1"/>
          </a:solidFill>
          <a:ln w="190500" cap="rnd">
            <a:solidFill>
              <a:srgbClr val="C8C6BD"/>
            </a:solidFill>
            <a:prstDash val="solid"/>
          </a:ln>
          <a:effectLst>
            <a:glow rad="127000">
              <a:schemeClr val="accent1">
                <a:lumMod val="60000"/>
                <a:lumOff val="40000"/>
              </a:schemeClr>
            </a:glow>
            <a:outerShdw blurRad="127000" algn="bl" rotWithShape="0">
              <a:srgbClr val="000000"/>
            </a:outerShdw>
            <a:softEdge rad="660400"/>
          </a:effectLst>
          <a:scene3d>
            <a:camera prst="perspectiveFront" fov="5400000"/>
            <a:lightRig rig="threePt" dir="t">
              <a:rot lat="0" lon="0" rev="19200000"/>
            </a:lightRig>
          </a:scene3d>
          <a:sp3d extrusionH="25400">
            <a:bevelT w="304800" h="152400" prst="hardEdge"/>
            <a:extrusionClr>
              <a:srgbClr val="000000"/>
            </a:extrusionClr>
          </a:sp3d>
        </p:spPr>
      </p:pic>
      <p:sp>
        <p:nvSpPr>
          <p:cNvPr id="58" name="Rectangle 57"/>
          <p:cNvSpPr/>
          <p:nvPr/>
        </p:nvSpPr>
        <p:spPr>
          <a:xfrm>
            <a:off x="-1379" y="0"/>
            <a:ext cx="9145379" cy="14200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685800" rtlCol="0" anchor="ctr"/>
          <a:lstStyle/>
          <a:p>
            <a:pPr algn="ctr"/>
            <a:r>
              <a:rPr lang="en-US" sz="3600" b="1" dirty="0" smtClean="0">
                <a:latin typeface="+mj-lt"/>
              </a:rPr>
              <a:t>Pretrial Functions</a:t>
            </a:r>
            <a:endParaRPr lang="en-US" sz="3600" dirty="0"/>
          </a:p>
        </p:txBody>
      </p:sp>
    </p:spTree>
    <p:extLst>
      <p:ext uri="{BB962C8B-B14F-4D97-AF65-F5344CB8AC3E}">
        <p14:creationId xmlns:p14="http://schemas.microsoft.com/office/powerpoint/2010/main" val="3617068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3394055" y="5570685"/>
            <a:ext cx="4372165" cy="1150791"/>
          </a:xfrm>
        </p:spPr>
        <p:txBody>
          <a:bodyPr>
            <a:normAutofit fontScale="85000" lnSpcReduction="20000"/>
          </a:bodyPr>
          <a:lstStyle/>
          <a:p>
            <a:r>
              <a:rPr lang="en-US" dirty="0"/>
              <a:t>1st:		</a:t>
            </a:r>
            <a:r>
              <a:rPr lang="en-US" dirty="0" smtClean="0"/>
              <a:t>Juneau</a:t>
            </a:r>
          </a:p>
          <a:p>
            <a:r>
              <a:rPr lang="en-US" dirty="0" smtClean="0"/>
              <a:t>3</a:t>
            </a:r>
            <a:r>
              <a:rPr lang="en-US" baseline="30000" dirty="0" smtClean="0"/>
              <a:t>rd</a:t>
            </a:r>
            <a:r>
              <a:rPr lang="en-US" dirty="0"/>
              <a:t>:  		Anchorage</a:t>
            </a:r>
            <a:endParaRPr lang="en-US" dirty="0">
              <a:solidFill>
                <a:schemeClr val="tx2">
                  <a:lumMod val="75000"/>
                  <a:lumOff val="25000"/>
                </a:schemeClr>
              </a:solidFill>
            </a:endParaRPr>
          </a:p>
          <a:p>
            <a:r>
              <a:rPr lang="en-US" dirty="0" smtClean="0"/>
              <a:t>4</a:t>
            </a:r>
            <a:r>
              <a:rPr lang="en-US" baseline="30000" dirty="0" smtClean="0"/>
              <a:t>th</a:t>
            </a:r>
            <a:r>
              <a:rPr lang="en-US" dirty="0" smtClean="0"/>
              <a:t> &amp; 2</a:t>
            </a:r>
            <a:r>
              <a:rPr lang="en-US" baseline="30000" dirty="0" smtClean="0"/>
              <a:t>nd</a:t>
            </a:r>
            <a:r>
              <a:rPr lang="en-US" dirty="0" smtClean="0"/>
              <a:t>:  	Fairbanks</a:t>
            </a:r>
          </a:p>
          <a:p>
            <a:endParaRPr lang="en-US" dirty="0"/>
          </a:p>
        </p:txBody>
      </p:sp>
      <p:pic>
        <p:nvPicPr>
          <p:cNvPr id="3" name="Picture 2"/>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4564" y="1538774"/>
            <a:ext cx="7471656" cy="4287956"/>
          </a:xfrm>
          <a:prstGeom prst="rect">
            <a:avLst/>
          </a:prstGeom>
          <a:noFill/>
        </p:spPr>
      </p:pic>
      <p:sp>
        <p:nvSpPr>
          <p:cNvPr id="2" name="Slide Number Placeholder 1"/>
          <p:cNvSpPr>
            <a:spLocks noGrp="1"/>
          </p:cNvSpPr>
          <p:nvPr>
            <p:ph type="sldNum" sz="quarter" idx="12"/>
          </p:nvPr>
        </p:nvSpPr>
        <p:spPr/>
        <p:txBody>
          <a:bodyPr/>
          <a:lstStyle/>
          <a:p>
            <a:fld id="{6F61448E-760F-4021-AD61-D9F4E63C8F24}" type="slidenum">
              <a:rPr lang="en-US" sz="2800" b="1" smtClean="0"/>
              <a:t>36</a:t>
            </a:fld>
            <a:endParaRPr lang="en-US" sz="2800" b="1" dirty="0"/>
          </a:p>
        </p:txBody>
      </p:sp>
      <p:sp>
        <p:nvSpPr>
          <p:cNvPr id="6" name="Rectangle 5"/>
          <p:cNvSpPr/>
          <p:nvPr/>
        </p:nvSpPr>
        <p:spPr>
          <a:xfrm>
            <a:off x="-1379" y="0"/>
            <a:ext cx="9145379" cy="132120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685800" rtlCol="0" anchor="ctr"/>
          <a:lstStyle/>
          <a:p>
            <a:pPr algn="ctr"/>
            <a:r>
              <a:rPr lang="en-US" sz="3600" b="1" dirty="0" smtClean="0">
                <a:latin typeface="+mj-lt"/>
              </a:rPr>
              <a:t>Pretrial District Offices</a:t>
            </a:r>
            <a:endParaRPr lang="en-US" sz="3600" dirty="0"/>
          </a:p>
        </p:txBody>
      </p:sp>
    </p:spTree>
    <p:extLst>
      <p:ext uri="{BB962C8B-B14F-4D97-AF65-F5344CB8AC3E}">
        <p14:creationId xmlns:p14="http://schemas.microsoft.com/office/powerpoint/2010/main" val="1753885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 44"/>
          <p:cNvSpPr txBox="1"/>
          <p:nvPr/>
        </p:nvSpPr>
        <p:spPr>
          <a:xfrm>
            <a:off x="5483394" y="1994075"/>
            <a:ext cx="3179875" cy="461665"/>
          </a:xfrm>
          <a:prstGeom prst="rect">
            <a:avLst/>
          </a:prstGeom>
          <a:noFill/>
        </p:spPr>
        <p:txBody>
          <a:bodyPr wrap="square" rtlCol="0">
            <a:spAutoFit/>
          </a:bodyPr>
          <a:lstStyle/>
          <a:p>
            <a:endParaRPr lang="en-US" sz="1200" dirty="0">
              <a:solidFill>
                <a:schemeClr val="tx1">
                  <a:lumMod val="75000"/>
                  <a:lumOff val="25000"/>
                </a:schemeClr>
              </a:solidFill>
            </a:endParaRPr>
          </a:p>
          <a:p>
            <a:endParaRPr lang="en-US" sz="1200" dirty="0">
              <a:solidFill>
                <a:schemeClr val="tx1">
                  <a:lumMod val="75000"/>
                  <a:lumOff val="25000"/>
                </a:schemeClr>
              </a:solidFill>
            </a:endParaRPr>
          </a:p>
        </p:txBody>
      </p:sp>
      <p:grpSp>
        <p:nvGrpSpPr>
          <p:cNvPr id="6" name="Group 5"/>
          <p:cNvGrpSpPr/>
          <p:nvPr/>
        </p:nvGrpSpPr>
        <p:grpSpPr>
          <a:xfrm>
            <a:off x="-1379" y="1500778"/>
            <a:ext cx="5306979" cy="1863896"/>
            <a:chOff x="-67235" y="795431"/>
            <a:chExt cx="7075972" cy="2485195"/>
          </a:xfrm>
        </p:grpSpPr>
        <p:grpSp>
          <p:nvGrpSpPr>
            <p:cNvPr id="91" name="Grupare 29"/>
            <p:cNvGrpSpPr/>
            <p:nvPr/>
          </p:nvGrpSpPr>
          <p:grpSpPr>
            <a:xfrm>
              <a:off x="-67235" y="795431"/>
              <a:ext cx="7075972" cy="2485195"/>
              <a:chOff x="-875676" y="557212"/>
              <a:chExt cx="3769689" cy="1323975"/>
            </a:xfrm>
          </p:grpSpPr>
          <p:grpSp>
            <p:nvGrpSpPr>
              <p:cNvPr id="92" name="Grupare 30"/>
              <p:cNvGrpSpPr/>
              <p:nvPr/>
            </p:nvGrpSpPr>
            <p:grpSpPr>
              <a:xfrm>
                <a:off x="-875676" y="557212"/>
                <a:ext cx="3769689" cy="1323975"/>
                <a:chOff x="-875676" y="557212"/>
                <a:chExt cx="3769689" cy="1323975"/>
              </a:xfrm>
              <a:solidFill>
                <a:schemeClr val="accent5"/>
              </a:solidFill>
            </p:grpSpPr>
            <p:sp>
              <p:nvSpPr>
                <p:cNvPr id="94" name="Freeform 6"/>
                <p:cNvSpPr>
                  <a:spLocks/>
                </p:cNvSpPr>
                <p:nvPr/>
              </p:nvSpPr>
              <p:spPr bwMode="auto">
                <a:xfrm>
                  <a:off x="-875676" y="557212"/>
                  <a:ext cx="2953714" cy="1323975"/>
                </a:xfrm>
                <a:custGeom>
                  <a:avLst/>
                  <a:gdLst>
                    <a:gd name="T0" fmla="*/ 1738 w 1738"/>
                    <a:gd name="T1" fmla="*/ 175 h 1106"/>
                    <a:gd name="T2" fmla="*/ 1738 w 1738"/>
                    <a:gd name="T3" fmla="*/ 930 h 1106"/>
                    <a:gd name="T4" fmla="*/ 893 w 1738"/>
                    <a:gd name="T5" fmla="*/ 771 h 1106"/>
                    <a:gd name="T6" fmla="*/ 0 w 1738"/>
                    <a:gd name="T7" fmla="*/ 1106 h 1106"/>
                    <a:gd name="T8" fmla="*/ 2 w 1738"/>
                    <a:gd name="T9" fmla="*/ 552 h 1106"/>
                    <a:gd name="T10" fmla="*/ 1 w 1738"/>
                    <a:gd name="T11" fmla="*/ 0 h 1106"/>
                    <a:gd name="T12" fmla="*/ 898 w 1738"/>
                    <a:gd name="T13" fmla="*/ 360 h 1106"/>
                    <a:gd name="T14" fmla="*/ 1738 w 1738"/>
                    <a:gd name="T15" fmla="*/ 175 h 1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8" h="1106">
                      <a:moveTo>
                        <a:pt x="1738" y="175"/>
                      </a:moveTo>
                      <a:cubicBezTo>
                        <a:pt x="1738" y="930"/>
                        <a:pt x="1738" y="930"/>
                        <a:pt x="1738" y="930"/>
                      </a:cubicBezTo>
                      <a:cubicBezTo>
                        <a:pt x="1738" y="930"/>
                        <a:pt x="1475" y="765"/>
                        <a:pt x="893" y="771"/>
                      </a:cubicBezTo>
                      <a:cubicBezTo>
                        <a:pt x="311" y="777"/>
                        <a:pt x="0" y="1106"/>
                        <a:pt x="0" y="1106"/>
                      </a:cubicBezTo>
                      <a:cubicBezTo>
                        <a:pt x="2" y="552"/>
                        <a:pt x="2" y="552"/>
                        <a:pt x="2" y="552"/>
                      </a:cubicBezTo>
                      <a:cubicBezTo>
                        <a:pt x="1" y="0"/>
                        <a:pt x="1" y="0"/>
                        <a:pt x="1" y="0"/>
                      </a:cubicBezTo>
                      <a:cubicBezTo>
                        <a:pt x="1" y="0"/>
                        <a:pt x="316" y="354"/>
                        <a:pt x="898" y="360"/>
                      </a:cubicBezTo>
                      <a:cubicBezTo>
                        <a:pt x="1480" y="366"/>
                        <a:pt x="1738" y="175"/>
                        <a:pt x="1738" y="175"/>
                      </a:cubicBezTo>
                      <a:close/>
                    </a:path>
                  </a:pathLst>
                </a:custGeom>
                <a:gradFill flip="none" rotWithShape="1">
                  <a:gsLst>
                    <a:gs pos="14600">
                      <a:schemeClr val="bg2">
                        <a:lumMod val="75000"/>
                      </a:schemeClr>
                    </a:gs>
                    <a:gs pos="0">
                      <a:schemeClr val="bg2">
                        <a:lumMod val="25000"/>
                      </a:schemeClr>
                    </a:gs>
                    <a:gs pos="83350">
                      <a:schemeClr val="bg2">
                        <a:lumMod val="75000"/>
                      </a:schemeClr>
                    </a:gs>
                    <a:gs pos="50000">
                      <a:schemeClr val="bg2">
                        <a:lumMod val="90000"/>
                      </a:schemeClr>
                    </a:gs>
                    <a:gs pos="100000">
                      <a:schemeClr val="bg2">
                        <a:lumMod val="50000"/>
                      </a:schemeClr>
                    </a:gs>
                  </a:gsLst>
                  <a:lin ang="0" scaled="1"/>
                  <a:tileRect/>
                </a:gra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7"/>
                <p:cNvSpPr>
                  <a:spLocks noChangeArrowheads="1"/>
                </p:cNvSpPr>
                <p:nvPr/>
              </p:nvSpPr>
              <p:spPr bwMode="auto">
                <a:xfrm>
                  <a:off x="1828800" y="684213"/>
                  <a:ext cx="1065213" cy="1068388"/>
                </a:xfrm>
                <a:prstGeom prst="ellipse">
                  <a:avLst/>
                </a:prstGeom>
                <a:solidFill>
                  <a:schemeClr val="accent5"/>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3" name="Oval 92"/>
              <p:cNvSpPr/>
              <p:nvPr/>
            </p:nvSpPr>
            <p:spPr>
              <a:xfrm>
                <a:off x="1989931" y="846932"/>
                <a:ext cx="742949" cy="742949"/>
              </a:xfrm>
              <a:prstGeom prst="ellipse">
                <a:avLst/>
              </a:prstGeom>
              <a:solidFill>
                <a:schemeClr val="accent2">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chemeClr val="tx1">
                      <a:lumMod val="75000"/>
                      <a:lumOff val="25000"/>
                    </a:schemeClr>
                  </a:solidFill>
                </a:endParaRPr>
              </a:p>
            </p:txBody>
          </p:sp>
        </p:grpSp>
        <p:pic>
          <p:nvPicPr>
            <p:cNvPr id="97" name="Picture 20" descr="E:\Andrei\work\UpWork\infographics vs\vectors\businessman276.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38043" y="1729389"/>
              <a:ext cx="637117" cy="6371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3821005" y="4660770"/>
            <a:ext cx="5322995" cy="1872017"/>
            <a:chOff x="5000545" y="4361978"/>
            <a:chExt cx="7097326" cy="2496022"/>
          </a:xfrm>
        </p:grpSpPr>
        <p:grpSp>
          <p:nvGrpSpPr>
            <p:cNvPr id="5" name="Group 4"/>
            <p:cNvGrpSpPr/>
            <p:nvPr/>
          </p:nvGrpSpPr>
          <p:grpSpPr>
            <a:xfrm>
              <a:off x="5000545" y="4361978"/>
              <a:ext cx="7097326" cy="2496022"/>
              <a:chOff x="2039268" y="3582049"/>
              <a:chExt cx="10019843" cy="3523827"/>
            </a:xfrm>
          </p:grpSpPr>
          <p:sp>
            <p:nvSpPr>
              <p:cNvPr id="43" name="Freeform 6"/>
              <p:cNvSpPr>
                <a:spLocks/>
              </p:cNvSpPr>
              <p:nvPr/>
            </p:nvSpPr>
            <p:spPr bwMode="auto">
              <a:xfrm flipH="1">
                <a:off x="4211022" y="3582049"/>
                <a:ext cx="7848089" cy="3523827"/>
              </a:xfrm>
              <a:custGeom>
                <a:avLst/>
                <a:gdLst>
                  <a:gd name="T0" fmla="*/ 1738 w 1738"/>
                  <a:gd name="T1" fmla="*/ 175 h 1106"/>
                  <a:gd name="T2" fmla="*/ 1738 w 1738"/>
                  <a:gd name="T3" fmla="*/ 930 h 1106"/>
                  <a:gd name="T4" fmla="*/ 893 w 1738"/>
                  <a:gd name="T5" fmla="*/ 771 h 1106"/>
                  <a:gd name="T6" fmla="*/ 0 w 1738"/>
                  <a:gd name="T7" fmla="*/ 1106 h 1106"/>
                  <a:gd name="T8" fmla="*/ 2 w 1738"/>
                  <a:gd name="T9" fmla="*/ 552 h 1106"/>
                  <a:gd name="T10" fmla="*/ 1 w 1738"/>
                  <a:gd name="T11" fmla="*/ 0 h 1106"/>
                  <a:gd name="T12" fmla="*/ 898 w 1738"/>
                  <a:gd name="T13" fmla="*/ 360 h 1106"/>
                  <a:gd name="T14" fmla="*/ 1738 w 1738"/>
                  <a:gd name="T15" fmla="*/ 175 h 1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8" h="1106">
                    <a:moveTo>
                      <a:pt x="1738" y="175"/>
                    </a:moveTo>
                    <a:cubicBezTo>
                      <a:pt x="1738" y="930"/>
                      <a:pt x="1738" y="930"/>
                      <a:pt x="1738" y="930"/>
                    </a:cubicBezTo>
                    <a:cubicBezTo>
                      <a:pt x="1738" y="930"/>
                      <a:pt x="1475" y="765"/>
                      <a:pt x="893" y="771"/>
                    </a:cubicBezTo>
                    <a:cubicBezTo>
                      <a:pt x="311" y="777"/>
                      <a:pt x="0" y="1106"/>
                      <a:pt x="0" y="1106"/>
                    </a:cubicBezTo>
                    <a:cubicBezTo>
                      <a:pt x="2" y="552"/>
                      <a:pt x="2" y="552"/>
                      <a:pt x="2" y="552"/>
                    </a:cubicBezTo>
                    <a:cubicBezTo>
                      <a:pt x="1" y="0"/>
                      <a:pt x="1" y="0"/>
                      <a:pt x="1" y="0"/>
                    </a:cubicBezTo>
                    <a:cubicBezTo>
                      <a:pt x="1" y="0"/>
                      <a:pt x="316" y="354"/>
                      <a:pt x="898" y="360"/>
                    </a:cubicBezTo>
                    <a:cubicBezTo>
                      <a:pt x="1480" y="366"/>
                      <a:pt x="1738" y="175"/>
                      <a:pt x="1738" y="175"/>
                    </a:cubicBezTo>
                    <a:close/>
                  </a:path>
                </a:pathLst>
              </a:custGeom>
              <a:gradFill flip="none" rotWithShape="1">
                <a:gsLst>
                  <a:gs pos="14600">
                    <a:schemeClr val="bg2">
                      <a:lumMod val="75000"/>
                    </a:schemeClr>
                  </a:gs>
                  <a:gs pos="0">
                    <a:schemeClr val="bg2">
                      <a:lumMod val="25000"/>
                    </a:schemeClr>
                  </a:gs>
                  <a:gs pos="83350">
                    <a:schemeClr val="bg2">
                      <a:lumMod val="75000"/>
                    </a:schemeClr>
                  </a:gs>
                  <a:gs pos="50000">
                    <a:schemeClr val="bg2">
                      <a:lumMod val="90000"/>
                    </a:schemeClr>
                  </a:gs>
                  <a:gs pos="100000">
                    <a:schemeClr val="bg2">
                      <a:lumMod val="50000"/>
                    </a:schemeClr>
                  </a:gs>
                </a:gsLst>
                <a:lin ang="0" scaled="1"/>
                <a:tileRect/>
              </a:gra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 name="Group 3"/>
              <p:cNvGrpSpPr/>
              <p:nvPr/>
            </p:nvGrpSpPr>
            <p:grpSpPr>
              <a:xfrm>
                <a:off x="2039268" y="3920066"/>
                <a:ext cx="2835119" cy="2843569"/>
                <a:chOff x="2039267" y="2317628"/>
                <a:chExt cx="2835119" cy="2843569"/>
              </a:xfrm>
            </p:grpSpPr>
            <p:sp>
              <p:nvSpPr>
                <p:cNvPr id="44" name="Oval 7"/>
                <p:cNvSpPr>
                  <a:spLocks noChangeArrowheads="1"/>
                </p:cNvSpPr>
                <p:nvPr/>
              </p:nvSpPr>
              <p:spPr bwMode="auto">
                <a:xfrm flipH="1">
                  <a:off x="2039267" y="2317628"/>
                  <a:ext cx="2835119" cy="2843569"/>
                </a:xfrm>
                <a:prstGeom prst="ellipse">
                  <a:avLst/>
                </a:prstGeom>
                <a:solidFill>
                  <a:schemeClr val="accent3"/>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Oval 41"/>
                <p:cNvSpPr/>
                <p:nvPr/>
              </p:nvSpPr>
              <p:spPr>
                <a:xfrm flipH="1">
                  <a:off x="2468131" y="2750713"/>
                  <a:ext cx="1977397" cy="1977397"/>
                </a:xfrm>
                <a:prstGeom prst="ellipse">
                  <a:avLst/>
                </a:prstGeom>
                <a:solidFill>
                  <a:schemeClr val="accent2">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chemeClr val="tx1">
                        <a:lumMod val="75000"/>
                        <a:lumOff val="25000"/>
                      </a:schemeClr>
                    </a:solidFill>
                  </a:endParaRPr>
                </a:p>
              </p:txBody>
            </p:sp>
          </p:grpSp>
        </p:grpSp>
        <p:pic>
          <p:nvPicPr>
            <p:cNvPr id="98" name="Picture 21" descr="E:\Andrei\work\UpWork\infographics vs\vectors\businessman277.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10586" y="5322613"/>
              <a:ext cx="637117" cy="63711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lstStyle/>
          <a:p>
            <a:fld id="{6F61448E-760F-4021-AD61-D9F4E63C8F24}" type="slidenum">
              <a:rPr lang="en-US" sz="2800" b="1" smtClean="0"/>
              <a:t>37</a:t>
            </a:fld>
            <a:endParaRPr lang="en-US" sz="2800" b="1" dirty="0"/>
          </a:p>
        </p:txBody>
      </p:sp>
      <p:sp>
        <p:nvSpPr>
          <p:cNvPr id="21" name="Text 44"/>
          <p:cNvSpPr txBox="1"/>
          <p:nvPr/>
        </p:nvSpPr>
        <p:spPr>
          <a:xfrm>
            <a:off x="5177633" y="2880075"/>
            <a:ext cx="3485636" cy="1446550"/>
          </a:xfrm>
          <a:prstGeom prst="rect">
            <a:avLst/>
          </a:prstGeom>
          <a:noFill/>
        </p:spPr>
        <p:txBody>
          <a:bodyPr wrap="square" rtlCol="0">
            <a:spAutoFit/>
          </a:bodyPr>
          <a:lstStyle/>
          <a:p>
            <a:r>
              <a:rPr lang="en-US" sz="2400" b="1" dirty="0" smtClean="0">
                <a:solidFill>
                  <a:schemeClr val="tx1">
                    <a:lumMod val="75000"/>
                    <a:lumOff val="25000"/>
                  </a:schemeClr>
                </a:solidFill>
              </a:rPr>
              <a:t>COST </a:t>
            </a:r>
            <a:r>
              <a:rPr lang="en-US" sz="2400" b="1" dirty="0">
                <a:solidFill>
                  <a:schemeClr val="tx1">
                    <a:lumMod val="75000"/>
                    <a:lumOff val="25000"/>
                  </a:schemeClr>
                </a:solidFill>
              </a:rPr>
              <a:t>OF INCARCERATION</a:t>
            </a:r>
          </a:p>
          <a:p>
            <a:r>
              <a:rPr lang="en-US" sz="2000" dirty="0">
                <a:solidFill>
                  <a:schemeClr val="tx1">
                    <a:lumMod val="75000"/>
                    <a:lumOff val="25000"/>
                  </a:schemeClr>
                </a:solidFill>
              </a:rPr>
              <a:t>The </a:t>
            </a:r>
            <a:r>
              <a:rPr lang="en-US" sz="2000" dirty="0" smtClean="0">
                <a:solidFill>
                  <a:schemeClr val="tx1">
                    <a:lumMod val="75000"/>
                    <a:lumOff val="25000"/>
                  </a:schemeClr>
                </a:solidFill>
              </a:rPr>
              <a:t>current cost </a:t>
            </a:r>
            <a:r>
              <a:rPr lang="en-US" sz="2000" dirty="0">
                <a:solidFill>
                  <a:schemeClr val="tx1">
                    <a:lumMod val="75000"/>
                    <a:lumOff val="25000"/>
                  </a:schemeClr>
                </a:solidFill>
              </a:rPr>
              <a:t>of incarceration is $149.62 a day.</a:t>
            </a: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p:txBody>
      </p:sp>
      <p:sp>
        <p:nvSpPr>
          <p:cNvPr id="22" name="Text 44"/>
          <p:cNvSpPr txBox="1"/>
          <p:nvPr/>
        </p:nvSpPr>
        <p:spPr>
          <a:xfrm>
            <a:off x="721884" y="4150961"/>
            <a:ext cx="3160178" cy="1815882"/>
          </a:xfrm>
          <a:prstGeom prst="rect">
            <a:avLst/>
          </a:prstGeom>
          <a:noFill/>
        </p:spPr>
        <p:txBody>
          <a:bodyPr wrap="square" rtlCol="0">
            <a:spAutoFit/>
          </a:bodyPr>
          <a:lstStyle/>
          <a:p>
            <a:r>
              <a:rPr lang="en-US" sz="2400" b="1" dirty="0">
                <a:solidFill>
                  <a:schemeClr val="tx1">
                    <a:lumMod val="75000"/>
                    <a:lumOff val="25000"/>
                  </a:schemeClr>
                </a:solidFill>
              </a:rPr>
              <a:t>COST OF PRETRIAL SUPERVISION</a:t>
            </a:r>
          </a:p>
          <a:p>
            <a:r>
              <a:rPr lang="en-US" sz="2000" dirty="0" smtClean="0">
                <a:solidFill>
                  <a:schemeClr val="tx1">
                    <a:lumMod val="75000"/>
                    <a:lumOff val="25000"/>
                  </a:schemeClr>
                </a:solidFill>
              </a:rPr>
              <a:t>Projected average daily cost is approximately $4.60. </a:t>
            </a:r>
            <a:endParaRPr lang="en-US" sz="2000" dirty="0">
              <a:solidFill>
                <a:schemeClr val="tx1">
                  <a:lumMod val="75000"/>
                  <a:lumOff val="25000"/>
                </a:schemeClr>
              </a:solidFill>
            </a:endParaRPr>
          </a:p>
          <a:p>
            <a:endParaRPr lang="en-US" sz="1200" dirty="0">
              <a:solidFill>
                <a:schemeClr val="tx1">
                  <a:lumMod val="75000"/>
                  <a:lumOff val="25000"/>
                </a:schemeClr>
              </a:solidFill>
            </a:endParaRPr>
          </a:p>
          <a:p>
            <a:endParaRPr lang="en-US" sz="1200" dirty="0">
              <a:solidFill>
                <a:schemeClr val="tx1">
                  <a:lumMod val="75000"/>
                  <a:lumOff val="25000"/>
                </a:schemeClr>
              </a:solidFill>
            </a:endParaRPr>
          </a:p>
        </p:txBody>
      </p:sp>
      <p:sp>
        <p:nvSpPr>
          <p:cNvPr id="23" name="Rectangle 22"/>
          <p:cNvSpPr/>
          <p:nvPr/>
        </p:nvSpPr>
        <p:spPr>
          <a:xfrm>
            <a:off x="-1379" y="0"/>
            <a:ext cx="9145379" cy="132120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685800" rtlCol="0" anchor="ctr"/>
          <a:lstStyle/>
          <a:p>
            <a:pPr algn="ctr"/>
            <a:r>
              <a:rPr lang="en-US" sz="3600" b="1" dirty="0" smtClean="0">
                <a:latin typeface="+mj-lt"/>
              </a:rPr>
              <a:t>Cost of Services</a:t>
            </a:r>
            <a:endParaRPr lang="en-US" sz="3600" dirty="0"/>
          </a:p>
        </p:txBody>
      </p:sp>
      <p:sp>
        <p:nvSpPr>
          <p:cNvPr id="24" name="Lock"/>
          <p:cNvSpPr>
            <a:spLocks noEditPoints="1"/>
          </p:cNvSpPr>
          <p:nvPr/>
        </p:nvSpPr>
        <p:spPr bwMode="auto">
          <a:xfrm>
            <a:off x="4329328" y="2131485"/>
            <a:ext cx="452931" cy="537576"/>
          </a:xfrm>
          <a:custGeom>
            <a:avLst/>
            <a:gdLst>
              <a:gd name="T0" fmla="*/ 352 w 391"/>
              <a:gd name="T1" fmla="*/ 157 h 457"/>
              <a:gd name="T2" fmla="*/ 349 w 391"/>
              <a:gd name="T3" fmla="*/ 124 h 457"/>
              <a:gd name="T4" fmla="*/ 334 w 391"/>
              <a:gd name="T5" fmla="*/ 82 h 457"/>
              <a:gd name="T6" fmla="*/ 306 w 391"/>
              <a:gd name="T7" fmla="*/ 46 h 457"/>
              <a:gd name="T8" fmla="*/ 270 w 391"/>
              <a:gd name="T9" fmla="*/ 18 h 457"/>
              <a:gd name="T10" fmla="*/ 228 w 391"/>
              <a:gd name="T11" fmla="*/ 4 h 457"/>
              <a:gd name="T12" fmla="*/ 195 w 391"/>
              <a:gd name="T13" fmla="*/ 0 h 457"/>
              <a:gd name="T14" fmla="*/ 150 w 391"/>
              <a:gd name="T15" fmla="*/ 7 h 457"/>
              <a:gd name="T16" fmla="*/ 107 w 391"/>
              <a:gd name="T17" fmla="*/ 26 h 457"/>
              <a:gd name="T18" fmla="*/ 75 w 391"/>
              <a:gd name="T19" fmla="*/ 57 h 457"/>
              <a:gd name="T20" fmla="*/ 52 w 391"/>
              <a:gd name="T21" fmla="*/ 95 h 457"/>
              <a:gd name="T22" fmla="*/ 41 w 391"/>
              <a:gd name="T23" fmla="*/ 141 h 457"/>
              <a:gd name="T24" fmla="*/ 31 w 391"/>
              <a:gd name="T25" fmla="*/ 180 h 457"/>
              <a:gd name="T26" fmla="*/ 19 w 391"/>
              <a:gd name="T27" fmla="*/ 183 h 457"/>
              <a:gd name="T28" fmla="*/ 5 w 391"/>
              <a:gd name="T29" fmla="*/ 194 h 457"/>
              <a:gd name="T30" fmla="*/ 0 w 391"/>
              <a:gd name="T31" fmla="*/ 212 h 457"/>
              <a:gd name="T32" fmla="*/ 0 w 391"/>
              <a:gd name="T33" fmla="*/ 431 h 457"/>
              <a:gd name="T34" fmla="*/ 10 w 391"/>
              <a:gd name="T35" fmla="*/ 447 h 457"/>
              <a:gd name="T36" fmla="*/ 24 w 391"/>
              <a:gd name="T37" fmla="*/ 455 h 457"/>
              <a:gd name="T38" fmla="*/ 360 w 391"/>
              <a:gd name="T39" fmla="*/ 457 h 457"/>
              <a:gd name="T40" fmla="*/ 378 w 391"/>
              <a:gd name="T41" fmla="*/ 450 h 457"/>
              <a:gd name="T42" fmla="*/ 389 w 391"/>
              <a:gd name="T43" fmla="*/ 437 h 457"/>
              <a:gd name="T44" fmla="*/ 391 w 391"/>
              <a:gd name="T45" fmla="*/ 212 h 457"/>
              <a:gd name="T46" fmla="*/ 389 w 391"/>
              <a:gd name="T47" fmla="*/ 199 h 457"/>
              <a:gd name="T48" fmla="*/ 378 w 391"/>
              <a:gd name="T49" fmla="*/ 186 h 457"/>
              <a:gd name="T50" fmla="*/ 360 w 391"/>
              <a:gd name="T51" fmla="*/ 180 h 457"/>
              <a:gd name="T52" fmla="*/ 215 w 391"/>
              <a:gd name="T53" fmla="*/ 338 h 457"/>
              <a:gd name="T54" fmla="*/ 210 w 391"/>
              <a:gd name="T55" fmla="*/ 351 h 457"/>
              <a:gd name="T56" fmla="*/ 192 w 391"/>
              <a:gd name="T57" fmla="*/ 354 h 457"/>
              <a:gd name="T58" fmla="*/ 181 w 391"/>
              <a:gd name="T59" fmla="*/ 351 h 457"/>
              <a:gd name="T60" fmla="*/ 176 w 391"/>
              <a:gd name="T61" fmla="*/ 315 h 457"/>
              <a:gd name="T62" fmla="*/ 160 w 391"/>
              <a:gd name="T63" fmla="*/ 299 h 457"/>
              <a:gd name="T64" fmla="*/ 155 w 391"/>
              <a:gd name="T65" fmla="*/ 279 h 457"/>
              <a:gd name="T66" fmla="*/ 156 w 391"/>
              <a:gd name="T67" fmla="*/ 266 h 457"/>
              <a:gd name="T68" fmla="*/ 168 w 391"/>
              <a:gd name="T69" fmla="*/ 250 h 457"/>
              <a:gd name="T70" fmla="*/ 184 w 391"/>
              <a:gd name="T71" fmla="*/ 240 h 457"/>
              <a:gd name="T72" fmla="*/ 200 w 391"/>
              <a:gd name="T73" fmla="*/ 238 h 457"/>
              <a:gd name="T74" fmla="*/ 223 w 391"/>
              <a:gd name="T75" fmla="*/ 248 h 457"/>
              <a:gd name="T76" fmla="*/ 236 w 391"/>
              <a:gd name="T77" fmla="*/ 271 h 457"/>
              <a:gd name="T78" fmla="*/ 235 w 391"/>
              <a:gd name="T79" fmla="*/ 291 h 457"/>
              <a:gd name="T80" fmla="*/ 215 w 391"/>
              <a:gd name="T81" fmla="*/ 315 h 457"/>
              <a:gd name="T82" fmla="*/ 98 w 391"/>
              <a:gd name="T83" fmla="*/ 180 h 457"/>
              <a:gd name="T84" fmla="*/ 98 w 391"/>
              <a:gd name="T85" fmla="*/ 134 h 457"/>
              <a:gd name="T86" fmla="*/ 114 w 391"/>
              <a:gd name="T87" fmla="*/ 90 h 457"/>
              <a:gd name="T88" fmla="*/ 158 w 391"/>
              <a:gd name="T89" fmla="*/ 54 h 457"/>
              <a:gd name="T90" fmla="*/ 195 w 391"/>
              <a:gd name="T91" fmla="*/ 46 h 457"/>
              <a:gd name="T92" fmla="*/ 215 w 391"/>
              <a:gd name="T93" fmla="*/ 48 h 457"/>
              <a:gd name="T94" fmla="*/ 265 w 391"/>
              <a:gd name="T95" fmla="*/ 75 h 457"/>
              <a:gd name="T96" fmla="*/ 292 w 391"/>
              <a:gd name="T97" fmla="*/ 124 h 457"/>
              <a:gd name="T98" fmla="*/ 295 w 391"/>
              <a:gd name="T99" fmla="*/ 18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1" h="457">
                <a:moveTo>
                  <a:pt x="360" y="180"/>
                </a:moveTo>
                <a:lnTo>
                  <a:pt x="352" y="180"/>
                </a:lnTo>
                <a:lnTo>
                  <a:pt x="352" y="157"/>
                </a:lnTo>
                <a:lnTo>
                  <a:pt x="352" y="157"/>
                </a:lnTo>
                <a:lnTo>
                  <a:pt x="352" y="141"/>
                </a:lnTo>
                <a:lnTo>
                  <a:pt x="349" y="124"/>
                </a:lnTo>
                <a:lnTo>
                  <a:pt x="345" y="110"/>
                </a:lnTo>
                <a:lnTo>
                  <a:pt x="340" y="95"/>
                </a:lnTo>
                <a:lnTo>
                  <a:pt x="334" y="82"/>
                </a:lnTo>
                <a:lnTo>
                  <a:pt x="326" y="69"/>
                </a:lnTo>
                <a:lnTo>
                  <a:pt x="316" y="57"/>
                </a:lnTo>
                <a:lnTo>
                  <a:pt x="306" y="46"/>
                </a:lnTo>
                <a:lnTo>
                  <a:pt x="295" y="36"/>
                </a:lnTo>
                <a:lnTo>
                  <a:pt x="283" y="26"/>
                </a:lnTo>
                <a:lnTo>
                  <a:pt x="270" y="18"/>
                </a:lnTo>
                <a:lnTo>
                  <a:pt x="257" y="12"/>
                </a:lnTo>
                <a:lnTo>
                  <a:pt x="243" y="7"/>
                </a:lnTo>
                <a:lnTo>
                  <a:pt x="228" y="4"/>
                </a:lnTo>
                <a:lnTo>
                  <a:pt x="212" y="0"/>
                </a:lnTo>
                <a:lnTo>
                  <a:pt x="195" y="0"/>
                </a:lnTo>
                <a:lnTo>
                  <a:pt x="195" y="0"/>
                </a:lnTo>
                <a:lnTo>
                  <a:pt x="179" y="0"/>
                </a:lnTo>
                <a:lnTo>
                  <a:pt x="164" y="4"/>
                </a:lnTo>
                <a:lnTo>
                  <a:pt x="150" y="7"/>
                </a:lnTo>
                <a:lnTo>
                  <a:pt x="135" y="12"/>
                </a:lnTo>
                <a:lnTo>
                  <a:pt x="120" y="18"/>
                </a:lnTo>
                <a:lnTo>
                  <a:pt x="107" y="26"/>
                </a:lnTo>
                <a:lnTo>
                  <a:pt x="96" y="36"/>
                </a:lnTo>
                <a:lnTo>
                  <a:pt x="85" y="46"/>
                </a:lnTo>
                <a:lnTo>
                  <a:pt x="75" y="57"/>
                </a:lnTo>
                <a:lnTo>
                  <a:pt x="65" y="69"/>
                </a:lnTo>
                <a:lnTo>
                  <a:pt x="59" y="82"/>
                </a:lnTo>
                <a:lnTo>
                  <a:pt x="52" y="95"/>
                </a:lnTo>
                <a:lnTo>
                  <a:pt x="45" y="110"/>
                </a:lnTo>
                <a:lnTo>
                  <a:pt x="42" y="124"/>
                </a:lnTo>
                <a:lnTo>
                  <a:pt x="41" y="141"/>
                </a:lnTo>
                <a:lnTo>
                  <a:pt x="39" y="157"/>
                </a:lnTo>
                <a:lnTo>
                  <a:pt x="39" y="180"/>
                </a:lnTo>
                <a:lnTo>
                  <a:pt x="31" y="180"/>
                </a:lnTo>
                <a:lnTo>
                  <a:pt x="31" y="180"/>
                </a:lnTo>
                <a:lnTo>
                  <a:pt x="24" y="181"/>
                </a:lnTo>
                <a:lnTo>
                  <a:pt x="19" y="183"/>
                </a:lnTo>
                <a:lnTo>
                  <a:pt x="13" y="186"/>
                </a:lnTo>
                <a:lnTo>
                  <a:pt x="10" y="190"/>
                </a:lnTo>
                <a:lnTo>
                  <a:pt x="5" y="194"/>
                </a:lnTo>
                <a:lnTo>
                  <a:pt x="3" y="199"/>
                </a:lnTo>
                <a:lnTo>
                  <a:pt x="0" y="206"/>
                </a:lnTo>
                <a:lnTo>
                  <a:pt x="0" y="212"/>
                </a:lnTo>
                <a:lnTo>
                  <a:pt x="0" y="424"/>
                </a:lnTo>
                <a:lnTo>
                  <a:pt x="0" y="424"/>
                </a:lnTo>
                <a:lnTo>
                  <a:pt x="0" y="431"/>
                </a:lnTo>
                <a:lnTo>
                  <a:pt x="3" y="437"/>
                </a:lnTo>
                <a:lnTo>
                  <a:pt x="5" y="442"/>
                </a:lnTo>
                <a:lnTo>
                  <a:pt x="10" y="447"/>
                </a:lnTo>
                <a:lnTo>
                  <a:pt x="13" y="450"/>
                </a:lnTo>
                <a:lnTo>
                  <a:pt x="19" y="454"/>
                </a:lnTo>
                <a:lnTo>
                  <a:pt x="24" y="455"/>
                </a:lnTo>
                <a:lnTo>
                  <a:pt x="31" y="457"/>
                </a:lnTo>
                <a:lnTo>
                  <a:pt x="360" y="457"/>
                </a:lnTo>
                <a:lnTo>
                  <a:pt x="360" y="457"/>
                </a:lnTo>
                <a:lnTo>
                  <a:pt x="367" y="455"/>
                </a:lnTo>
                <a:lnTo>
                  <a:pt x="373" y="454"/>
                </a:lnTo>
                <a:lnTo>
                  <a:pt x="378" y="450"/>
                </a:lnTo>
                <a:lnTo>
                  <a:pt x="383" y="447"/>
                </a:lnTo>
                <a:lnTo>
                  <a:pt x="386" y="442"/>
                </a:lnTo>
                <a:lnTo>
                  <a:pt x="389" y="437"/>
                </a:lnTo>
                <a:lnTo>
                  <a:pt x="391" y="431"/>
                </a:lnTo>
                <a:lnTo>
                  <a:pt x="391" y="424"/>
                </a:lnTo>
                <a:lnTo>
                  <a:pt x="391" y="212"/>
                </a:lnTo>
                <a:lnTo>
                  <a:pt x="391" y="212"/>
                </a:lnTo>
                <a:lnTo>
                  <a:pt x="391" y="206"/>
                </a:lnTo>
                <a:lnTo>
                  <a:pt x="389" y="199"/>
                </a:lnTo>
                <a:lnTo>
                  <a:pt x="386" y="194"/>
                </a:lnTo>
                <a:lnTo>
                  <a:pt x="383" y="190"/>
                </a:lnTo>
                <a:lnTo>
                  <a:pt x="378" y="186"/>
                </a:lnTo>
                <a:lnTo>
                  <a:pt x="373" y="183"/>
                </a:lnTo>
                <a:lnTo>
                  <a:pt x="367" y="181"/>
                </a:lnTo>
                <a:lnTo>
                  <a:pt x="360" y="180"/>
                </a:lnTo>
                <a:lnTo>
                  <a:pt x="360" y="180"/>
                </a:lnTo>
                <a:close/>
                <a:moveTo>
                  <a:pt x="215" y="315"/>
                </a:moveTo>
                <a:lnTo>
                  <a:pt x="215" y="338"/>
                </a:lnTo>
                <a:lnTo>
                  <a:pt x="215" y="338"/>
                </a:lnTo>
                <a:lnTo>
                  <a:pt x="213" y="344"/>
                </a:lnTo>
                <a:lnTo>
                  <a:pt x="210" y="351"/>
                </a:lnTo>
                <a:lnTo>
                  <a:pt x="205" y="354"/>
                </a:lnTo>
                <a:lnTo>
                  <a:pt x="199" y="354"/>
                </a:lnTo>
                <a:lnTo>
                  <a:pt x="192" y="354"/>
                </a:lnTo>
                <a:lnTo>
                  <a:pt x="192" y="354"/>
                </a:lnTo>
                <a:lnTo>
                  <a:pt x="186" y="354"/>
                </a:lnTo>
                <a:lnTo>
                  <a:pt x="181" y="351"/>
                </a:lnTo>
                <a:lnTo>
                  <a:pt x="177" y="344"/>
                </a:lnTo>
                <a:lnTo>
                  <a:pt x="176" y="338"/>
                </a:lnTo>
                <a:lnTo>
                  <a:pt x="176" y="315"/>
                </a:lnTo>
                <a:lnTo>
                  <a:pt x="176" y="315"/>
                </a:lnTo>
                <a:lnTo>
                  <a:pt x="166" y="309"/>
                </a:lnTo>
                <a:lnTo>
                  <a:pt x="160" y="299"/>
                </a:lnTo>
                <a:lnTo>
                  <a:pt x="156" y="292"/>
                </a:lnTo>
                <a:lnTo>
                  <a:pt x="155" y="286"/>
                </a:lnTo>
                <a:lnTo>
                  <a:pt x="155" y="279"/>
                </a:lnTo>
                <a:lnTo>
                  <a:pt x="155" y="273"/>
                </a:lnTo>
                <a:lnTo>
                  <a:pt x="155" y="273"/>
                </a:lnTo>
                <a:lnTo>
                  <a:pt x="156" y="266"/>
                </a:lnTo>
                <a:lnTo>
                  <a:pt x="160" y="260"/>
                </a:lnTo>
                <a:lnTo>
                  <a:pt x="163" y="255"/>
                </a:lnTo>
                <a:lnTo>
                  <a:pt x="168" y="250"/>
                </a:lnTo>
                <a:lnTo>
                  <a:pt x="173" y="245"/>
                </a:lnTo>
                <a:lnTo>
                  <a:pt x="177" y="242"/>
                </a:lnTo>
                <a:lnTo>
                  <a:pt x="184" y="240"/>
                </a:lnTo>
                <a:lnTo>
                  <a:pt x="191" y="238"/>
                </a:lnTo>
                <a:lnTo>
                  <a:pt x="191" y="238"/>
                </a:lnTo>
                <a:lnTo>
                  <a:pt x="200" y="238"/>
                </a:lnTo>
                <a:lnTo>
                  <a:pt x="208" y="240"/>
                </a:lnTo>
                <a:lnTo>
                  <a:pt x="217" y="243"/>
                </a:lnTo>
                <a:lnTo>
                  <a:pt x="223" y="248"/>
                </a:lnTo>
                <a:lnTo>
                  <a:pt x="230" y="255"/>
                </a:lnTo>
                <a:lnTo>
                  <a:pt x="233" y="263"/>
                </a:lnTo>
                <a:lnTo>
                  <a:pt x="236" y="271"/>
                </a:lnTo>
                <a:lnTo>
                  <a:pt x="236" y="279"/>
                </a:lnTo>
                <a:lnTo>
                  <a:pt x="236" y="279"/>
                </a:lnTo>
                <a:lnTo>
                  <a:pt x="235" y="291"/>
                </a:lnTo>
                <a:lnTo>
                  <a:pt x="231" y="300"/>
                </a:lnTo>
                <a:lnTo>
                  <a:pt x="225" y="309"/>
                </a:lnTo>
                <a:lnTo>
                  <a:pt x="215" y="315"/>
                </a:lnTo>
                <a:lnTo>
                  <a:pt x="215" y="315"/>
                </a:lnTo>
                <a:close/>
                <a:moveTo>
                  <a:pt x="295" y="180"/>
                </a:moveTo>
                <a:lnTo>
                  <a:pt x="98" y="180"/>
                </a:lnTo>
                <a:lnTo>
                  <a:pt x="98" y="146"/>
                </a:lnTo>
                <a:lnTo>
                  <a:pt x="98" y="146"/>
                </a:lnTo>
                <a:lnTo>
                  <a:pt x="98" y="134"/>
                </a:lnTo>
                <a:lnTo>
                  <a:pt x="99" y="124"/>
                </a:lnTo>
                <a:lnTo>
                  <a:pt x="106" y="106"/>
                </a:lnTo>
                <a:lnTo>
                  <a:pt x="114" y="90"/>
                </a:lnTo>
                <a:lnTo>
                  <a:pt x="125" y="75"/>
                </a:lnTo>
                <a:lnTo>
                  <a:pt x="140" y="64"/>
                </a:lnTo>
                <a:lnTo>
                  <a:pt x="158" y="54"/>
                </a:lnTo>
                <a:lnTo>
                  <a:pt x="176" y="48"/>
                </a:lnTo>
                <a:lnTo>
                  <a:pt x="186" y="48"/>
                </a:lnTo>
                <a:lnTo>
                  <a:pt x="195" y="46"/>
                </a:lnTo>
                <a:lnTo>
                  <a:pt x="195" y="46"/>
                </a:lnTo>
                <a:lnTo>
                  <a:pt x="205" y="48"/>
                </a:lnTo>
                <a:lnTo>
                  <a:pt x="215" y="48"/>
                </a:lnTo>
                <a:lnTo>
                  <a:pt x="235" y="54"/>
                </a:lnTo>
                <a:lnTo>
                  <a:pt x="251" y="64"/>
                </a:lnTo>
                <a:lnTo>
                  <a:pt x="265" y="75"/>
                </a:lnTo>
                <a:lnTo>
                  <a:pt x="277" y="90"/>
                </a:lnTo>
                <a:lnTo>
                  <a:pt x="287" y="106"/>
                </a:lnTo>
                <a:lnTo>
                  <a:pt x="292" y="124"/>
                </a:lnTo>
                <a:lnTo>
                  <a:pt x="293" y="134"/>
                </a:lnTo>
                <a:lnTo>
                  <a:pt x="295" y="146"/>
                </a:lnTo>
                <a:lnTo>
                  <a:pt x="295" y="180"/>
                </a:lnTo>
                <a:close/>
              </a:path>
            </a:pathLst>
          </a:custGeom>
          <a:solidFill>
            <a:schemeClr val="tx1">
              <a:lumMod val="85000"/>
              <a:lumOff val="15000"/>
            </a:schemeClr>
          </a:solidFill>
          <a:ln>
            <a:noFill/>
          </a:ln>
        </p:spPr>
        <p:txBody>
          <a:bodyPr vert="horz" wrap="square" lIns="51435" tIns="25718" rIns="51435" bIns="25718" numCol="1" anchor="t" anchorCtr="0" compatLnSpc="1">
            <a:prstTxWarp prst="textNoShape">
              <a:avLst/>
            </a:prstTxWarp>
          </a:bodyPr>
          <a:lstStyle/>
          <a:p>
            <a:endParaRPr lang="en-US" sz="1013"/>
          </a:p>
        </p:txBody>
      </p:sp>
      <p:sp>
        <p:nvSpPr>
          <p:cNvPr id="25" name="Freeform 190"/>
          <p:cNvSpPr>
            <a:spLocks noEditPoints="1"/>
          </p:cNvSpPr>
          <p:nvPr/>
        </p:nvSpPr>
        <p:spPr bwMode="auto">
          <a:xfrm>
            <a:off x="4331965" y="5288822"/>
            <a:ext cx="452931" cy="620766"/>
          </a:xfrm>
          <a:custGeom>
            <a:avLst/>
            <a:gdLst>
              <a:gd name="T0" fmla="*/ 210 w 210"/>
              <a:gd name="T1" fmla="*/ 106 h 456"/>
              <a:gd name="T2" fmla="*/ 208 w 210"/>
              <a:gd name="T3" fmla="*/ 83 h 456"/>
              <a:gd name="T4" fmla="*/ 202 w 210"/>
              <a:gd name="T5" fmla="*/ 63 h 456"/>
              <a:gd name="T6" fmla="*/ 191 w 210"/>
              <a:gd name="T7" fmla="*/ 44 h 456"/>
              <a:gd name="T8" fmla="*/ 177 w 210"/>
              <a:gd name="T9" fmla="*/ 27 h 456"/>
              <a:gd name="T10" fmla="*/ 160 w 210"/>
              <a:gd name="T11" fmla="*/ 16 h 456"/>
              <a:gd name="T12" fmla="*/ 140 w 210"/>
              <a:gd name="T13" fmla="*/ 6 h 456"/>
              <a:gd name="T14" fmla="*/ 120 w 210"/>
              <a:gd name="T15" fmla="*/ 1 h 456"/>
              <a:gd name="T16" fmla="*/ 98 w 210"/>
              <a:gd name="T17" fmla="*/ 0 h 456"/>
              <a:gd name="T18" fmla="*/ 78 w 210"/>
              <a:gd name="T19" fmla="*/ 3 h 456"/>
              <a:gd name="T20" fmla="*/ 44 w 210"/>
              <a:gd name="T21" fmla="*/ 19 h 456"/>
              <a:gd name="T22" fmla="*/ 18 w 210"/>
              <a:gd name="T23" fmla="*/ 45 h 456"/>
              <a:gd name="T24" fmla="*/ 3 w 210"/>
              <a:gd name="T25" fmla="*/ 80 h 456"/>
              <a:gd name="T26" fmla="*/ 0 w 210"/>
              <a:gd name="T27" fmla="*/ 98 h 456"/>
              <a:gd name="T28" fmla="*/ 1 w 210"/>
              <a:gd name="T29" fmla="*/ 129 h 456"/>
              <a:gd name="T30" fmla="*/ 13 w 210"/>
              <a:gd name="T31" fmla="*/ 156 h 456"/>
              <a:gd name="T32" fmla="*/ 29 w 210"/>
              <a:gd name="T33" fmla="*/ 179 h 456"/>
              <a:gd name="T34" fmla="*/ 52 w 210"/>
              <a:gd name="T35" fmla="*/ 197 h 456"/>
              <a:gd name="T36" fmla="*/ 55 w 210"/>
              <a:gd name="T37" fmla="*/ 199 h 456"/>
              <a:gd name="T38" fmla="*/ 60 w 210"/>
              <a:gd name="T39" fmla="*/ 205 h 456"/>
              <a:gd name="T40" fmla="*/ 60 w 210"/>
              <a:gd name="T41" fmla="*/ 411 h 456"/>
              <a:gd name="T42" fmla="*/ 62 w 210"/>
              <a:gd name="T43" fmla="*/ 417 h 456"/>
              <a:gd name="T44" fmla="*/ 94 w 210"/>
              <a:gd name="T45" fmla="*/ 451 h 456"/>
              <a:gd name="T46" fmla="*/ 99 w 210"/>
              <a:gd name="T47" fmla="*/ 455 h 456"/>
              <a:gd name="T48" fmla="*/ 111 w 210"/>
              <a:gd name="T49" fmla="*/ 455 h 456"/>
              <a:gd name="T50" fmla="*/ 147 w 210"/>
              <a:gd name="T51" fmla="*/ 422 h 456"/>
              <a:gd name="T52" fmla="*/ 150 w 210"/>
              <a:gd name="T53" fmla="*/ 417 h 456"/>
              <a:gd name="T54" fmla="*/ 150 w 210"/>
              <a:gd name="T55" fmla="*/ 381 h 456"/>
              <a:gd name="T56" fmla="*/ 151 w 210"/>
              <a:gd name="T57" fmla="*/ 376 h 456"/>
              <a:gd name="T58" fmla="*/ 169 w 210"/>
              <a:gd name="T59" fmla="*/ 355 h 456"/>
              <a:gd name="T60" fmla="*/ 173 w 210"/>
              <a:gd name="T61" fmla="*/ 350 h 456"/>
              <a:gd name="T62" fmla="*/ 173 w 210"/>
              <a:gd name="T63" fmla="*/ 339 h 456"/>
              <a:gd name="T64" fmla="*/ 155 w 210"/>
              <a:gd name="T65" fmla="*/ 319 h 456"/>
              <a:gd name="T66" fmla="*/ 151 w 210"/>
              <a:gd name="T67" fmla="*/ 314 h 456"/>
              <a:gd name="T68" fmla="*/ 150 w 210"/>
              <a:gd name="T69" fmla="*/ 310 h 456"/>
              <a:gd name="T70" fmla="*/ 151 w 210"/>
              <a:gd name="T71" fmla="*/ 303 h 456"/>
              <a:gd name="T72" fmla="*/ 169 w 210"/>
              <a:gd name="T73" fmla="*/ 283 h 456"/>
              <a:gd name="T74" fmla="*/ 173 w 210"/>
              <a:gd name="T75" fmla="*/ 279 h 456"/>
              <a:gd name="T76" fmla="*/ 173 w 210"/>
              <a:gd name="T77" fmla="*/ 267 h 456"/>
              <a:gd name="T78" fmla="*/ 155 w 210"/>
              <a:gd name="T79" fmla="*/ 246 h 456"/>
              <a:gd name="T80" fmla="*/ 151 w 210"/>
              <a:gd name="T81" fmla="*/ 241 h 456"/>
              <a:gd name="T82" fmla="*/ 150 w 210"/>
              <a:gd name="T83" fmla="*/ 210 h 456"/>
              <a:gd name="T84" fmla="*/ 151 w 210"/>
              <a:gd name="T85" fmla="*/ 205 h 456"/>
              <a:gd name="T86" fmla="*/ 155 w 210"/>
              <a:gd name="T87" fmla="*/ 199 h 456"/>
              <a:gd name="T88" fmla="*/ 158 w 210"/>
              <a:gd name="T89" fmla="*/ 197 h 456"/>
              <a:gd name="T90" fmla="*/ 179 w 210"/>
              <a:gd name="T91" fmla="*/ 181 h 456"/>
              <a:gd name="T92" fmla="*/ 195 w 210"/>
              <a:gd name="T93" fmla="*/ 158 h 456"/>
              <a:gd name="T94" fmla="*/ 207 w 210"/>
              <a:gd name="T95" fmla="*/ 133 h 456"/>
              <a:gd name="T96" fmla="*/ 210 w 210"/>
              <a:gd name="T97" fmla="*/ 106 h 456"/>
              <a:gd name="T98" fmla="*/ 47 w 210"/>
              <a:gd name="T99" fmla="*/ 58 h 456"/>
              <a:gd name="T100" fmla="*/ 45 w 210"/>
              <a:gd name="T101" fmla="*/ 57 h 456"/>
              <a:gd name="T102" fmla="*/ 44 w 210"/>
              <a:gd name="T103" fmla="*/ 54 h 456"/>
              <a:gd name="T104" fmla="*/ 45 w 210"/>
              <a:gd name="T105" fmla="*/ 52 h 456"/>
              <a:gd name="T106" fmla="*/ 72 w 210"/>
              <a:gd name="T107" fmla="*/ 34 h 456"/>
              <a:gd name="T108" fmla="*/ 104 w 210"/>
              <a:gd name="T109" fmla="*/ 27 h 456"/>
              <a:gd name="T110" fmla="*/ 122 w 210"/>
              <a:gd name="T111" fmla="*/ 29 h 456"/>
              <a:gd name="T112" fmla="*/ 151 w 210"/>
              <a:gd name="T113" fmla="*/ 42 h 456"/>
              <a:gd name="T114" fmla="*/ 164 w 210"/>
              <a:gd name="T115" fmla="*/ 52 h 456"/>
              <a:gd name="T116" fmla="*/ 164 w 210"/>
              <a:gd name="T117" fmla="*/ 55 h 456"/>
              <a:gd name="T118" fmla="*/ 161 w 210"/>
              <a:gd name="T119" fmla="*/ 5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0" h="456">
                <a:moveTo>
                  <a:pt x="210" y="106"/>
                </a:moveTo>
                <a:lnTo>
                  <a:pt x="210" y="106"/>
                </a:lnTo>
                <a:lnTo>
                  <a:pt x="210" y="94"/>
                </a:lnTo>
                <a:lnTo>
                  <a:pt x="208" y="83"/>
                </a:lnTo>
                <a:lnTo>
                  <a:pt x="205" y="73"/>
                </a:lnTo>
                <a:lnTo>
                  <a:pt x="202" y="63"/>
                </a:lnTo>
                <a:lnTo>
                  <a:pt x="197" y="54"/>
                </a:lnTo>
                <a:lnTo>
                  <a:pt x="191" y="44"/>
                </a:lnTo>
                <a:lnTo>
                  <a:pt x="184" y="36"/>
                </a:lnTo>
                <a:lnTo>
                  <a:pt x="177" y="27"/>
                </a:lnTo>
                <a:lnTo>
                  <a:pt x="169" y="21"/>
                </a:lnTo>
                <a:lnTo>
                  <a:pt x="160" y="16"/>
                </a:lnTo>
                <a:lnTo>
                  <a:pt x="151" y="9"/>
                </a:lnTo>
                <a:lnTo>
                  <a:pt x="140" y="6"/>
                </a:lnTo>
                <a:lnTo>
                  <a:pt x="130" y="3"/>
                </a:lnTo>
                <a:lnTo>
                  <a:pt x="120" y="1"/>
                </a:lnTo>
                <a:lnTo>
                  <a:pt x="109" y="0"/>
                </a:lnTo>
                <a:lnTo>
                  <a:pt x="98" y="0"/>
                </a:lnTo>
                <a:lnTo>
                  <a:pt x="98" y="0"/>
                </a:lnTo>
                <a:lnTo>
                  <a:pt x="78" y="3"/>
                </a:lnTo>
                <a:lnTo>
                  <a:pt x="60" y="9"/>
                </a:lnTo>
                <a:lnTo>
                  <a:pt x="44" y="19"/>
                </a:lnTo>
                <a:lnTo>
                  <a:pt x="31" y="31"/>
                </a:lnTo>
                <a:lnTo>
                  <a:pt x="18" y="45"/>
                </a:lnTo>
                <a:lnTo>
                  <a:pt x="10" y="62"/>
                </a:lnTo>
                <a:lnTo>
                  <a:pt x="3" y="80"/>
                </a:lnTo>
                <a:lnTo>
                  <a:pt x="0" y="98"/>
                </a:lnTo>
                <a:lnTo>
                  <a:pt x="0" y="98"/>
                </a:lnTo>
                <a:lnTo>
                  <a:pt x="0" y="114"/>
                </a:lnTo>
                <a:lnTo>
                  <a:pt x="1" y="129"/>
                </a:lnTo>
                <a:lnTo>
                  <a:pt x="6" y="143"/>
                </a:lnTo>
                <a:lnTo>
                  <a:pt x="13" y="156"/>
                </a:lnTo>
                <a:lnTo>
                  <a:pt x="19" y="168"/>
                </a:lnTo>
                <a:lnTo>
                  <a:pt x="29" y="179"/>
                </a:lnTo>
                <a:lnTo>
                  <a:pt x="41" y="189"/>
                </a:lnTo>
                <a:lnTo>
                  <a:pt x="52" y="197"/>
                </a:lnTo>
                <a:lnTo>
                  <a:pt x="52" y="197"/>
                </a:lnTo>
                <a:lnTo>
                  <a:pt x="55" y="199"/>
                </a:lnTo>
                <a:lnTo>
                  <a:pt x="59" y="202"/>
                </a:lnTo>
                <a:lnTo>
                  <a:pt x="60" y="205"/>
                </a:lnTo>
                <a:lnTo>
                  <a:pt x="60" y="210"/>
                </a:lnTo>
                <a:lnTo>
                  <a:pt x="60" y="411"/>
                </a:lnTo>
                <a:lnTo>
                  <a:pt x="60" y="411"/>
                </a:lnTo>
                <a:lnTo>
                  <a:pt x="62" y="417"/>
                </a:lnTo>
                <a:lnTo>
                  <a:pt x="65" y="422"/>
                </a:lnTo>
                <a:lnTo>
                  <a:pt x="94" y="451"/>
                </a:lnTo>
                <a:lnTo>
                  <a:pt x="94" y="451"/>
                </a:lnTo>
                <a:lnTo>
                  <a:pt x="99" y="455"/>
                </a:lnTo>
                <a:lnTo>
                  <a:pt x="106" y="456"/>
                </a:lnTo>
                <a:lnTo>
                  <a:pt x="111" y="455"/>
                </a:lnTo>
                <a:lnTo>
                  <a:pt x="116" y="451"/>
                </a:lnTo>
                <a:lnTo>
                  <a:pt x="147" y="422"/>
                </a:lnTo>
                <a:lnTo>
                  <a:pt x="147" y="422"/>
                </a:lnTo>
                <a:lnTo>
                  <a:pt x="150" y="417"/>
                </a:lnTo>
                <a:lnTo>
                  <a:pt x="150" y="411"/>
                </a:lnTo>
                <a:lnTo>
                  <a:pt x="150" y="381"/>
                </a:lnTo>
                <a:lnTo>
                  <a:pt x="150" y="381"/>
                </a:lnTo>
                <a:lnTo>
                  <a:pt x="151" y="376"/>
                </a:lnTo>
                <a:lnTo>
                  <a:pt x="155" y="372"/>
                </a:lnTo>
                <a:lnTo>
                  <a:pt x="169" y="355"/>
                </a:lnTo>
                <a:lnTo>
                  <a:pt x="169" y="355"/>
                </a:lnTo>
                <a:lnTo>
                  <a:pt x="173" y="350"/>
                </a:lnTo>
                <a:lnTo>
                  <a:pt x="174" y="345"/>
                </a:lnTo>
                <a:lnTo>
                  <a:pt x="173" y="339"/>
                </a:lnTo>
                <a:lnTo>
                  <a:pt x="169" y="334"/>
                </a:lnTo>
                <a:lnTo>
                  <a:pt x="155" y="319"/>
                </a:lnTo>
                <a:lnTo>
                  <a:pt x="155" y="319"/>
                </a:lnTo>
                <a:lnTo>
                  <a:pt x="151" y="314"/>
                </a:lnTo>
                <a:lnTo>
                  <a:pt x="150" y="308"/>
                </a:lnTo>
                <a:lnTo>
                  <a:pt x="150" y="310"/>
                </a:lnTo>
                <a:lnTo>
                  <a:pt x="150" y="310"/>
                </a:lnTo>
                <a:lnTo>
                  <a:pt x="151" y="303"/>
                </a:lnTo>
                <a:lnTo>
                  <a:pt x="155" y="298"/>
                </a:lnTo>
                <a:lnTo>
                  <a:pt x="169" y="283"/>
                </a:lnTo>
                <a:lnTo>
                  <a:pt x="169" y="283"/>
                </a:lnTo>
                <a:lnTo>
                  <a:pt x="173" y="279"/>
                </a:lnTo>
                <a:lnTo>
                  <a:pt x="174" y="272"/>
                </a:lnTo>
                <a:lnTo>
                  <a:pt x="173" y="267"/>
                </a:lnTo>
                <a:lnTo>
                  <a:pt x="169" y="262"/>
                </a:lnTo>
                <a:lnTo>
                  <a:pt x="155" y="246"/>
                </a:lnTo>
                <a:lnTo>
                  <a:pt x="155" y="246"/>
                </a:lnTo>
                <a:lnTo>
                  <a:pt x="151" y="241"/>
                </a:lnTo>
                <a:lnTo>
                  <a:pt x="150" y="236"/>
                </a:lnTo>
                <a:lnTo>
                  <a:pt x="150" y="210"/>
                </a:lnTo>
                <a:lnTo>
                  <a:pt x="150" y="210"/>
                </a:lnTo>
                <a:lnTo>
                  <a:pt x="151" y="205"/>
                </a:lnTo>
                <a:lnTo>
                  <a:pt x="153" y="202"/>
                </a:lnTo>
                <a:lnTo>
                  <a:pt x="155" y="199"/>
                </a:lnTo>
                <a:lnTo>
                  <a:pt x="158" y="197"/>
                </a:lnTo>
                <a:lnTo>
                  <a:pt x="158" y="197"/>
                </a:lnTo>
                <a:lnTo>
                  <a:pt x="169" y="189"/>
                </a:lnTo>
                <a:lnTo>
                  <a:pt x="179" y="181"/>
                </a:lnTo>
                <a:lnTo>
                  <a:pt x="189" y="169"/>
                </a:lnTo>
                <a:lnTo>
                  <a:pt x="195" y="158"/>
                </a:lnTo>
                <a:lnTo>
                  <a:pt x="202" y="146"/>
                </a:lnTo>
                <a:lnTo>
                  <a:pt x="207" y="133"/>
                </a:lnTo>
                <a:lnTo>
                  <a:pt x="208" y="119"/>
                </a:lnTo>
                <a:lnTo>
                  <a:pt x="210" y="106"/>
                </a:lnTo>
                <a:lnTo>
                  <a:pt x="210" y="106"/>
                </a:lnTo>
                <a:close/>
                <a:moveTo>
                  <a:pt x="47" y="58"/>
                </a:moveTo>
                <a:lnTo>
                  <a:pt x="47" y="58"/>
                </a:lnTo>
                <a:lnTo>
                  <a:pt x="45" y="57"/>
                </a:lnTo>
                <a:lnTo>
                  <a:pt x="44" y="55"/>
                </a:lnTo>
                <a:lnTo>
                  <a:pt x="44" y="54"/>
                </a:lnTo>
                <a:lnTo>
                  <a:pt x="45" y="52"/>
                </a:lnTo>
                <a:lnTo>
                  <a:pt x="45" y="52"/>
                </a:lnTo>
                <a:lnTo>
                  <a:pt x="59" y="42"/>
                </a:lnTo>
                <a:lnTo>
                  <a:pt x="72" y="34"/>
                </a:lnTo>
                <a:lnTo>
                  <a:pt x="88" y="29"/>
                </a:lnTo>
                <a:lnTo>
                  <a:pt x="104" y="27"/>
                </a:lnTo>
                <a:lnTo>
                  <a:pt x="104" y="27"/>
                </a:lnTo>
                <a:lnTo>
                  <a:pt x="122" y="29"/>
                </a:lnTo>
                <a:lnTo>
                  <a:pt x="137" y="34"/>
                </a:lnTo>
                <a:lnTo>
                  <a:pt x="151" y="42"/>
                </a:lnTo>
                <a:lnTo>
                  <a:pt x="164" y="52"/>
                </a:lnTo>
                <a:lnTo>
                  <a:pt x="164" y="52"/>
                </a:lnTo>
                <a:lnTo>
                  <a:pt x="164" y="54"/>
                </a:lnTo>
                <a:lnTo>
                  <a:pt x="164" y="55"/>
                </a:lnTo>
                <a:lnTo>
                  <a:pt x="164" y="57"/>
                </a:lnTo>
                <a:lnTo>
                  <a:pt x="161" y="58"/>
                </a:lnTo>
                <a:lnTo>
                  <a:pt x="47" y="58"/>
                </a:lnTo>
                <a:close/>
              </a:path>
            </a:pathLst>
          </a:custGeom>
          <a:solidFill>
            <a:schemeClr val="tx1">
              <a:lumMod val="85000"/>
              <a:lumOff val="15000"/>
            </a:schemeClr>
          </a:solidFill>
          <a:ln>
            <a:noFill/>
          </a:ln>
        </p:spPr>
        <p:txBody>
          <a:bodyPr vert="horz" wrap="square" lIns="51435" tIns="25718" rIns="51435" bIns="25718" numCol="1" anchor="t" anchorCtr="0" compatLnSpc="1">
            <a:prstTxWarp prst="textNoShape">
              <a:avLst/>
            </a:prstTxWarp>
          </a:bodyPr>
          <a:lstStyle/>
          <a:p>
            <a:endParaRPr lang="en-US" sz="1013"/>
          </a:p>
        </p:txBody>
      </p:sp>
    </p:spTree>
    <p:extLst>
      <p:ext uri="{BB962C8B-B14F-4D97-AF65-F5344CB8AC3E}">
        <p14:creationId xmlns:p14="http://schemas.microsoft.com/office/powerpoint/2010/main" val="37309501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332" y="2605670"/>
            <a:ext cx="5337569" cy="2548808"/>
          </a:xfrm>
        </p:spPr>
        <p:txBody>
          <a:bodyPr>
            <a:normAutofit/>
          </a:bodyPr>
          <a:lstStyle/>
          <a:p>
            <a:pPr marL="0" indent="0">
              <a:buNone/>
            </a:pPr>
            <a:r>
              <a:rPr lang="en-US" sz="4000" b="1" dirty="0"/>
              <a:t>Geri </a:t>
            </a:r>
            <a:r>
              <a:rPr lang="en-US" sz="4000" b="1" dirty="0" smtClean="0"/>
              <a:t>Miller-Fox</a:t>
            </a:r>
            <a:endParaRPr lang="en-US" sz="2400" dirty="0"/>
          </a:p>
          <a:p>
            <a:pPr marL="0" indent="0">
              <a:buNone/>
            </a:pPr>
            <a:r>
              <a:rPr lang="en-US" sz="2400" dirty="0" smtClean="0"/>
              <a:t>Director, Alaska Pretrial Services Division</a:t>
            </a:r>
          </a:p>
          <a:p>
            <a:pPr marL="0" indent="0">
              <a:buNone/>
            </a:pPr>
            <a:r>
              <a:rPr lang="en-US" sz="2400" dirty="0" smtClean="0"/>
              <a:t>Department of Corrections</a:t>
            </a:r>
          </a:p>
          <a:p>
            <a:pPr marL="0" indent="0">
              <a:buNone/>
            </a:pPr>
            <a:r>
              <a:rPr lang="en-US" sz="2400" dirty="0" smtClean="0"/>
              <a:t>geri.fox@Alaska.gov</a:t>
            </a:r>
          </a:p>
          <a:p>
            <a:pPr marL="0" indent="0">
              <a:buNone/>
            </a:pPr>
            <a:r>
              <a:rPr lang="en-US" sz="2400" dirty="0" smtClean="0"/>
              <a:t>(907) 269-7405</a:t>
            </a:r>
            <a:endParaRPr lang="en-US" sz="2400" dirty="0"/>
          </a:p>
        </p:txBody>
      </p:sp>
      <p:sp>
        <p:nvSpPr>
          <p:cNvPr id="6" name="Rectangle 5"/>
          <p:cNvSpPr/>
          <p:nvPr/>
        </p:nvSpPr>
        <p:spPr>
          <a:xfrm>
            <a:off x="-1379" y="0"/>
            <a:ext cx="9145379" cy="140379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685800" rtlCol="0" anchor="ctr"/>
          <a:lstStyle/>
          <a:p>
            <a:pPr algn="ctr"/>
            <a:r>
              <a:rPr lang="en-US" sz="2800" dirty="0" smtClean="0"/>
              <a:t>Alaska </a:t>
            </a:r>
            <a:r>
              <a:rPr lang="en-US" sz="2800" dirty="0"/>
              <a:t>Department of Corrections</a:t>
            </a:r>
          </a:p>
          <a:p>
            <a:pPr algn="ctr"/>
            <a:r>
              <a:rPr lang="en-US" sz="2800" dirty="0"/>
              <a:t>Pretrial Services Division</a:t>
            </a:r>
          </a:p>
        </p:txBody>
      </p:sp>
      <p:sp>
        <p:nvSpPr>
          <p:cNvPr id="2" name="Slide Number Placeholder 1"/>
          <p:cNvSpPr>
            <a:spLocks noGrp="1"/>
          </p:cNvSpPr>
          <p:nvPr>
            <p:ph type="sldNum" sz="quarter" idx="12"/>
          </p:nvPr>
        </p:nvSpPr>
        <p:spPr/>
        <p:txBody>
          <a:bodyPr/>
          <a:lstStyle/>
          <a:p>
            <a:fld id="{6F61448E-760F-4021-AD61-D9F4E63C8F24}" type="slidenum">
              <a:rPr lang="en-US" sz="2800" b="1" smtClean="0"/>
              <a:t>38</a:t>
            </a:fld>
            <a:endParaRPr lang="en-US" sz="2800"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5317" y="2375701"/>
            <a:ext cx="2590033" cy="3008746"/>
          </a:xfrm>
          <a:prstGeom prst="rect">
            <a:avLst/>
          </a:prstGeom>
        </p:spPr>
      </p:pic>
    </p:spTree>
    <p:extLst>
      <p:ext uri="{BB962C8B-B14F-4D97-AF65-F5344CB8AC3E}">
        <p14:creationId xmlns:p14="http://schemas.microsoft.com/office/powerpoint/2010/main" val="2543537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Alaska Department of Labor</a:t>
            </a:r>
            <a:br>
              <a:rPr lang="en-US" b="1" dirty="0" smtClean="0"/>
            </a:br>
            <a:r>
              <a:rPr lang="en-US" b="1" dirty="0" smtClean="0"/>
              <a:t>Statewide Reentry Employment Services</a:t>
            </a:r>
            <a:endParaRPr lang="en-US" b="1" dirty="0"/>
          </a:p>
        </p:txBody>
      </p:sp>
      <p:sp>
        <p:nvSpPr>
          <p:cNvPr id="3" name="Subtitle 2"/>
          <p:cNvSpPr>
            <a:spLocks noGrp="1"/>
          </p:cNvSpPr>
          <p:nvPr>
            <p:ph type="subTitle" idx="1"/>
          </p:nvPr>
        </p:nvSpPr>
        <p:spPr/>
        <p:txBody>
          <a:bodyPr/>
          <a:lstStyle/>
          <a:p>
            <a:r>
              <a:rPr lang="en-US" b="1" dirty="0" smtClean="0"/>
              <a:t>Donald Revels</a:t>
            </a:r>
            <a:endParaRPr lang="en-US" b="1" dirty="0"/>
          </a:p>
        </p:txBody>
      </p:sp>
    </p:spTree>
    <p:extLst>
      <p:ext uri="{BB962C8B-B14F-4D97-AF65-F5344CB8AC3E}">
        <p14:creationId xmlns:p14="http://schemas.microsoft.com/office/powerpoint/2010/main" val="412494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updated Sequential Intercept Model graphic, which represents using Intercepts 0-5 the points of contact between people experiencing behavioral health crises and mental health and law enforcement systems. Intercept 0 refers to contact with community services; Intercept 1 refers to contact with law enforcement; Intercept 2 refers to initial detention/initial court hearings; Intercept 3 refers to jails or courts; Intercept 4 refers to reentry; and Intercept 5 refers to community corrections.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707" y="659130"/>
            <a:ext cx="8744585" cy="5539740"/>
          </a:xfrm>
          <a:prstGeom prst="rect">
            <a:avLst/>
          </a:prstGeom>
          <a:noFill/>
          <a:ln>
            <a:noFill/>
          </a:ln>
        </p:spPr>
      </p:pic>
    </p:spTree>
    <p:extLst>
      <p:ext uri="{BB962C8B-B14F-4D97-AF65-F5344CB8AC3E}">
        <p14:creationId xmlns:p14="http://schemas.microsoft.com/office/powerpoint/2010/main" val="2836362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a:bodyPr>
          <a:lstStyle/>
          <a:p>
            <a:r>
              <a:rPr lang="en-US" b="1" dirty="0"/>
              <a:t>DOLWD </a:t>
            </a:r>
            <a:r>
              <a:rPr lang="en-US" b="1" dirty="0" smtClean="0"/>
              <a:t>Commissioner: Heidi </a:t>
            </a:r>
            <a:r>
              <a:rPr lang="en-US" b="1" dirty="0" err="1" smtClean="0"/>
              <a:t>Drygas</a:t>
            </a:r>
            <a:endParaRPr lang="en-US" b="1" dirty="0" smtClean="0"/>
          </a:p>
          <a:p>
            <a:r>
              <a:rPr lang="en-US" b="1" dirty="0" smtClean="0"/>
              <a:t>Director: </a:t>
            </a:r>
            <a:r>
              <a:rPr lang="en-US" b="1" dirty="0"/>
              <a:t>Ed </a:t>
            </a:r>
            <a:r>
              <a:rPr lang="en-US" b="1" dirty="0" smtClean="0"/>
              <a:t>Flanagan</a:t>
            </a:r>
          </a:p>
          <a:p>
            <a:r>
              <a:rPr lang="en-US" b="1" dirty="0" smtClean="0"/>
              <a:t>Statewide Reentry Employment </a:t>
            </a:r>
            <a:r>
              <a:rPr lang="en-US" b="1" dirty="0"/>
              <a:t>C</a:t>
            </a:r>
            <a:r>
              <a:rPr lang="en-US" b="1" dirty="0" smtClean="0"/>
              <a:t>oordinator: Donald M. Revels</a:t>
            </a:r>
          </a:p>
          <a:p>
            <a:r>
              <a:rPr lang="en-US" b="1" dirty="0" smtClean="0"/>
              <a:t>Supervisor Assistant Director: </a:t>
            </a:r>
            <a:r>
              <a:rPr lang="en-US" b="1" dirty="0"/>
              <a:t>J</a:t>
            </a:r>
            <a:r>
              <a:rPr lang="en-US" b="1" dirty="0" smtClean="0"/>
              <a:t>ames Harvey </a:t>
            </a:r>
            <a:endParaRPr lang="en-US" b="1" dirty="0"/>
          </a:p>
        </p:txBody>
      </p:sp>
    </p:spTree>
    <p:extLst>
      <p:ext uri="{BB962C8B-B14F-4D97-AF65-F5344CB8AC3E}">
        <p14:creationId xmlns:p14="http://schemas.microsoft.com/office/powerpoint/2010/main" val="3524135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u="sng" dirty="0"/>
              <a:t>Mission Statement</a:t>
            </a:r>
            <a:endParaRPr lang="en-US" dirty="0"/>
          </a:p>
        </p:txBody>
      </p:sp>
      <p:sp>
        <p:nvSpPr>
          <p:cNvPr id="3" name="Content Placeholder 2"/>
          <p:cNvSpPr>
            <a:spLocks noGrp="1"/>
          </p:cNvSpPr>
          <p:nvPr>
            <p:ph idx="1"/>
          </p:nvPr>
        </p:nvSpPr>
        <p:spPr/>
        <p:txBody>
          <a:bodyPr>
            <a:normAutofit/>
          </a:bodyPr>
          <a:lstStyle/>
          <a:p>
            <a:pPr marL="0" indent="0">
              <a:buNone/>
            </a:pPr>
            <a:r>
              <a:rPr lang="en-US" dirty="0"/>
              <a:t/>
            </a:r>
            <a:br>
              <a:rPr lang="en-US" dirty="0"/>
            </a:br>
            <a:r>
              <a:rPr lang="en-US" sz="2800" b="1" dirty="0"/>
              <a:t>Provide labor exchange, employment and training services, and unemployment insurance to Alaskans and Alaska businesses, thereby advancing opportunities for employment and providing economic stability for communities in Alaska. </a:t>
            </a:r>
          </a:p>
          <a:p>
            <a:pPr marL="0" indent="0">
              <a:buNone/>
            </a:pPr>
            <a:endParaRPr lang="en-US" sz="2800" dirty="0"/>
          </a:p>
        </p:txBody>
      </p:sp>
    </p:spTree>
    <p:extLst>
      <p:ext uri="{BB962C8B-B14F-4D97-AF65-F5344CB8AC3E}">
        <p14:creationId xmlns:p14="http://schemas.microsoft.com/office/powerpoint/2010/main" val="332489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Services</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t>Operate </a:t>
            </a:r>
            <a:r>
              <a:rPr lang="en-US" b="1" dirty="0"/>
              <a:t>the Alaska Labor Exchange system (</a:t>
            </a:r>
            <a:r>
              <a:rPr lang="en-US" b="1" dirty="0" err="1"/>
              <a:t>ALEXsys</a:t>
            </a:r>
            <a:r>
              <a:rPr lang="en-US" b="1" dirty="0"/>
              <a:t>), an online no-fee labor exchange system that connects job seekers with employers.</a:t>
            </a:r>
          </a:p>
          <a:p>
            <a:r>
              <a:rPr lang="en-US" b="1" dirty="0"/>
              <a:t>Operate job centers across the state to provide services to job seekers and employers and promote long-term employment for Alaska’s workforce.</a:t>
            </a:r>
          </a:p>
          <a:p>
            <a:r>
              <a:rPr lang="en-US" b="1" dirty="0"/>
              <a:t>Provide job training and counseling services to qualified job seekers and veterans</a:t>
            </a:r>
            <a:r>
              <a:rPr lang="en-US" b="1" dirty="0" smtClean="0"/>
              <a:t>.</a:t>
            </a:r>
            <a:endParaRPr lang="en-US" b="1" dirty="0"/>
          </a:p>
        </p:txBody>
      </p:sp>
    </p:spTree>
    <p:extLst>
      <p:ext uri="{BB962C8B-B14F-4D97-AF65-F5344CB8AC3E}">
        <p14:creationId xmlns:p14="http://schemas.microsoft.com/office/powerpoint/2010/main" val="3260792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Services continued</a:t>
            </a:r>
            <a:endParaRPr lang="en-US" b="1" dirty="0"/>
          </a:p>
        </p:txBody>
      </p:sp>
      <p:sp>
        <p:nvSpPr>
          <p:cNvPr id="3" name="Content Placeholder 2"/>
          <p:cNvSpPr>
            <a:spLocks noGrp="1"/>
          </p:cNvSpPr>
          <p:nvPr>
            <p:ph idx="1"/>
          </p:nvPr>
        </p:nvSpPr>
        <p:spPr/>
        <p:txBody>
          <a:bodyPr>
            <a:normAutofit fontScale="85000" lnSpcReduction="10000"/>
          </a:bodyPr>
          <a:lstStyle/>
          <a:p>
            <a:r>
              <a:rPr lang="en-US" b="1" dirty="0"/>
              <a:t>Provide temporary unemployment insurance benefits to eligible unemployed workers while they are seeking employment.</a:t>
            </a:r>
          </a:p>
          <a:p>
            <a:r>
              <a:rPr lang="en-US" b="1" dirty="0"/>
              <a:t>Assist unemployment insurance claimants and adjudicate claims.</a:t>
            </a:r>
          </a:p>
          <a:p>
            <a:r>
              <a:rPr lang="en-US" b="1" dirty="0"/>
              <a:t>Collect employment security tax contributions and maintain the integrity of the Unemployment Insurance Trust Fund from which benefits are paid.</a:t>
            </a:r>
          </a:p>
          <a:p>
            <a:r>
              <a:rPr lang="en-US" b="1" dirty="0"/>
              <a:t>Provide adult basic education services to adults who need a high school diploma or General Educational Development (GED) certificate.</a:t>
            </a:r>
          </a:p>
          <a:p>
            <a:endParaRPr lang="en-US" b="1" dirty="0"/>
          </a:p>
          <a:p>
            <a:endParaRPr lang="en-US" b="1" dirty="0"/>
          </a:p>
          <a:p>
            <a:endParaRPr lang="en-US" b="1" dirty="0"/>
          </a:p>
        </p:txBody>
      </p:sp>
    </p:spTree>
    <p:extLst>
      <p:ext uri="{BB962C8B-B14F-4D97-AF65-F5344CB8AC3E}">
        <p14:creationId xmlns:p14="http://schemas.microsoft.com/office/powerpoint/2010/main" val="909716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Employment &amp; Training</a:t>
            </a:r>
            <a:endParaRPr lang="en-US" b="1" dirty="0"/>
          </a:p>
        </p:txBody>
      </p:sp>
      <p:sp>
        <p:nvSpPr>
          <p:cNvPr id="3" name="Content Placeholder 2"/>
          <p:cNvSpPr>
            <a:spLocks noGrp="1"/>
          </p:cNvSpPr>
          <p:nvPr>
            <p:ph idx="1"/>
          </p:nvPr>
        </p:nvSpPr>
        <p:spPr>
          <a:xfrm>
            <a:off x="1088685" y="1143000"/>
            <a:ext cx="7202456" cy="5359400"/>
          </a:xfrm>
        </p:spPr>
        <p:txBody>
          <a:bodyPr>
            <a:noAutofit/>
          </a:bodyPr>
          <a:lstStyle/>
          <a:p>
            <a:r>
              <a:rPr lang="en-US" sz="1800" b="1" dirty="0" smtClean="0"/>
              <a:t>Alaska Career Ready, </a:t>
            </a:r>
            <a:r>
              <a:rPr lang="en-US" sz="1800" b="1" dirty="0" err="1" smtClean="0"/>
              <a:t>WorkKeys</a:t>
            </a:r>
            <a:r>
              <a:rPr lang="en-US" sz="1800" b="1" dirty="0" smtClean="0"/>
              <a:t>, Career Ready 101</a:t>
            </a:r>
          </a:p>
          <a:p>
            <a:r>
              <a:rPr lang="en-US" sz="1800" b="1" dirty="0" smtClean="0"/>
              <a:t>Apprenticeships</a:t>
            </a:r>
          </a:p>
          <a:p>
            <a:r>
              <a:rPr lang="en-US" sz="1800" b="1" dirty="0" smtClean="0"/>
              <a:t>DEI and T2W</a:t>
            </a:r>
          </a:p>
          <a:p>
            <a:r>
              <a:rPr lang="en-US" sz="1800" b="1" dirty="0" smtClean="0"/>
              <a:t>EO/ADA Equal Opportunity/Americans with Disabilities Act </a:t>
            </a:r>
          </a:p>
          <a:p>
            <a:r>
              <a:rPr lang="en-US" sz="1800" b="1" dirty="0" smtClean="0"/>
              <a:t>Fidelity Bonding</a:t>
            </a:r>
          </a:p>
          <a:p>
            <a:r>
              <a:rPr lang="en-US" sz="1800" b="1" dirty="0" smtClean="0"/>
              <a:t>Foreign Labor Certification</a:t>
            </a:r>
          </a:p>
          <a:p>
            <a:r>
              <a:rPr lang="en-US" sz="1800" b="1" dirty="0" smtClean="0"/>
              <a:t>MASST Mature Alaskans Seeking Skills Training</a:t>
            </a:r>
          </a:p>
          <a:p>
            <a:r>
              <a:rPr lang="en-US" sz="1800" b="1" dirty="0" smtClean="0"/>
              <a:t>Rapid Response (public)</a:t>
            </a:r>
          </a:p>
          <a:p>
            <a:r>
              <a:rPr lang="en-US" sz="1800" b="1" dirty="0" smtClean="0"/>
              <a:t>Rapid Response (internal)</a:t>
            </a:r>
          </a:p>
          <a:p>
            <a:r>
              <a:rPr lang="en-US" sz="1800" b="1" dirty="0" smtClean="0"/>
              <a:t>Seafood</a:t>
            </a:r>
          </a:p>
          <a:p>
            <a:r>
              <a:rPr lang="en-US" sz="1800" b="1" dirty="0" smtClean="0"/>
              <a:t>STEP State Training and Employment Program </a:t>
            </a:r>
          </a:p>
          <a:p>
            <a:r>
              <a:rPr lang="en-US" sz="1800" b="1" dirty="0" smtClean="0"/>
              <a:t>Trade Act (TAA)</a:t>
            </a:r>
          </a:p>
          <a:p>
            <a:r>
              <a:rPr lang="en-US" sz="1800" b="1" dirty="0" smtClean="0"/>
              <a:t>Veteran Services</a:t>
            </a:r>
          </a:p>
          <a:p>
            <a:r>
              <a:rPr lang="en-US" sz="1800" b="1" dirty="0" smtClean="0"/>
              <a:t>WIOA Workforce Investment Act</a:t>
            </a:r>
          </a:p>
          <a:p>
            <a:r>
              <a:rPr lang="en-US" sz="1800" b="1" dirty="0" smtClean="0"/>
              <a:t>WOTC Work Opportunity Tax Credit</a:t>
            </a:r>
          </a:p>
          <a:p>
            <a:r>
              <a:rPr lang="en-US" sz="1800" b="1" dirty="0" smtClean="0"/>
              <a:t>Workers Compensation Search </a:t>
            </a:r>
            <a:endParaRPr lang="en-US" sz="1800" b="1" dirty="0"/>
          </a:p>
        </p:txBody>
      </p:sp>
    </p:spTree>
    <p:extLst>
      <p:ext uri="{BB962C8B-B14F-4D97-AF65-F5344CB8AC3E}">
        <p14:creationId xmlns:p14="http://schemas.microsoft.com/office/powerpoint/2010/main" val="145632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Present &amp; Future efforts in recidivism reduction</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smtClean="0"/>
              <a:t>Statewide Reentry Employment Coordinator</a:t>
            </a:r>
          </a:p>
          <a:p>
            <a:r>
              <a:rPr lang="en-US" b="1" dirty="0" smtClean="0"/>
              <a:t>Collaboration with DOC, DHSS and Reentry Coalitions</a:t>
            </a:r>
          </a:p>
          <a:p>
            <a:r>
              <a:rPr lang="en-US" b="1" dirty="0" smtClean="0"/>
              <a:t>LEAP 2/Bridge to Success (Linking to Employment Activities Pre-Release)</a:t>
            </a:r>
          </a:p>
          <a:p>
            <a:r>
              <a:rPr lang="en-US" b="1" dirty="0" smtClean="0"/>
              <a:t>Supporting agencies whom efforts are in reducing recidivism </a:t>
            </a:r>
          </a:p>
          <a:p>
            <a:r>
              <a:rPr lang="en-US" b="1" dirty="0" smtClean="0"/>
              <a:t>Employment After Incarceration workshops</a:t>
            </a:r>
          </a:p>
          <a:p>
            <a:r>
              <a:rPr lang="en-US" b="1" dirty="0" smtClean="0"/>
              <a:t>Building a highway from DOLWD to employers, reentrants and DOC.</a:t>
            </a:r>
            <a:endParaRPr lang="en-US" b="1" dirty="0"/>
          </a:p>
        </p:txBody>
      </p:sp>
    </p:spTree>
    <p:extLst>
      <p:ext uri="{BB962C8B-B14F-4D97-AF65-F5344CB8AC3E}">
        <p14:creationId xmlns:p14="http://schemas.microsoft.com/office/powerpoint/2010/main" val="825093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managers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Brad Gillespie South Central Region (907) 269-4825</a:t>
            </a:r>
          </a:p>
          <a:p>
            <a:r>
              <a:rPr lang="en-US" b="1" dirty="0" smtClean="0"/>
              <a:t>Job </a:t>
            </a:r>
            <a:r>
              <a:rPr lang="en-US" b="1" dirty="0"/>
              <a:t>Seekers:</a:t>
            </a:r>
            <a:r>
              <a:rPr lang="en-US" dirty="0"/>
              <a:t> </a:t>
            </a:r>
            <a:r>
              <a:rPr lang="en-US" dirty="0">
                <a:hlinkClick r:id="rId2"/>
              </a:rPr>
              <a:t>midtown.jobcenter@alaska.gov</a:t>
            </a:r>
            <a:r>
              <a:rPr lang="en-US" dirty="0"/>
              <a:t/>
            </a:r>
            <a:br>
              <a:rPr lang="en-US" dirty="0"/>
            </a:br>
            <a:r>
              <a:rPr lang="en-US" b="1" dirty="0"/>
              <a:t>Employers: </a:t>
            </a:r>
            <a:r>
              <a:rPr lang="en-US" dirty="0"/>
              <a:t> </a:t>
            </a:r>
            <a:r>
              <a:rPr lang="en-US" dirty="0">
                <a:hlinkClick r:id="rId3"/>
              </a:rPr>
              <a:t>anchorage.employers@alaska.gov</a:t>
            </a:r>
            <a:endParaRPr lang="en-US" dirty="0" smtClean="0"/>
          </a:p>
          <a:p>
            <a:r>
              <a:rPr lang="en-US" dirty="0" smtClean="0"/>
              <a:t>Rachel O’Brien Gulf Coast Region (907) 335-3000 </a:t>
            </a:r>
            <a:r>
              <a:rPr lang="en-US" b="1" dirty="0"/>
              <a:t>Job Seekers &amp; Employers:</a:t>
            </a:r>
            <a:r>
              <a:rPr lang="en-US" dirty="0">
                <a:hlinkClick r:id="rId4"/>
              </a:rPr>
              <a:t> peninsula.jobcenter@alaska.gov</a:t>
            </a:r>
            <a:endParaRPr lang="en-US" dirty="0" smtClean="0"/>
          </a:p>
          <a:p>
            <a:r>
              <a:rPr lang="en-US" dirty="0" smtClean="0"/>
              <a:t>Willie Young Interior Region (907) 451-5967 </a:t>
            </a:r>
            <a:r>
              <a:rPr lang="en-US" b="1" dirty="0"/>
              <a:t>Job Seekers:</a:t>
            </a:r>
            <a:r>
              <a:rPr lang="en-US" dirty="0"/>
              <a:t> </a:t>
            </a:r>
            <a:r>
              <a:rPr lang="en-US" dirty="0">
                <a:hlinkClick r:id="rId5"/>
              </a:rPr>
              <a:t>fairbanks.jobcenter@alaska.gov</a:t>
            </a:r>
            <a:r>
              <a:rPr lang="en-US" dirty="0"/>
              <a:t/>
            </a:r>
            <a:br>
              <a:rPr lang="en-US" dirty="0"/>
            </a:br>
            <a:r>
              <a:rPr lang="en-US" b="1" dirty="0"/>
              <a:t>Employers: </a:t>
            </a:r>
            <a:r>
              <a:rPr lang="en-US" dirty="0">
                <a:hlinkClick r:id="rId6"/>
              </a:rPr>
              <a:t>fairbanks.employers@alaska.gov</a:t>
            </a:r>
            <a:endParaRPr lang="en-US" dirty="0" smtClean="0"/>
          </a:p>
          <a:p>
            <a:r>
              <a:rPr lang="en-US" dirty="0" smtClean="0"/>
              <a:t>Michael Hutcherson Southeast Region (907) 465-4562 </a:t>
            </a:r>
            <a:r>
              <a:rPr lang="en-US" b="1" dirty="0"/>
              <a:t>Job Seekers:</a:t>
            </a:r>
            <a:r>
              <a:rPr lang="en-US" dirty="0">
                <a:hlinkClick r:id="rId7"/>
              </a:rPr>
              <a:t> juneau.jobcenter@alaska.gov</a:t>
            </a:r>
            <a:r>
              <a:rPr lang="en-US" dirty="0"/>
              <a:t/>
            </a:r>
            <a:br>
              <a:rPr lang="en-US" dirty="0"/>
            </a:br>
            <a:r>
              <a:rPr lang="en-US" b="1" dirty="0"/>
              <a:t>Employers: </a:t>
            </a:r>
            <a:r>
              <a:rPr lang="en-US" dirty="0">
                <a:hlinkClick r:id="rId8"/>
              </a:rPr>
              <a:t>juneau.employers@alaska.gov</a:t>
            </a:r>
            <a:endParaRPr lang="en-US" dirty="0" smtClean="0"/>
          </a:p>
          <a:p>
            <a:r>
              <a:rPr lang="en-US" dirty="0" smtClean="0"/>
              <a:t>Toll-free in Alaska (877)724-2539</a:t>
            </a:r>
            <a:endParaRPr lang="en-US" dirty="0"/>
          </a:p>
        </p:txBody>
      </p:sp>
    </p:spTree>
    <p:extLst>
      <p:ext uri="{BB962C8B-B14F-4D97-AF65-F5344CB8AC3E}">
        <p14:creationId xmlns:p14="http://schemas.microsoft.com/office/powerpoint/2010/main" val="199717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Contact Info</a:t>
            </a:r>
            <a:endParaRPr lang="en-US" b="1" dirty="0"/>
          </a:p>
        </p:txBody>
      </p:sp>
      <p:sp>
        <p:nvSpPr>
          <p:cNvPr id="3" name="Content Placeholder 2"/>
          <p:cNvSpPr>
            <a:spLocks noGrp="1"/>
          </p:cNvSpPr>
          <p:nvPr>
            <p:ph idx="1"/>
          </p:nvPr>
        </p:nvSpPr>
        <p:spPr>
          <a:xfrm>
            <a:off x="457200" y="1371600"/>
            <a:ext cx="8229600" cy="5181600"/>
          </a:xfrm>
        </p:spPr>
        <p:txBody>
          <a:bodyPr>
            <a:normAutofit fontScale="92500" lnSpcReduction="10000"/>
          </a:bodyPr>
          <a:lstStyle/>
          <a:p>
            <a:r>
              <a:rPr lang="en-US" b="1" dirty="0" smtClean="0"/>
              <a:t>Morgen </a:t>
            </a:r>
            <a:r>
              <a:rPr lang="en-US" b="1" dirty="0" smtClean="0"/>
              <a:t>Jaco, Alaska Department of Corrections, </a:t>
            </a:r>
            <a:r>
              <a:rPr lang="en-US" b="1" dirty="0" smtClean="0"/>
              <a:t>	</a:t>
            </a:r>
            <a:r>
              <a:rPr lang="en-US" sz="2800" b="1" dirty="0" smtClean="0"/>
              <a:t>morgen.jaco@alaska.gov</a:t>
            </a:r>
            <a:endParaRPr lang="en-US" sz="2800" b="1" dirty="0" smtClean="0"/>
          </a:p>
          <a:p>
            <a:r>
              <a:rPr lang="en-US" b="1" dirty="0" smtClean="0"/>
              <a:t>Marian Lilley, Alaska Department of </a:t>
            </a:r>
            <a:r>
              <a:rPr lang="en-US" b="1" dirty="0" smtClean="0"/>
              <a:t>Corrections</a:t>
            </a:r>
          </a:p>
          <a:p>
            <a:pPr marL="457200" lvl="1" indent="0">
              <a:buNone/>
            </a:pPr>
            <a:r>
              <a:rPr lang="en-US" b="1" dirty="0" smtClean="0"/>
              <a:t>	marian.lilley@alaska.gov</a:t>
            </a:r>
            <a:endParaRPr lang="en-US" b="1" dirty="0" smtClean="0"/>
          </a:p>
          <a:p>
            <a:r>
              <a:rPr lang="en-US" b="1" dirty="0" smtClean="0"/>
              <a:t>Geri Fox, Alaska Department of </a:t>
            </a:r>
            <a:r>
              <a:rPr lang="en-US" b="1" dirty="0" smtClean="0"/>
              <a:t>Corrections</a:t>
            </a:r>
          </a:p>
          <a:p>
            <a:pPr marL="457200" lvl="1" indent="0">
              <a:buNone/>
            </a:pPr>
            <a:r>
              <a:rPr lang="en-US" b="1" dirty="0" smtClean="0"/>
              <a:t>	geri.fox@alaska.gov</a:t>
            </a:r>
            <a:endParaRPr lang="en-US" b="1" dirty="0" smtClean="0"/>
          </a:p>
          <a:p>
            <a:r>
              <a:rPr lang="en-US" b="1" dirty="0" smtClean="0"/>
              <a:t>Kate </a:t>
            </a:r>
            <a:r>
              <a:rPr lang="en-US" b="1" dirty="0" smtClean="0"/>
              <a:t>Sumey, Alaska Court System Therapeutic </a:t>
            </a:r>
            <a:r>
              <a:rPr lang="en-US" b="1" dirty="0" smtClean="0"/>
              <a:t>Courts</a:t>
            </a:r>
          </a:p>
          <a:p>
            <a:pPr marL="457200" lvl="1" indent="0">
              <a:buNone/>
            </a:pPr>
            <a:r>
              <a:rPr lang="en-US" b="1" dirty="0" smtClean="0"/>
              <a:t>	ksumey@akcourts.us</a:t>
            </a:r>
            <a:endParaRPr lang="en-US" b="1" dirty="0" smtClean="0"/>
          </a:p>
          <a:p>
            <a:r>
              <a:rPr lang="en-US" b="1" dirty="0" smtClean="0"/>
              <a:t>Donald Revels, Department of </a:t>
            </a:r>
            <a:r>
              <a:rPr lang="en-US" b="1" dirty="0" smtClean="0"/>
              <a:t>Labor</a:t>
            </a:r>
          </a:p>
          <a:p>
            <a:pPr marL="457200" lvl="1" indent="0">
              <a:buNone/>
            </a:pPr>
            <a:r>
              <a:rPr lang="en-US" b="1" dirty="0" smtClean="0"/>
              <a:t>	donald.revels@alaska.gov</a:t>
            </a:r>
            <a:endParaRPr lang="en-US" b="1" dirty="0" smtClean="0"/>
          </a:p>
          <a:p>
            <a:pPr lvl="1"/>
            <a:endParaRPr lang="en-US" b="1" dirty="0" smtClean="0"/>
          </a:p>
          <a:p>
            <a:pPr lvl="1"/>
            <a:endParaRPr lang="en-US" b="1" dirty="0"/>
          </a:p>
        </p:txBody>
      </p:sp>
    </p:spTree>
    <p:extLst>
      <p:ext uri="{BB962C8B-B14F-4D97-AF65-F5344CB8AC3E}">
        <p14:creationId xmlns:p14="http://schemas.microsoft.com/office/powerpoint/2010/main" val="81670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Programs discussed today</a:t>
            </a:r>
            <a:endParaRPr lang="en-US" b="1" dirty="0"/>
          </a:p>
        </p:txBody>
      </p:sp>
      <p:sp>
        <p:nvSpPr>
          <p:cNvPr id="3" name="Content Placeholder 2"/>
          <p:cNvSpPr>
            <a:spLocks noGrp="1"/>
          </p:cNvSpPr>
          <p:nvPr>
            <p:ph idx="1"/>
          </p:nvPr>
        </p:nvSpPr>
        <p:spPr/>
        <p:txBody>
          <a:bodyPr/>
          <a:lstStyle/>
          <a:p>
            <a:r>
              <a:rPr lang="en-US" b="1" dirty="0" smtClean="0"/>
              <a:t>Improve cross-system communication and collaboration</a:t>
            </a:r>
          </a:p>
          <a:p>
            <a:r>
              <a:rPr lang="en-US" b="1" dirty="0" smtClean="0"/>
              <a:t>Improve early identification of individuals with behavioral health issues as they come into the criminal justice system</a:t>
            </a:r>
          </a:p>
          <a:p>
            <a:r>
              <a:rPr lang="en-US" b="1" dirty="0" smtClean="0"/>
              <a:t>Increase linkage to services</a:t>
            </a:r>
          </a:p>
          <a:p>
            <a:r>
              <a:rPr lang="en-US" b="1" dirty="0" smtClean="0"/>
              <a:t>Reduce recidivism, enhance community safety and improve quality of lives</a:t>
            </a:r>
          </a:p>
          <a:p>
            <a:endParaRPr lang="en-US" b="1" dirty="0"/>
          </a:p>
        </p:txBody>
      </p:sp>
    </p:spTree>
    <p:extLst>
      <p:ext uri="{BB962C8B-B14F-4D97-AF65-F5344CB8AC3E}">
        <p14:creationId xmlns:p14="http://schemas.microsoft.com/office/powerpoint/2010/main" val="1808824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ctrTitle" idx="4294967295"/>
          </p:nvPr>
        </p:nvSpPr>
        <p:spPr>
          <a:xfrm>
            <a:off x="1443038" y="307975"/>
            <a:ext cx="7239000" cy="1204913"/>
          </a:xfrm>
        </p:spPr>
        <p:txBody>
          <a:bodyPr>
            <a:normAutofit fontScale="90000"/>
          </a:bodyPr>
          <a:lstStyle/>
          <a:p>
            <a:pPr algn="ctr" eaLnBrk="1" hangingPunct="1"/>
            <a:r>
              <a:rPr lang="en-US" altLang="en-US" sz="2800" smtClean="0"/>
              <a:t/>
            </a:r>
            <a:br>
              <a:rPr lang="en-US" altLang="en-US" sz="2800" smtClean="0"/>
            </a:br>
            <a:r>
              <a:rPr lang="en-US" altLang="en-US" sz="2800" smtClean="0"/>
              <a:t/>
            </a:r>
            <a:br>
              <a:rPr lang="en-US" altLang="en-US" sz="2800" smtClean="0"/>
            </a:br>
            <a:endParaRPr lang="en-US" altLang="en-US" sz="2800" smtClean="0"/>
          </a:p>
        </p:txBody>
      </p:sp>
      <p:sp>
        <p:nvSpPr>
          <p:cNvPr id="3076" name="Rectangle 7"/>
          <p:cNvSpPr>
            <a:spLocks noGrp="1" noChangeArrowheads="1"/>
          </p:cNvSpPr>
          <p:nvPr>
            <p:ph type="subTitle" idx="4294967295"/>
          </p:nvPr>
        </p:nvSpPr>
        <p:spPr>
          <a:xfrm>
            <a:off x="1219200" y="488005"/>
            <a:ext cx="7010400" cy="1219200"/>
          </a:xfrm>
        </p:spPr>
        <p:txBody>
          <a:bodyPr anchor="ctr">
            <a:normAutofit/>
          </a:bodyPr>
          <a:lstStyle/>
          <a:p>
            <a:pPr marL="0" indent="0" algn="ctr" eaLnBrk="1" hangingPunct="1">
              <a:buNone/>
            </a:pPr>
            <a:r>
              <a:rPr lang="en-US" altLang="en-US" sz="4000" b="1" dirty="0" smtClean="0">
                <a:latin typeface="Arial" charset="0"/>
              </a:rPr>
              <a:t> </a:t>
            </a:r>
            <a:r>
              <a:rPr lang="en-US" altLang="en-US" sz="4000" b="1" dirty="0" smtClean="0">
                <a:latin typeface="+mj-lt"/>
              </a:rPr>
              <a:t>ALASKA COURT SYSTEM</a:t>
            </a:r>
          </a:p>
        </p:txBody>
      </p:sp>
      <p:sp>
        <p:nvSpPr>
          <p:cNvPr id="4105" name="Rectangle 9"/>
          <p:cNvSpPr>
            <a:spLocks noChangeArrowheads="1"/>
          </p:cNvSpPr>
          <p:nvPr/>
        </p:nvSpPr>
        <p:spPr bwMode="auto">
          <a:xfrm>
            <a:off x="1143000" y="5105400"/>
            <a:ext cx="716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en-US" sz="3600" b="1" dirty="0"/>
              <a:t>Therapeutic Courts </a:t>
            </a:r>
            <a:r>
              <a:rPr lang="en-US" altLang="en-US" sz="3600" b="1" dirty="0" smtClean="0"/>
              <a:t>Overview, </a:t>
            </a:r>
          </a:p>
          <a:p>
            <a:pPr eaLnBrk="1" hangingPunct="1">
              <a:defRPr/>
            </a:pPr>
            <a:r>
              <a:rPr lang="en-US" altLang="en-US" sz="3600" b="1" dirty="0" smtClean="0"/>
              <a:t>Kate Sumey</a:t>
            </a:r>
            <a:r>
              <a:rPr lang="en-US" altLang="en-US" sz="3600" b="1" dirty="0"/>
              <a:t> </a:t>
            </a:r>
            <a:r>
              <a:rPr lang="en-US" altLang="en-US" sz="3600" b="1" dirty="0" smtClean="0"/>
              <a:t>March 2017</a:t>
            </a:r>
            <a:endParaRPr lang="en-US" altLang="en-US" sz="3600" b="1" dirty="0"/>
          </a:p>
        </p:txBody>
      </p:sp>
      <p:pic>
        <p:nvPicPr>
          <p:cNvPr id="3078" name="Picture 10" descr="State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8357" y="18288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605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3200" b="1" dirty="0" smtClean="0"/>
              <a:t>Traditional &amp; Therapeutic Justice Process</a:t>
            </a:r>
          </a:p>
        </p:txBody>
      </p:sp>
      <p:sp>
        <p:nvSpPr>
          <p:cNvPr id="74755" name="Rectangle 3"/>
          <p:cNvSpPr>
            <a:spLocks noGrp="1" noChangeArrowheads="1"/>
          </p:cNvSpPr>
          <p:nvPr>
            <p:ph sz="half" idx="1"/>
          </p:nvPr>
        </p:nvSpPr>
        <p:spPr>
          <a:xfrm>
            <a:off x="457200" y="1905000"/>
            <a:ext cx="4411663" cy="4114800"/>
          </a:xfrm>
        </p:spPr>
        <p:txBody>
          <a:bodyPr rtlCol="0">
            <a:normAutofit fontScale="92500" lnSpcReduction="10000"/>
          </a:bodyPr>
          <a:lstStyle/>
          <a:p>
            <a:pPr eaLnBrk="1" fontAlgn="auto" hangingPunct="1">
              <a:spcAft>
                <a:spcPts val="0"/>
              </a:spcAft>
              <a:buFont typeface="Arial" pitchFamily="34" charset="0"/>
              <a:buChar char="•"/>
              <a:defRPr/>
            </a:pPr>
            <a:r>
              <a:rPr lang="en-US" sz="2000" b="1" i="1" dirty="0" smtClean="0"/>
              <a:t>TRADITIONAL</a:t>
            </a:r>
          </a:p>
          <a:p>
            <a:pPr lvl="1" eaLnBrk="1" fontAlgn="auto" hangingPunct="1">
              <a:spcAft>
                <a:spcPts val="0"/>
              </a:spcAft>
              <a:buFont typeface="Arial" pitchFamily="34" charset="0"/>
              <a:buChar char="–"/>
              <a:defRPr/>
            </a:pPr>
            <a:r>
              <a:rPr lang="en-US" sz="2000" b="1" dirty="0" smtClean="0"/>
              <a:t>Dispute Resolution</a:t>
            </a:r>
          </a:p>
          <a:p>
            <a:pPr lvl="1" eaLnBrk="1" fontAlgn="auto" hangingPunct="1">
              <a:spcAft>
                <a:spcPts val="0"/>
              </a:spcAft>
              <a:buFont typeface="Arial" pitchFamily="34" charset="0"/>
              <a:buChar char="–"/>
              <a:defRPr/>
            </a:pPr>
            <a:r>
              <a:rPr lang="en-US" sz="2000" b="1" dirty="0" smtClean="0"/>
              <a:t>Legal Outcome	</a:t>
            </a:r>
          </a:p>
          <a:p>
            <a:pPr lvl="1" eaLnBrk="1" fontAlgn="auto" hangingPunct="1">
              <a:spcAft>
                <a:spcPts val="0"/>
              </a:spcAft>
              <a:buFont typeface="Arial" pitchFamily="34" charset="0"/>
              <a:buChar char="–"/>
              <a:defRPr/>
            </a:pPr>
            <a:r>
              <a:rPr lang="en-US" sz="2000" b="1" dirty="0" smtClean="0"/>
              <a:t>Adversarial Process</a:t>
            </a:r>
          </a:p>
          <a:p>
            <a:pPr lvl="1" eaLnBrk="1" fontAlgn="auto" hangingPunct="1">
              <a:spcAft>
                <a:spcPts val="0"/>
              </a:spcAft>
              <a:buFont typeface="Arial" pitchFamily="34" charset="0"/>
              <a:buChar char="–"/>
              <a:defRPr/>
            </a:pPr>
            <a:r>
              <a:rPr lang="en-US" sz="2000" b="1" dirty="0" smtClean="0"/>
              <a:t>Rights-Based	</a:t>
            </a:r>
          </a:p>
          <a:p>
            <a:pPr lvl="1" eaLnBrk="1" fontAlgn="auto" hangingPunct="1">
              <a:spcAft>
                <a:spcPts val="0"/>
              </a:spcAft>
              <a:buFont typeface="Arial" pitchFamily="34" charset="0"/>
              <a:buChar char="–"/>
              <a:defRPr/>
            </a:pPr>
            <a:r>
              <a:rPr lang="en-US" sz="2000" b="1" dirty="0" smtClean="0"/>
              <a:t>Emphasis on Adjudication</a:t>
            </a:r>
          </a:p>
          <a:p>
            <a:pPr lvl="1" eaLnBrk="1" fontAlgn="auto" hangingPunct="1">
              <a:spcAft>
                <a:spcPts val="0"/>
              </a:spcAft>
              <a:buFont typeface="Arial" pitchFamily="34" charset="0"/>
              <a:buChar char="–"/>
              <a:defRPr/>
            </a:pPr>
            <a:r>
              <a:rPr lang="en-US" sz="2000" b="1" dirty="0" smtClean="0"/>
              <a:t>Backward Looking	</a:t>
            </a:r>
          </a:p>
          <a:p>
            <a:pPr lvl="1" eaLnBrk="1" fontAlgn="auto" hangingPunct="1">
              <a:spcAft>
                <a:spcPts val="0"/>
              </a:spcAft>
              <a:buFont typeface="Arial" pitchFamily="34" charset="0"/>
              <a:buChar char="–"/>
              <a:defRPr/>
            </a:pPr>
            <a:r>
              <a:rPr lang="en-US" sz="2000" b="1" dirty="0" smtClean="0"/>
              <a:t>Judge as Arbiter</a:t>
            </a:r>
          </a:p>
          <a:p>
            <a:pPr lvl="1" eaLnBrk="1" fontAlgn="auto" hangingPunct="1">
              <a:spcAft>
                <a:spcPts val="0"/>
              </a:spcAft>
              <a:buFont typeface="Arial" pitchFamily="34" charset="0"/>
              <a:buChar char="–"/>
              <a:defRPr/>
            </a:pPr>
            <a:r>
              <a:rPr lang="en-US" sz="2000" b="1" dirty="0" smtClean="0"/>
              <a:t>Efficient	</a:t>
            </a:r>
          </a:p>
          <a:p>
            <a:pPr lvl="1" eaLnBrk="1" fontAlgn="auto" hangingPunct="1">
              <a:spcAft>
                <a:spcPts val="0"/>
              </a:spcAft>
              <a:buFont typeface="Arial" pitchFamily="34" charset="0"/>
              <a:buChar char="–"/>
              <a:defRPr/>
            </a:pPr>
            <a:r>
              <a:rPr lang="en-US" sz="2000" b="1" dirty="0" smtClean="0"/>
              <a:t>Few Participants	</a:t>
            </a:r>
          </a:p>
          <a:p>
            <a:pPr eaLnBrk="1" fontAlgn="auto" hangingPunct="1">
              <a:spcAft>
                <a:spcPts val="0"/>
              </a:spcAft>
              <a:buFont typeface="Arial" pitchFamily="34" charset="0"/>
              <a:buChar char="•"/>
              <a:defRPr/>
            </a:pPr>
            <a:endParaRPr lang="en-US" sz="2000" dirty="0" smtClean="0"/>
          </a:p>
        </p:txBody>
      </p:sp>
      <p:sp>
        <p:nvSpPr>
          <p:cNvPr id="8196" name="Rectangle 4"/>
          <p:cNvSpPr>
            <a:spLocks noGrp="1" noChangeArrowheads="1"/>
          </p:cNvSpPr>
          <p:nvPr>
            <p:ph sz="half" idx="2"/>
          </p:nvPr>
        </p:nvSpPr>
        <p:spPr>
          <a:xfrm>
            <a:off x="4495800" y="1905000"/>
            <a:ext cx="3657600" cy="3741738"/>
          </a:xfrm>
        </p:spPr>
        <p:txBody>
          <a:bodyPr rtlCol="0">
            <a:normAutofit fontScale="92500" lnSpcReduction="10000"/>
          </a:bodyPr>
          <a:lstStyle/>
          <a:p>
            <a:pPr eaLnBrk="1" fontAlgn="auto" hangingPunct="1">
              <a:lnSpc>
                <a:spcPct val="90000"/>
              </a:lnSpc>
              <a:spcAft>
                <a:spcPts val="0"/>
              </a:spcAft>
              <a:buFont typeface="Arial" pitchFamily="34" charset="0"/>
              <a:buChar char="•"/>
              <a:defRPr/>
            </a:pPr>
            <a:r>
              <a:rPr lang="en-US" sz="2000" b="1" i="1" dirty="0" smtClean="0"/>
              <a:t>THERAPUETIC PROCESS</a:t>
            </a:r>
          </a:p>
          <a:p>
            <a:pPr lvl="1" eaLnBrk="1" fontAlgn="auto" hangingPunct="1">
              <a:lnSpc>
                <a:spcPct val="90000"/>
              </a:lnSpc>
              <a:spcAft>
                <a:spcPts val="0"/>
              </a:spcAft>
              <a:buFont typeface="Arial" pitchFamily="34" charset="0"/>
              <a:buChar char="–"/>
              <a:defRPr/>
            </a:pPr>
            <a:r>
              <a:rPr lang="en-US" sz="2000" b="1" dirty="0" smtClean="0"/>
              <a:t>Problem Solving/Dispute Avoidance</a:t>
            </a:r>
          </a:p>
          <a:p>
            <a:pPr lvl="1" eaLnBrk="1" fontAlgn="auto" hangingPunct="1">
              <a:lnSpc>
                <a:spcPct val="90000"/>
              </a:lnSpc>
              <a:spcAft>
                <a:spcPts val="0"/>
              </a:spcAft>
              <a:buFont typeface="Arial" pitchFamily="34" charset="0"/>
              <a:buChar char="–"/>
              <a:defRPr/>
            </a:pPr>
            <a:r>
              <a:rPr lang="en-US" sz="2000" b="1" dirty="0" smtClean="0"/>
              <a:t>Therapeutic Outcome</a:t>
            </a:r>
          </a:p>
          <a:p>
            <a:pPr lvl="1" eaLnBrk="1" fontAlgn="auto" hangingPunct="1">
              <a:lnSpc>
                <a:spcPct val="90000"/>
              </a:lnSpc>
              <a:spcAft>
                <a:spcPts val="0"/>
              </a:spcAft>
              <a:buFont typeface="Arial" pitchFamily="34" charset="0"/>
              <a:buChar char="–"/>
              <a:defRPr/>
            </a:pPr>
            <a:r>
              <a:rPr lang="en-US" sz="2000" b="1" dirty="0" smtClean="0"/>
              <a:t>Collaborative Process</a:t>
            </a:r>
          </a:p>
          <a:p>
            <a:pPr lvl="1" eaLnBrk="1" fontAlgn="auto" hangingPunct="1">
              <a:lnSpc>
                <a:spcPct val="90000"/>
              </a:lnSpc>
              <a:spcAft>
                <a:spcPts val="0"/>
              </a:spcAft>
              <a:buFont typeface="Arial" pitchFamily="34" charset="0"/>
              <a:buChar char="–"/>
              <a:defRPr/>
            </a:pPr>
            <a:r>
              <a:rPr lang="en-US" sz="2000" b="1" dirty="0" smtClean="0"/>
              <a:t>Interest or Needs-Based</a:t>
            </a:r>
          </a:p>
          <a:p>
            <a:pPr lvl="1" eaLnBrk="1" fontAlgn="auto" hangingPunct="1">
              <a:lnSpc>
                <a:spcPct val="90000"/>
              </a:lnSpc>
              <a:spcAft>
                <a:spcPts val="0"/>
              </a:spcAft>
              <a:buFont typeface="Arial" pitchFamily="34" charset="0"/>
              <a:buChar char="–"/>
              <a:defRPr/>
            </a:pPr>
            <a:r>
              <a:rPr lang="en-US" sz="2000" b="1" dirty="0" smtClean="0"/>
              <a:t>Alternative Dispute Resolution</a:t>
            </a:r>
          </a:p>
          <a:p>
            <a:pPr lvl="1" eaLnBrk="1" fontAlgn="auto" hangingPunct="1">
              <a:lnSpc>
                <a:spcPct val="90000"/>
              </a:lnSpc>
              <a:spcAft>
                <a:spcPts val="0"/>
              </a:spcAft>
              <a:buFont typeface="Arial" pitchFamily="34" charset="0"/>
              <a:buChar char="–"/>
              <a:defRPr/>
            </a:pPr>
            <a:r>
              <a:rPr lang="en-US" sz="2000" b="1" dirty="0" smtClean="0"/>
              <a:t>Forward Looking</a:t>
            </a:r>
          </a:p>
          <a:p>
            <a:pPr lvl="1" eaLnBrk="1" fontAlgn="auto" hangingPunct="1">
              <a:lnSpc>
                <a:spcPct val="90000"/>
              </a:lnSpc>
              <a:spcAft>
                <a:spcPts val="0"/>
              </a:spcAft>
              <a:buFont typeface="Arial" pitchFamily="34" charset="0"/>
              <a:buChar char="–"/>
              <a:defRPr/>
            </a:pPr>
            <a:r>
              <a:rPr lang="en-US" sz="2000" b="1" dirty="0" smtClean="0"/>
              <a:t>Judge as Coach</a:t>
            </a:r>
          </a:p>
          <a:p>
            <a:pPr lvl="1" eaLnBrk="1" fontAlgn="auto" hangingPunct="1">
              <a:lnSpc>
                <a:spcPct val="90000"/>
              </a:lnSpc>
              <a:spcAft>
                <a:spcPts val="0"/>
              </a:spcAft>
              <a:buFont typeface="Arial" pitchFamily="34" charset="0"/>
              <a:buChar char="–"/>
              <a:defRPr/>
            </a:pPr>
            <a:r>
              <a:rPr lang="en-US" sz="2000" b="1" dirty="0" smtClean="0"/>
              <a:t>Effective</a:t>
            </a:r>
          </a:p>
          <a:p>
            <a:pPr lvl="1" eaLnBrk="1" fontAlgn="auto" hangingPunct="1">
              <a:lnSpc>
                <a:spcPct val="90000"/>
              </a:lnSpc>
              <a:spcAft>
                <a:spcPts val="0"/>
              </a:spcAft>
              <a:buFont typeface="Arial" pitchFamily="34" charset="0"/>
              <a:buChar char="–"/>
              <a:defRPr/>
            </a:pPr>
            <a:r>
              <a:rPr lang="en-US" sz="2000" b="1" dirty="0" smtClean="0"/>
              <a:t>Wide Range of Participants &amp; Stakeholders</a:t>
            </a:r>
          </a:p>
        </p:txBody>
      </p:sp>
    </p:spTree>
    <p:extLst>
      <p:ext uri="{BB962C8B-B14F-4D97-AF65-F5344CB8AC3E}">
        <p14:creationId xmlns:p14="http://schemas.microsoft.com/office/powerpoint/2010/main" val="3439906836"/>
      </p:ext>
    </p:extLst>
  </p:cSld>
  <p:clrMapOvr>
    <a:masterClrMapping/>
  </p:clrMapOvr>
  <p:transition spd="med">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542" name="Picture 1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371600"/>
            <a:ext cx="8686800"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543" name="Rectangle 167"/>
          <p:cNvSpPr>
            <a:spLocks noGrp="1" noChangeArrowheads="1"/>
          </p:cNvSpPr>
          <p:nvPr>
            <p:ph type="title"/>
          </p:nvPr>
        </p:nvSpPr>
        <p:spPr/>
        <p:txBody>
          <a:bodyPr/>
          <a:lstStyle/>
          <a:p>
            <a:r>
              <a:rPr lang="en-US" altLang="en-US" sz="2800" b="1" dirty="0">
                <a:latin typeface="Calibri" panose="020F0502020204030204" pitchFamily="34" charset="0"/>
              </a:rPr>
              <a:t>Comparison of restorative, community, therapeutic, and reparative justice</a:t>
            </a:r>
            <a:r>
              <a:rPr lang="en-US" altLang="en-US" sz="4000" b="1" dirty="0">
                <a:latin typeface="Calibri" panose="020F0502020204030204" pitchFamily="34" charset="0"/>
              </a:rPr>
              <a:t> </a:t>
            </a:r>
          </a:p>
        </p:txBody>
      </p:sp>
    </p:spTree>
    <p:extLst>
      <p:ext uri="{BB962C8B-B14F-4D97-AF65-F5344CB8AC3E}">
        <p14:creationId xmlns:p14="http://schemas.microsoft.com/office/powerpoint/2010/main" val="3753401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xfrm>
            <a:off x="537369" y="761999"/>
            <a:ext cx="8080375" cy="1143000"/>
          </a:xfrm>
        </p:spPr>
        <p:txBody>
          <a:bodyPr>
            <a:normAutofit/>
          </a:bodyPr>
          <a:lstStyle/>
          <a:p>
            <a:pPr algn="ctr" eaLnBrk="1" hangingPunct="1"/>
            <a:r>
              <a:rPr lang="en-US" altLang="en-US" sz="3200" b="1" dirty="0" smtClean="0">
                <a:cs typeface="Arial" panose="020B0604020202020204" pitchFamily="34" charset="0"/>
              </a:rPr>
              <a:t>THERAPEUTIC COURTS MISSION STATEMENT</a:t>
            </a:r>
            <a:r>
              <a:rPr lang="en-US" altLang="en-US" dirty="0" smtClean="0">
                <a:cs typeface="Arial" panose="020B0604020202020204" pitchFamily="34" charset="0"/>
              </a:rPr>
              <a:t> </a:t>
            </a:r>
          </a:p>
        </p:txBody>
      </p:sp>
      <p:sp>
        <p:nvSpPr>
          <p:cNvPr id="4100" name="Rectangle 5"/>
          <p:cNvSpPr>
            <a:spLocks noGrp="1" noChangeArrowheads="1"/>
          </p:cNvSpPr>
          <p:nvPr>
            <p:ph idx="1"/>
          </p:nvPr>
        </p:nvSpPr>
        <p:spPr>
          <a:xfrm>
            <a:off x="990600" y="2209800"/>
            <a:ext cx="7173913" cy="3352800"/>
          </a:xfrm>
          <a:ln>
            <a:solidFill>
              <a:schemeClr val="accent1">
                <a:lumMod val="50000"/>
              </a:schemeClr>
            </a:solidFill>
            <a:miter lim="800000"/>
            <a:headEnd/>
            <a:tailEnd/>
          </a:ln>
          <a:extLst>
            <a:ext uri="{909E8E84-426E-40DD-AFC4-6F175D3DCCD1}">
              <a14:hiddenFill xmlns:a14="http://schemas.microsoft.com/office/drawing/2010/main">
                <a:solidFill>
                  <a:schemeClr val="tx1"/>
                </a:solidFill>
              </a14:hiddenFill>
            </a:ext>
          </a:extLst>
        </p:spPr>
        <p:txBody>
          <a:bodyPr anchor="ctr">
            <a:normAutofit/>
          </a:bodyPr>
          <a:lstStyle/>
          <a:p>
            <a:pPr marL="163513" indent="-163513" eaLnBrk="1" hangingPunct="1">
              <a:spcBef>
                <a:spcPts val="1000"/>
              </a:spcBef>
              <a:buFont typeface="Wingdings" pitchFamily="2" charset="2"/>
              <a:buNone/>
            </a:pPr>
            <a:r>
              <a:rPr lang="en-US" altLang="en-US" sz="2800" b="1" dirty="0" smtClean="0">
                <a:solidFill>
                  <a:schemeClr val="tx2"/>
                </a:solidFill>
                <a:latin typeface="Arial" charset="0"/>
              </a:rPr>
              <a:t>	</a:t>
            </a:r>
            <a:r>
              <a:rPr lang="en-US" altLang="en-US" sz="2800" b="1" dirty="0" smtClean="0">
                <a:latin typeface="+mj-lt"/>
              </a:rPr>
              <a:t>The mission of the therapeutic courts is to divert people with substance abuse and/or mental health diagnosis with open court cases (both criminal and civil) into community treatment and services to prevent further contact with the legal system.</a:t>
            </a:r>
          </a:p>
        </p:txBody>
      </p:sp>
      <p:sp>
        <p:nvSpPr>
          <p:cNvPr id="4098" name="Slide Number Placeholder 5"/>
          <p:cNvSpPr>
            <a:spLocks noGrp="1"/>
          </p:cNvSpPr>
          <p:nvPr>
            <p:ph type="sldNum" sz="quarter" idx="12"/>
          </p:nvPr>
        </p:nvSpPr>
        <p:spPr>
          <a:noFill/>
        </p:spPr>
        <p:txBody>
          <a:bodyPr/>
          <a:lstStyle>
            <a:lvl1pPr algn="l">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algn="l">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algn="l">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algn="l">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algn="l">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algn="r">
              <a:spcBef>
                <a:spcPct val="0"/>
              </a:spcBef>
              <a:buClrTx/>
              <a:buSzTx/>
              <a:buFontTx/>
              <a:buNone/>
            </a:pPr>
            <a:fld id="{E45DBE16-4CA9-431C-B767-6A91C1224F79}" type="slidenum">
              <a:rPr lang="en-US" altLang="en-US" sz="1200" smtClean="0">
                <a:latin typeface="Arial" panose="020B0604020202020204" pitchFamily="34" charset="0"/>
                <a:cs typeface="Arial" panose="020B0604020202020204" pitchFamily="34" charset="0"/>
              </a:rPr>
              <a:pPr algn="r">
                <a:spcBef>
                  <a:spcPct val="0"/>
                </a:spcBef>
                <a:buClrTx/>
                <a:buSzTx/>
                <a:buFontTx/>
                <a:buNone/>
              </a:pPr>
              <a:t>9</a:t>
            </a:fld>
            <a:endParaRPr lang="en-US" altLang="en-US"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7687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1627</Words>
  <Application>Microsoft Office PowerPoint</Application>
  <PresentationFormat>On-screen Show (4:3)</PresentationFormat>
  <Paragraphs>449</Paragraphs>
  <Slides>47</Slides>
  <Notes>10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Reducing Recidivism through Successful Reentry  March 8, 2017</vt:lpstr>
      <vt:lpstr>Panel Presenters</vt:lpstr>
      <vt:lpstr>Sequential Intercept Mapping</vt:lpstr>
      <vt:lpstr>PowerPoint Presentation</vt:lpstr>
      <vt:lpstr>Programs discussed today</vt:lpstr>
      <vt:lpstr>  </vt:lpstr>
      <vt:lpstr>Traditional &amp; Therapeutic Justice Process</vt:lpstr>
      <vt:lpstr>Comparison of restorative, community, therapeutic, and reparative justice </vt:lpstr>
      <vt:lpstr>THERAPEUTIC COURTS MISSION STATEMENT </vt:lpstr>
      <vt:lpstr>Therapeutic Courts </vt:lpstr>
      <vt:lpstr>Therapeutic Courts Program Overview</vt:lpstr>
      <vt:lpstr>They are an alternative for those who want to stop the downward spiral of a life of substance abuse and legal involvement.</vt:lpstr>
      <vt:lpstr>   Traditional Courts             Therapeutic Courts</vt:lpstr>
      <vt:lpstr>PowerPoint Presentation</vt:lpstr>
      <vt:lpstr>PowerPoint Presentation</vt:lpstr>
      <vt:lpstr>Anchorage Therapeutic Courts</vt:lpstr>
      <vt:lpstr>Anchorage Therapeutic Courts</vt:lpstr>
      <vt:lpstr>PowerPoint Presentation</vt:lpstr>
      <vt:lpstr>PowerPoint Presentation</vt:lpstr>
      <vt:lpstr>PowerPoint Presentation</vt:lpstr>
      <vt:lpstr>Benefits to Participants</vt:lpstr>
      <vt:lpstr>Benefits to Legal &amp; Social Services Systems</vt:lpstr>
      <vt:lpstr>Benefits of Therapeutic Courts</vt:lpstr>
      <vt:lpstr>Resources</vt:lpstr>
      <vt:lpstr>Resources </vt:lpstr>
      <vt:lpstr>Alaska Department of Corrections Special Release Programs</vt:lpstr>
      <vt:lpstr>PowerPoint Presentation</vt:lpstr>
      <vt:lpstr>Release Planning Assistance:</vt:lpstr>
      <vt:lpstr>Release Planning Assistance:</vt:lpstr>
      <vt:lpstr>Alaska Department of Corrections Pretrial Services Division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Alaska Department of Labor Statewide Reentry Employment Services</vt:lpstr>
      <vt:lpstr>PowerPoint Presentation</vt:lpstr>
      <vt:lpstr>Mission Statement</vt:lpstr>
      <vt:lpstr>Services</vt:lpstr>
      <vt:lpstr>Services continued</vt:lpstr>
      <vt:lpstr>Employment &amp; Training</vt:lpstr>
      <vt:lpstr>Present &amp; Future efforts in recidivism reduction</vt:lpstr>
      <vt:lpstr>Regional managers </vt:lpstr>
      <vt:lpstr>Contact Info</vt:lpstr>
    </vt:vector>
  </TitlesOfParts>
  <Company>Alaska Court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Recidivism through Successful Reentry  March 8, 2017</dc:title>
  <dc:creator>Windows User</dc:creator>
  <cp:lastModifiedBy>MJACO</cp:lastModifiedBy>
  <cp:revision>16</cp:revision>
  <dcterms:created xsi:type="dcterms:W3CDTF">2017-02-08T02:37:02Z</dcterms:created>
  <dcterms:modified xsi:type="dcterms:W3CDTF">2017-02-28T18:45:28Z</dcterms:modified>
</cp:coreProperties>
</file>