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61" r:id="rId3"/>
    <p:sldId id="266" r:id="rId4"/>
    <p:sldId id="267" r:id="rId5"/>
    <p:sldId id="257" r:id="rId6"/>
    <p:sldId id="258" r:id="rId7"/>
    <p:sldId id="259" r:id="rId8"/>
    <p:sldId id="260" r:id="rId9"/>
    <p:sldId id="262" r:id="rId10"/>
    <p:sldId id="264" r:id="rId11"/>
    <p:sldId id="268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79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77898B6-D309-4C2D-B127-D74DFA4C4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8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6E961-F145-4A25-887F-0ADC74B6D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0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5CD18-DC8E-4563-97CB-ADD3F2131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0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CA1CD-1517-48A1-9074-76732123E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5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816512-2412-4473-8294-95FDFCEB4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684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01F2CD-A592-4C0B-A071-559184821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132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D14F80-A882-4EE7-A8A4-9C738BFDA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15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99B016-7F95-4919-B7D2-D31D97404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690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F4440-3697-428E-8DB0-6D50F555A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3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16C4E7-AB8D-430B-8CB3-C02C785525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109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6FA3DCC-489B-4E37-9CD7-5E8BE68A3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85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90A3CD8-77F5-4B51-A64F-E3306A537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1" r:id="rId2"/>
    <p:sldLayoutId id="2147483766" r:id="rId3"/>
    <p:sldLayoutId id="2147483767" r:id="rId4"/>
    <p:sldLayoutId id="2147483768" r:id="rId5"/>
    <p:sldLayoutId id="2147483769" r:id="rId6"/>
    <p:sldLayoutId id="2147483762" r:id="rId7"/>
    <p:sldLayoutId id="2147483770" r:id="rId8"/>
    <p:sldLayoutId id="2147483771" r:id="rId9"/>
    <p:sldLayoutId id="2147483763" r:id="rId10"/>
    <p:sldLayoutId id="21474837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aa.alaska.edu/facultyservices/developmenttravel-grants.cf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kbruce@alaska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FACULTY GRANTS AND LEAVES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smtClean="0"/>
              <a:t>FACULTY DEVELOPMENT GRANTS </a:t>
            </a:r>
          </a:p>
          <a:p>
            <a:pPr marR="0" eaLnBrk="1" hangingPunct="1"/>
            <a:r>
              <a:rPr lang="en-US" smtClean="0"/>
              <a:t>RESEARCH TRAVEL GRANTS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Can receive more than one Development Grant in a fiscal year, but cannot exceed the $3,000 limit</a:t>
            </a:r>
          </a:p>
          <a:p>
            <a:pPr eaLnBrk="1" hangingPunct="1"/>
            <a:r>
              <a:rPr lang="en-US" sz="2800" dirty="0" smtClean="0"/>
              <a:t>Can only receive 1 travel grant from each category per fiscal year</a:t>
            </a:r>
          </a:p>
          <a:p>
            <a:pPr eaLnBrk="1" hangingPunct="1"/>
            <a:r>
              <a:rPr lang="en-US" sz="2800" dirty="0" smtClean="0"/>
              <a:t>May apply for funding from both research travel and faculty development, but can be funded for the same purpose from only one funding source.</a:t>
            </a:r>
          </a:p>
          <a:p>
            <a:pPr eaLnBrk="1" hangingPunct="1"/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Misc. </a:t>
            </a:r>
            <a:r>
              <a:rPr lang="en-US" dirty="0" smtClean="0"/>
              <a:t>Rules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FACULTY SERVICES WEBPAGE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</a:t>
            </a:r>
            <a:r>
              <a:rPr lang="en-US" sz="2800" dirty="0" smtClean="0">
                <a:hlinkClick r:id="rId2"/>
              </a:rPr>
              <a:t>http://www.uaa.alaska.edu/facultyservices/developmenttravel-grants.cfm</a:t>
            </a: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For Forms and More </a:t>
            </a:r>
            <a:r>
              <a:rPr lang="en-US" dirty="0"/>
              <a:t>I</a:t>
            </a:r>
            <a:r>
              <a:rPr lang="en-US" dirty="0" smtClean="0"/>
              <a:t>nformation: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98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09537" indent="0" eaLnBrk="1" hangingPunct="1">
              <a:buNone/>
            </a:pPr>
            <a:r>
              <a:rPr lang="en-US" dirty="0" smtClean="0"/>
              <a:t>CONTACT:</a:t>
            </a:r>
          </a:p>
          <a:p>
            <a:pPr eaLnBrk="1" hangingPunct="1">
              <a:buFont typeface="Wingdings 3" pitchFamily="18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 </a:t>
            </a:r>
            <a:r>
              <a:rPr lang="en-US" dirty="0"/>
              <a:t>Marian Bruce– Faculty Services Director </a:t>
            </a:r>
            <a:r>
              <a:rPr lang="en-US" dirty="0" smtClean="0">
                <a:hlinkClick r:id="rId2"/>
              </a:rPr>
              <a:t>mkbruce@alaska.edu</a:t>
            </a:r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FGL </a:t>
            </a:r>
            <a:r>
              <a:rPr lang="en-US"/>
              <a:t>Committee C</a:t>
            </a:r>
            <a:r>
              <a:rPr lang="en-US" smtClean="0"/>
              <a:t>o-Chairs for AY17-18 </a:t>
            </a:r>
            <a:endParaRPr lang="en-US" dirty="0" smtClean="0"/>
          </a:p>
          <a:p>
            <a:pPr marL="109537" indent="0" eaLnBrk="1" hangingPunct="1">
              <a:buNone/>
            </a:pPr>
            <a:r>
              <a:rPr lang="en-US" sz="2000" dirty="0" smtClean="0"/>
              <a:t>Stasia Straley – x4137, scstraley@alaska.edu</a:t>
            </a:r>
          </a:p>
          <a:p>
            <a:pPr marL="109537" indent="0" eaLnBrk="1" hangingPunct="1">
              <a:buNone/>
            </a:pPr>
            <a:r>
              <a:rPr lang="en-US" sz="2000" dirty="0" smtClean="0"/>
              <a:t>Rebeca </a:t>
            </a:r>
            <a:r>
              <a:rPr lang="en-US" sz="2000" dirty="0" err="1" smtClean="0"/>
              <a:t>Maseda</a:t>
            </a:r>
            <a:r>
              <a:rPr lang="en-US" sz="2000" dirty="0" smtClean="0"/>
              <a:t> Garcia – x4034, rmasedagarcia@alaska.edu</a:t>
            </a:r>
            <a:endParaRPr lang="en-US" sz="2000" dirty="0"/>
          </a:p>
          <a:p>
            <a:pPr eaLnBrk="1" hangingPunct="1">
              <a:buFont typeface="Wingdings 3" pitchFamily="18" charset="2"/>
              <a:buNone/>
            </a:pPr>
            <a:endParaRPr lang="en-US" dirty="0" smtClean="0"/>
          </a:p>
          <a:p>
            <a:pPr eaLnBrk="1" hangingPunct="1">
              <a:buFont typeface="Wingdings 3" pitchFamily="18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	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Proposals due to OAA by March 15 or October 15. Must have Dean’s signature before submission – speak to your Dean’s office about their deadline.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Proposals are forwarded to the Faculty Grants and Leaves Committee for review and rating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FGL Committee meets to discuss and determine final ranking (open meeting)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FGL Committee sends recommendations to the Provost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Provost approves or disapproves awards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Award/denial letters are sent out around Nov 15 or April 15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WHAT IS THE PROCESS?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 the Outline and Rating Sheet and make sure to address each category and criterion – no more than 5 pages in length.</a:t>
            </a:r>
          </a:p>
          <a:p>
            <a:r>
              <a:rPr lang="en-US" dirty="0" smtClean="0"/>
              <a:t>Proposals should be written so colleagues from a variety of disciplines can understand.</a:t>
            </a:r>
          </a:p>
          <a:p>
            <a:r>
              <a:rPr lang="en-US" dirty="0" smtClean="0"/>
              <a:t>Include a CV for each faculty member.</a:t>
            </a:r>
          </a:p>
          <a:p>
            <a:r>
              <a:rPr lang="en-US" dirty="0" smtClean="0"/>
              <a:t>Budget should detail and explain expenses.</a:t>
            </a:r>
          </a:p>
          <a:p>
            <a:r>
              <a:rPr lang="en-US" dirty="0" smtClean="0"/>
              <a:t>Personal services must include benefit costs.</a:t>
            </a:r>
          </a:p>
          <a:p>
            <a:r>
              <a:rPr lang="en-US" dirty="0" smtClean="0"/>
              <a:t>Travel expense limited to transportation only.</a:t>
            </a:r>
          </a:p>
          <a:p>
            <a:r>
              <a:rPr lang="en-US" dirty="0" smtClean="0"/>
              <a:t>Include supplementary material if helpful.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Grant Proposals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996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7900"/>
          </a:xfrm>
        </p:spPr>
        <p:txBody>
          <a:bodyPr/>
          <a:lstStyle/>
          <a:p>
            <a:r>
              <a:rPr lang="en-US" dirty="0" smtClean="0"/>
              <a:t>Travel Grants can only be used to pay for transportation expenses (airfare, ground transportation).</a:t>
            </a:r>
          </a:p>
          <a:p>
            <a:r>
              <a:rPr lang="en-US" dirty="0" smtClean="0"/>
              <a:t>Category 1: for the presentation of research -  these are not voted by committee</a:t>
            </a:r>
          </a:p>
          <a:p>
            <a:r>
              <a:rPr lang="en-US" dirty="0" smtClean="0"/>
              <a:t>Category 2: for the acquisition or processing of research data, etc. – voted by committee</a:t>
            </a:r>
          </a:p>
          <a:p>
            <a:r>
              <a:rPr lang="en-US" dirty="0" smtClean="0"/>
              <a:t>Complete the application form, attach any supplemental documents needed.</a:t>
            </a:r>
          </a:p>
          <a:p>
            <a:r>
              <a:rPr lang="en-US" dirty="0" smtClean="0"/>
              <a:t>Maximum that can be funded is $750 per faculty member.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Travel Grants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143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Full-time regular or term faculty who are on contract during the period of the grant</a:t>
            </a:r>
          </a:p>
          <a:p>
            <a:pPr eaLnBrk="1" hangingPunct="1"/>
            <a:r>
              <a:rPr lang="en-US" dirty="0" smtClean="0"/>
              <a:t>No administrators, staff or adjunct faculty are eligible at this time</a:t>
            </a:r>
          </a:p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WHO IS ELIGIBLE?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 FY18, there was $50,000 for both Development and Travel grants, divided between two rounds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/>
              <a:t>HOW MUCH MONEY IS AVAILABLE?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Round I – March 15</a:t>
            </a:r>
          </a:p>
          <a:p>
            <a:pPr marL="109537" indent="0" eaLnBrk="1" hangingPunct="1">
              <a:buNone/>
            </a:pPr>
            <a:r>
              <a:rPr lang="en-US" dirty="0" smtClean="0"/>
              <a:t>  Grants for July 1 to December 31</a:t>
            </a:r>
          </a:p>
          <a:p>
            <a:pPr marL="109537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Round II – October 15</a:t>
            </a:r>
          </a:p>
          <a:p>
            <a:pPr marL="109537" indent="0" eaLnBrk="1" hangingPunct="1">
              <a:buNone/>
            </a:pPr>
            <a:r>
              <a:rPr lang="en-US" dirty="0"/>
              <a:t> </a:t>
            </a:r>
            <a:r>
              <a:rPr lang="en-US" dirty="0" smtClean="0"/>
              <a:t> Grants for January 1 to June 30</a:t>
            </a:r>
          </a:p>
          <a:p>
            <a:pPr marL="109537" indent="0" eaLnBrk="1" hangingPunct="1">
              <a:buNone/>
            </a:pPr>
            <a:endParaRPr lang="en-US" dirty="0"/>
          </a:p>
          <a:p>
            <a:pPr marL="109537" indent="0" eaLnBrk="1" hangingPunct="1">
              <a:buNone/>
            </a:pPr>
            <a:r>
              <a:rPr lang="en-US" sz="2000" dirty="0" smtClean="0"/>
              <a:t>(If a deadline falls on a weekend, it rolls to 5pm on Monday.)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WHAT ARE THE DEADLINES?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Day 1 of your grant period</a:t>
            </a:r>
          </a:p>
          <a:p>
            <a:pPr eaLnBrk="1" hangingPunct="1"/>
            <a:r>
              <a:rPr lang="en-US" dirty="0" smtClean="0"/>
              <a:t>Must be encumbered by June 15/December 15 and spent by June 30/ December 31</a:t>
            </a:r>
          </a:p>
          <a:p>
            <a:pPr eaLnBrk="1" hangingPunct="1"/>
            <a:r>
              <a:rPr lang="en-US" dirty="0" smtClean="0"/>
              <a:t>No carry-over funding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/>
              <a:t>WHEN IS THE MONEY AVAILABLE?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Expenses will be approved for expenditures listed in your proposal budget by OAA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Personal Services require a job form approved by OAA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Travel Authorizations in TEM must be signed by OAA prior to travel, and Travel Expense Reports in TEM signed after - for transportation expenses ONLY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All Contractual and Commodities must be approved by OAA prior to purchase – can be purchased by </a:t>
            </a:r>
            <a:r>
              <a:rPr lang="en-US" sz="2400" dirty="0" err="1" smtClean="0"/>
              <a:t>Procard</a:t>
            </a:r>
            <a:r>
              <a:rPr lang="en-US" sz="2400" dirty="0" smtClean="0"/>
              <a:t>, purchase order, reimbursement, etc. with prior approval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Work with your department administrator to process appropriate paperwork</a:t>
            </a:r>
          </a:p>
          <a:p>
            <a:pPr eaLnBrk="1" hangingPunct="1">
              <a:lnSpc>
                <a:spcPct val="80000"/>
              </a:lnSpc>
            </a:pPr>
            <a:endParaRPr lang="en-US" sz="2800" dirty="0" smtClean="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/>
              <a:t>HOW DO I ACCESS THE MONEY?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4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</TotalTime>
  <Words>572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Lucida Sans Unicode</vt:lpstr>
      <vt:lpstr>Verdana</vt:lpstr>
      <vt:lpstr>Wingdings</vt:lpstr>
      <vt:lpstr>Wingdings 2</vt:lpstr>
      <vt:lpstr>Wingdings 3</vt:lpstr>
      <vt:lpstr>Concourse</vt:lpstr>
      <vt:lpstr>FACULTY GRANTS AND LEAVES</vt:lpstr>
      <vt:lpstr>WHAT IS THE PROCESS?</vt:lpstr>
      <vt:lpstr>Development Grant Proposals</vt:lpstr>
      <vt:lpstr>Research Travel Grants</vt:lpstr>
      <vt:lpstr>WHO IS ELIGIBLE?</vt:lpstr>
      <vt:lpstr>HOW MUCH MONEY IS AVAILABLE?</vt:lpstr>
      <vt:lpstr>WHAT ARE THE DEADLINES?</vt:lpstr>
      <vt:lpstr>WHEN IS THE MONEY AVAILABLE?</vt:lpstr>
      <vt:lpstr>HOW DO I ACCESS THE MONEY?</vt:lpstr>
      <vt:lpstr>Misc. Rules</vt:lpstr>
      <vt:lpstr>For Forms and More Information:</vt:lpstr>
      <vt:lpstr>QUESTIONS</vt:lpstr>
    </vt:vector>
  </TitlesOfParts>
  <Company>uaa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GRANTS AND LEAVES</dc:title>
  <dc:creator>momma</dc:creator>
  <cp:lastModifiedBy>Raegan Kelliher</cp:lastModifiedBy>
  <cp:revision>22</cp:revision>
  <dcterms:created xsi:type="dcterms:W3CDTF">2010-02-10T04:04:01Z</dcterms:created>
  <dcterms:modified xsi:type="dcterms:W3CDTF">2018-02-28T00:58:03Z</dcterms:modified>
</cp:coreProperties>
</file>