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82" r:id="rId2"/>
    <p:sldId id="335" r:id="rId3"/>
    <p:sldId id="323" r:id="rId4"/>
    <p:sldId id="325" r:id="rId5"/>
    <p:sldId id="336" r:id="rId6"/>
    <p:sldId id="348" r:id="rId7"/>
    <p:sldId id="347" r:id="rId8"/>
    <p:sldId id="346" r:id="rId9"/>
    <p:sldId id="339" r:id="rId10"/>
    <p:sldId id="334" r:id="rId11"/>
    <p:sldId id="344" r:id="rId12"/>
    <p:sldId id="317" r:id="rId13"/>
    <p:sldId id="321" r:id="rId14"/>
    <p:sldId id="340" r:id="rId15"/>
    <p:sldId id="345" r:id="rId16"/>
    <p:sldId id="286" r:id="rId17"/>
    <p:sldId id="281"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0" userDrawn="1">
          <p15:clr>
            <a:srgbClr val="A4A3A4"/>
          </p15:clr>
        </p15:guide>
        <p15:guide id="2" pos="25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3D"/>
    <a:srgbClr val="FFC425"/>
    <a:srgbClr val="004D37"/>
    <a:srgbClr val="00281D"/>
    <a:srgbClr val="003828"/>
    <a:srgbClr val="E6E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39" autoAdjust="0"/>
    <p:restoredTop sz="94698" autoAdjust="0"/>
  </p:normalViewPr>
  <p:slideViewPr>
    <p:cSldViewPr snapToGrid="0" snapToObjects="1">
      <p:cViewPr varScale="1">
        <p:scale>
          <a:sx n="117" d="100"/>
          <a:sy n="117" d="100"/>
        </p:scale>
        <p:origin x="144" y="102"/>
      </p:cViewPr>
      <p:guideLst>
        <p:guide orient="horz" pos="3960"/>
        <p:guide pos="254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99" d="100"/>
          <a:sy n="99" d="100"/>
        </p:scale>
        <p:origin x="43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4B0E7A-FD08-45CB-8C46-E3243A79EC62}"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n-US"/>
        </a:p>
      </dgm:t>
    </dgm:pt>
    <dgm:pt modelId="{20D1A4A9-21B5-4AD6-91E0-5789E7A912A1}">
      <dgm:prSet phldrT="[Text]" custT="1"/>
      <dgm:spPr/>
      <dgm:t>
        <a:bodyPr/>
        <a:lstStyle/>
        <a:p>
          <a:r>
            <a:rPr lang="en-US" sz="1600" b="1" dirty="0">
              <a:latin typeface="+mj-lt"/>
            </a:rPr>
            <a:t>Year one (2019-2020):</a:t>
          </a:r>
          <a:br>
            <a:rPr lang="en-US" sz="1600" b="1" dirty="0">
              <a:latin typeface="+mj-lt"/>
            </a:rPr>
          </a:br>
          <a:r>
            <a:rPr lang="en-US" sz="1600" dirty="0">
              <a:latin typeface="+mj-lt"/>
            </a:rPr>
            <a:t>Development of Core Learning Competencies and Student Achievement Metrics by the UAA Community</a:t>
          </a:r>
        </a:p>
      </dgm:t>
    </dgm:pt>
    <dgm:pt modelId="{088A64FE-7DD2-449E-BADB-F70E43EE20FF}" type="parTrans" cxnId="{578106BF-F8A9-4AEA-8CFE-DEC73442FB9F}">
      <dgm:prSet/>
      <dgm:spPr/>
      <dgm:t>
        <a:bodyPr/>
        <a:lstStyle/>
        <a:p>
          <a:endParaRPr lang="en-US" sz="1600">
            <a:latin typeface="+mj-lt"/>
          </a:endParaRPr>
        </a:p>
      </dgm:t>
    </dgm:pt>
    <dgm:pt modelId="{E56F002A-9927-4460-BBAE-9842EA3A44CA}" type="sibTrans" cxnId="{578106BF-F8A9-4AEA-8CFE-DEC73442FB9F}">
      <dgm:prSet/>
      <dgm:spPr>
        <a:solidFill>
          <a:srgbClr val="FFC425"/>
        </a:solidFill>
      </dgm:spPr>
      <dgm:t>
        <a:bodyPr/>
        <a:lstStyle/>
        <a:p>
          <a:endParaRPr lang="en-US" sz="1600">
            <a:latin typeface="+mj-lt"/>
          </a:endParaRPr>
        </a:p>
      </dgm:t>
    </dgm:pt>
    <dgm:pt modelId="{85EC3AE8-A307-4C4D-ACEB-8DE88EC0CAB8}">
      <dgm:prSet phldrT="[Text]" custT="1"/>
      <dgm:spPr/>
      <dgm:t>
        <a:bodyPr/>
        <a:lstStyle/>
        <a:p>
          <a:r>
            <a:rPr lang="en-US" sz="1600" b="1" dirty="0">
              <a:latin typeface="+mj-lt"/>
            </a:rPr>
            <a:t>Year six (2024-2025):</a:t>
          </a:r>
          <a:br>
            <a:rPr lang="en-US" sz="1600" b="1" dirty="0">
              <a:latin typeface="+mj-lt"/>
            </a:rPr>
          </a:br>
          <a:r>
            <a:rPr lang="en-US" sz="1600" dirty="0">
              <a:latin typeface="+mj-lt"/>
            </a:rPr>
            <a:t>Policies, Regulations, and Financial Review (PRFR) (Standard 2) - Year Six Report and Review</a:t>
          </a:r>
        </a:p>
      </dgm:t>
    </dgm:pt>
    <dgm:pt modelId="{01C285FF-FA4A-4371-A633-FCE168D59698}" type="parTrans" cxnId="{EFB4D7F5-5CAC-46F8-AF3A-E69FB462E331}">
      <dgm:prSet/>
      <dgm:spPr/>
      <dgm:t>
        <a:bodyPr/>
        <a:lstStyle/>
        <a:p>
          <a:endParaRPr lang="en-US" sz="1600">
            <a:latin typeface="+mj-lt"/>
          </a:endParaRPr>
        </a:p>
      </dgm:t>
    </dgm:pt>
    <dgm:pt modelId="{B0F819FB-FA50-49F9-95AD-9626347191FC}" type="sibTrans" cxnId="{EFB4D7F5-5CAC-46F8-AF3A-E69FB462E331}">
      <dgm:prSet/>
      <dgm:spPr/>
      <dgm:t>
        <a:bodyPr/>
        <a:lstStyle/>
        <a:p>
          <a:endParaRPr lang="en-US" sz="1600">
            <a:latin typeface="+mj-lt"/>
          </a:endParaRPr>
        </a:p>
      </dgm:t>
    </dgm:pt>
    <dgm:pt modelId="{6629F0EE-BF6A-4D4A-A07F-80A32EE90005}">
      <dgm:prSet phldrT="[Text]" custT="1"/>
      <dgm:spPr/>
      <dgm:t>
        <a:bodyPr/>
        <a:lstStyle/>
        <a:p>
          <a:r>
            <a:rPr lang="en-US" sz="1600" b="1" dirty="0">
              <a:latin typeface="+mj-lt"/>
            </a:rPr>
            <a:t>Year two (2020-2021):</a:t>
          </a:r>
          <a:br>
            <a:rPr lang="en-US" sz="1600" b="1" dirty="0">
              <a:latin typeface="+mj-lt"/>
            </a:rPr>
          </a:br>
          <a:r>
            <a:rPr lang="en-US" sz="1600" dirty="0">
              <a:latin typeface="+mj-lt"/>
            </a:rPr>
            <a:t>Kick off the implementation of one Core Learning Competency per year</a:t>
          </a:r>
        </a:p>
      </dgm:t>
    </dgm:pt>
    <dgm:pt modelId="{EF9FFE0A-AD66-4BB2-8E6A-6FFA2A5FF03A}" type="parTrans" cxnId="{40187A9C-90CB-4756-B4E4-C5826416C289}">
      <dgm:prSet/>
      <dgm:spPr/>
      <dgm:t>
        <a:bodyPr/>
        <a:lstStyle/>
        <a:p>
          <a:endParaRPr lang="en-US" sz="1600">
            <a:latin typeface="+mj-lt"/>
          </a:endParaRPr>
        </a:p>
      </dgm:t>
    </dgm:pt>
    <dgm:pt modelId="{D04AD6C4-8523-4F42-9EF4-D1098BA95F4C}" type="sibTrans" cxnId="{40187A9C-90CB-4756-B4E4-C5826416C289}">
      <dgm:prSet/>
      <dgm:spPr/>
      <dgm:t>
        <a:bodyPr/>
        <a:lstStyle/>
        <a:p>
          <a:endParaRPr lang="en-US" sz="1600">
            <a:latin typeface="+mj-lt"/>
          </a:endParaRPr>
        </a:p>
      </dgm:t>
    </dgm:pt>
    <dgm:pt modelId="{BD4218EE-B79C-4A0B-A9F9-F33102FC9C40}">
      <dgm:prSet phldrT="[Text]" custT="1"/>
      <dgm:spPr/>
      <dgm:t>
        <a:bodyPr/>
        <a:lstStyle/>
        <a:p>
          <a:r>
            <a:rPr lang="en-US" sz="1600" b="1" dirty="0">
              <a:latin typeface="+mj-lt"/>
            </a:rPr>
            <a:t>Year seven (2025-2026):</a:t>
          </a:r>
          <a:br>
            <a:rPr lang="en-US" sz="1600" b="1" dirty="0">
              <a:latin typeface="+mj-lt"/>
            </a:rPr>
          </a:br>
          <a:r>
            <a:rPr lang="en-US" sz="1600" dirty="0">
              <a:latin typeface="+mj-lt"/>
            </a:rPr>
            <a:t>Evaluation of Institutional Effectiveness (EIE) (Standard 1) - Year Seven Report and Site Visit</a:t>
          </a:r>
        </a:p>
      </dgm:t>
    </dgm:pt>
    <dgm:pt modelId="{0CDBAE5A-31FE-412D-A714-0E43652065A3}" type="parTrans" cxnId="{3FB2C3F9-3CBA-403C-8E22-ACC42EBCC320}">
      <dgm:prSet/>
      <dgm:spPr/>
      <dgm:t>
        <a:bodyPr/>
        <a:lstStyle/>
        <a:p>
          <a:endParaRPr lang="en-US" sz="1600">
            <a:latin typeface="+mj-lt"/>
          </a:endParaRPr>
        </a:p>
      </dgm:t>
    </dgm:pt>
    <dgm:pt modelId="{574666AE-3275-46B1-9A9C-9275869AD3EC}" type="sibTrans" cxnId="{3FB2C3F9-3CBA-403C-8E22-ACC42EBCC320}">
      <dgm:prSet/>
      <dgm:spPr/>
      <dgm:t>
        <a:bodyPr/>
        <a:lstStyle/>
        <a:p>
          <a:endParaRPr lang="en-US" sz="1600">
            <a:latin typeface="+mj-lt"/>
          </a:endParaRPr>
        </a:p>
      </dgm:t>
    </dgm:pt>
    <dgm:pt modelId="{8D7D775E-A595-49F2-84B9-4E3FAE37F679}">
      <dgm:prSet phldrT="[Text]" custT="1"/>
      <dgm:spPr/>
      <dgm:t>
        <a:bodyPr/>
        <a:lstStyle/>
        <a:p>
          <a:r>
            <a:rPr lang="en-US" sz="1600" b="1" dirty="0">
              <a:latin typeface="+mj-lt"/>
            </a:rPr>
            <a:t>Year three (2021-2022):</a:t>
          </a:r>
          <a:br>
            <a:rPr lang="en-US" sz="1600" b="1" dirty="0">
              <a:latin typeface="+mj-lt"/>
            </a:rPr>
          </a:br>
          <a:r>
            <a:rPr lang="en-US" sz="1600" dirty="0">
              <a:latin typeface="+mj-lt"/>
            </a:rPr>
            <a:t>Mid-Cycle Evaluation - Year Three, Report and Visit</a:t>
          </a:r>
        </a:p>
      </dgm:t>
    </dgm:pt>
    <dgm:pt modelId="{0F647831-D60A-4748-B769-997ACEA8B041}" type="sibTrans" cxnId="{9E5AB805-39B8-4A64-971E-2806DBD7D355}">
      <dgm:prSet/>
      <dgm:spPr/>
      <dgm:t>
        <a:bodyPr/>
        <a:lstStyle/>
        <a:p>
          <a:endParaRPr lang="en-US" sz="1600">
            <a:latin typeface="+mj-lt"/>
          </a:endParaRPr>
        </a:p>
      </dgm:t>
    </dgm:pt>
    <dgm:pt modelId="{6445CC3F-7B24-426E-8180-E6380583F651}" type="parTrans" cxnId="{9E5AB805-39B8-4A64-971E-2806DBD7D355}">
      <dgm:prSet/>
      <dgm:spPr/>
      <dgm:t>
        <a:bodyPr/>
        <a:lstStyle/>
        <a:p>
          <a:endParaRPr lang="en-US" sz="1600">
            <a:latin typeface="+mj-lt"/>
          </a:endParaRPr>
        </a:p>
      </dgm:t>
    </dgm:pt>
    <dgm:pt modelId="{BD00D302-3546-46E6-AFC3-66C0DE7C404A}" type="pres">
      <dgm:prSet presAssocID="{CF4B0E7A-FD08-45CB-8C46-E3243A79EC62}" presName="Name0" presStyleCnt="0">
        <dgm:presLayoutVars>
          <dgm:dir/>
          <dgm:resizeHandles val="exact"/>
        </dgm:presLayoutVars>
      </dgm:prSet>
      <dgm:spPr/>
    </dgm:pt>
    <dgm:pt modelId="{BF7143C4-B5A0-459E-9BE8-8F3E662E00F7}" type="pres">
      <dgm:prSet presAssocID="{CF4B0E7A-FD08-45CB-8C46-E3243A79EC62}" presName="cycle" presStyleCnt="0"/>
      <dgm:spPr/>
    </dgm:pt>
    <dgm:pt modelId="{04E10F9A-B7CD-4DB9-9E66-986FDBE92B99}" type="pres">
      <dgm:prSet presAssocID="{20D1A4A9-21B5-4AD6-91E0-5789E7A912A1}" presName="nodeFirstNode" presStyleLbl="node1" presStyleIdx="0" presStyleCnt="5" custScaleY="106834">
        <dgm:presLayoutVars>
          <dgm:bulletEnabled val="1"/>
        </dgm:presLayoutVars>
      </dgm:prSet>
      <dgm:spPr/>
    </dgm:pt>
    <dgm:pt modelId="{287B9DD4-5408-47C2-8B62-F4193D7622AF}" type="pres">
      <dgm:prSet presAssocID="{E56F002A-9927-4460-BBAE-9842EA3A44CA}" presName="sibTransFirstNode" presStyleLbl="bgShp" presStyleIdx="0" presStyleCnt="1"/>
      <dgm:spPr/>
    </dgm:pt>
    <dgm:pt modelId="{77216351-C4F5-45CF-AB5F-CC87F64A3C16}" type="pres">
      <dgm:prSet presAssocID="{6629F0EE-BF6A-4D4A-A07F-80A32EE90005}" presName="nodeFollowingNodes" presStyleLbl="node1" presStyleIdx="1" presStyleCnt="5" custRadScaleRad="109678" custRadScaleInc="-64">
        <dgm:presLayoutVars>
          <dgm:bulletEnabled val="1"/>
        </dgm:presLayoutVars>
      </dgm:prSet>
      <dgm:spPr/>
    </dgm:pt>
    <dgm:pt modelId="{3501D182-D90C-445C-B82C-153125C0530D}" type="pres">
      <dgm:prSet presAssocID="{8D7D775E-A595-49F2-84B9-4E3FAE37F679}" presName="nodeFollowingNodes" presStyleLbl="node1" presStyleIdx="2" presStyleCnt="5" custRadScaleRad="112651" custRadScaleInc="-44886">
        <dgm:presLayoutVars>
          <dgm:bulletEnabled val="1"/>
        </dgm:presLayoutVars>
      </dgm:prSet>
      <dgm:spPr/>
    </dgm:pt>
    <dgm:pt modelId="{459D3034-5B7F-4968-8D16-2B89DFC51725}" type="pres">
      <dgm:prSet presAssocID="{85EC3AE8-A307-4C4D-ACEB-8DE88EC0CAB8}" presName="nodeFollowingNodes" presStyleLbl="node1" presStyleIdx="3" presStyleCnt="5" custRadScaleRad="103186" custRadScaleInc="25662">
        <dgm:presLayoutVars>
          <dgm:bulletEnabled val="1"/>
        </dgm:presLayoutVars>
      </dgm:prSet>
      <dgm:spPr/>
    </dgm:pt>
    <dgm:pt modelId="{D85AA5FD-BDED-46C0-B387-CD4E61AB7339}" type="pres">
      <dgm:prSet presAssocID="{BD4218EE-B79C-4A0B-A9F9-F33102FC9C40}" presName="nodeFollowingNodes" presStyleLbl="node1" presStyleIdx="4" presStyleCnt="5" custRadScaleRad="110683" custRadScaleInc="-6498">
        <dgm:presLayoutVars>
          <dgm:bulletEnabled val="1"/>
        </dgm:presLayoutVars>
      </dgm:prSet>
      <dgm:spPr/>
    </dgm:pt>
  </dgm:ptLst>
  <dgm:cxnLst>
    <dgm:cxn modelId="{9E5AB805-39B8-4A64-971E-2806DBD7D355}" srcId="{CF4B0E7A-FD08-45CB-8C46-E3243A79EC62}" destId="{8D7D775E-A595-49F2-84B9-4E3FAE37F679}" srcOrd="2" destOrd="0" parTransId="{6445CC3F-7B24-426E-8180-E6380583F651}" sibTransId="{0F647831-D60A-4748-B769-997ACEA8B041}"/>
    <dgm:cxn modelId="{FD513714-7B0E-46D9-9B3A-B4F40FBF71C9}" type="presOf" srcId="{20D1A4A9-21B5-4AD6-91E0-5789E7A912A1}" destId="{04E10F9A-B7CD-4DB9-9E66-986FDBE92B99}" srcOrd="0" destOrd="0" presId="urn:microsoft.com/office/officeart/2005/8/layout/cycle3"/>
    <dgm:cxn modelId="{A8AE8B35-EB13-418D-8DE9-5652576DB05E}" type="presOf" srcId="{BD4218EE-B79C-4A0B-A9F9-F33102FC9C40}" destId="{D85AA5FD-BDED-46C0-B387-CD4E61AB7339}" srcOrd="0" destOrd="0" presId="urn:microsoft.com/office/officeart/2005/8/layout/cycle3"/>
    <dgm:cxn modelId="{8B6D2A61-0BD7-4E1C-969D-E55C15A68C93}" type="presOf" srcId="{6629F0EE-BF6A-4D4A-A07F-80A32EE90005}" destId="{77216351-C4F5-45CF-AB5F-CC87F64A3C16}" srcOrd="0" destOrd="0" presId="urn:microsoft.com/office/officeart/2005/8/layout/cycle3"/>
    <dgm:cxn modelId="{40187A9C-90CB-4756-B4E4-C5826416C289}" srcId="{CF4B0E7A-FD08-45CB-8C46-E3243A79EC62}" destId="{6629F0EE-BF6A-4D4A-A07F-80A32EE90005}" srcOrd="1" destOrd="0" parTransId="{EF9FFE0A-AD66-4BB2-8E6A-6FFA2A5FF03A}" sibTransId="{D04AD6C4-8523-4F42-9EF4-D1098BA95F4C}"/>
    <dgm:cxn modelId="{5972B09E-AE4D-4926-AE4E-EC866A4C53B7}" type="presOf" srcId="{85EC3AE8-A307-4C4D-ACEB-8DE88EC0CAB8}" destId="{459D3034-5B7F-4968-8D16-2B89DFC51725}" srcOrd="0" destOrd="0" presId="urn:microsoft.com/office/officeart/2005/8/layout/cycle3"/>
    <dgm:cxn modelId="{095320A3-80FD-449C-A031-71D1BED5262E}" type="presOf" srcId="{CF4B0E7A-FD08-45CB-8C46-E3243A79EC62}" destId="{BD00D302-3546-46E6-AFC3-66C0DE7C404A}" srcOrd="0" destOrd="0" presId="urn:microsoft.com/office/officeart/2005/8/layout/cycle3"/>
    <dgm:cxn modelId="{501FDCA5-F6A5-4D2D-BBD9-27550384FACE}" type="presOf" srcId="{E56F002A-9927-4460-BBAE-9842EA3A44CA}" destId="{287B9DD4-5408-47C2-8B62-F4193D7622AF}" srcOrd="0" destOrd="0" presId="urn:microsoft.com/office/officeart/2005/8/layout/cycle3"/>
    <dgm:cxn modelId="{578106BF-F8A9-4AEA-8CFE-DEC73442FB9F}" srcId="{CF4B0E7A-FD08-45CB-8C46-E3243A79EC62}" destId="{20D1A4A9-21B5-4AD6-91E0-5789E7A912A1}" srcOrd="0" destOrd="0" parTransId="{088A64FE-7DD2-449E-BADB-F70E43EE20FF}" sibTransId="{E56F002A-9927-4460-BBAE-9842EA3A44CA}"/>
    <dgm:cxn modelId="{EFB4D7F5-5CAC-46F8-AF3A-E69FB462E331}" srcId="{CF4B0E7A-FD08-45CB-8C46-E3243A79EC62}" destId="{85EC3AE8-A307-4C4D-ACEB-8DE88EC0CAB8}" srcOrd="3" destOrd="0" parTransId="{01C285FF-FA4A-4371-A633-FCE168D59698}" sibTransId="{B0F819FB-FA50-49F9-95AD-9626347191FC}"/>
    <dgm:cxn modelId="{3FB2C3F9-3CBA-403C-8E22-ACC42EBCC320}" srcId="{CF4B0E7A-FD08-45CB-8C46-E3243A79EC62}" destId="{BD4218EE-B79C-4A0B-A9F9-F33102FC9C40}" srcOrd="4" destOrd="0" parTransId="{0CDBAE5A-31FE-412D-A714-0E43652065A3}" sibTransId="{574666AE-3275-46B1-9A9C-9275869AD3EC}"/>
    <dgm:cxn modelId="{BD56ECFD-70D1-4DF4-B8BA-DF9F961A9EA3}" type="presOf" srcId="{8D7D775E-A595-49F2-84B9-4E3FAE37F679}" destId="{3501D182-D90C-445C-B82C-153125C0530D}" srcOrd="0" destOrd="0" presId="urn:microsoft.com/office/officeart/2005/8/layout/cycle3"/>
    <dgm:cxn modelId="{C7B313E0-D194-4EF2-9923-840DD661BCAC}" type="presParOf" srcId="{BD00D302-3546-46E6-AFC3-66C0DE7C404A}" destId="{BF7143C4-B5A0-459E-9BE8-8F3E662E00F7}" srcOrd="0" destOrd="0" presId="urn:microsoft.com/office/officeart/2005/8/layout/cycle3"/>
    <dgm:cxn modelId="{78D68F3F-02C5-4201-B692-342677FD3762}" type="presParOf" srcId="{BF7143C4-B5A0-459E-9BE8-8F3E662E00F7}" destId="{04E10F9A-B7CD-4DB9-9E66-986FDBE92B99}" srcOrd="0" destOrd="0" presId="urn:microsoft.com/office/officeart/2005/8/layout/cycle3"/>
    <dgm:cxn modelId="{F2416E52-F91F-413F-96D4-459AA3350F2C}" type="presParOf" srcId="{BF7143C4-B5A0-459E-9BE8-8F3E662E00F7}" destId="{287B9DD4-5408-47C2-8B62-F4193D7622AF}" srcOrd="1" destOrd="0" presId="urn:microsoft.com/office/officeart/2005/8/layout/cycle3"/>
    <dgm:cxn modelId="{F3D310FF-CEC0-4812-BA1D-6EAB5AD17DAA}" type="presParOf" srcId="{BF7143C4-B5A0-459E-9BE8-8F3E662E00F7}" destId="{77216351-C4F5-45CF-AB5F-CC87F64A3C16}" srcOrd="2" destOrd="0" presId="urn:microsoft.com/office/officeart/2005/8/layout/cycle3"/>
    <dgm:cxn modelId="{D9FC7FBE-858A-448F-91C6-FCCD67763C72}" type="presParOf" srcId="{BF7143C4-B5A0-459E-9BE8-8F3E662E00F7}" destId="{3501D182-D90C-445C-B82C-153125C0530D}" srcOrd="3" destOrd="0" presId="urn:microsoft.com/office/officeart/2005/8/layout/cycle3"/>
    <dgm:cxn modelId="{5FE369AF-7715-41A5-987B-12272B5AC5AE}" type="presParOf" srcId="{BF7143C4-B5A0-459E-9BE8-8F3E662E00F7}" destId="{459D3034-5B7F-4968-8D16-2B89DFC51725}" srcOrd="4" destOrd="0" presId="urn:microsoft.com/office/officeart/2005/8/layout/cycle3"/>
    <dgm:cxn modelId="{422D32A0-2FEE-4029-92E9-1A58ED164A48}" type="presParOf" srcId="{BF7143C4-B5A0-459E-9BE8-8F3E662E00F7}" destId="{D85AA5FD-BDED-46C0-B387-CD4E61AB7339}"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B9DD4-5408-47C2-8B62-F4193D7622AF}">
      <dsp:nvSpPr>
        <dsp:cNvPr id="0" name=""/>
        <dsp:cNvSpPr/>
      </dsp:nvSpPr>
      <dsp:spPr>
        <a:xfrm>
          <a:off x="1925339" y="-12760"/>
          <a:ext cx="5377180" cy="5377180"/>
        </a:xfrm>
        <a:prstGeom prst="circularArrow">
          <a:avLst>
            <a:gd name="adj1" fmla="val 5544"/>
            <a:gd name="adj2" fmla="val 330680"/>
            <a:gd name="adj3" fmla="val 13750244"/>
            <a:gd name="adj4" fmla="val 17401613"/>
            <a:gd name="adj5" fmla="val 5757"/>
          </a:avLst>
        </a:prstGeom>
        <a:solidFill>
          <a:srgbClr val="FFC425"/>
        </a:solidFill>
        <a:ln>
          <a:noFill/>
        </a:ln>
        <a:effectLst/>
      </dsp:spPr>
      <dsp:style>
        <a:lnRef idx="0">
          <a:scrgbClr r="0" g="0" b="0"/>
        </a:lnRef>
        <a:fillRef idx="1">
          <a:scrgbClr r="0" g="0" b="0"/>
        </a:fillRef>
        <a:effectRef idx="0">
          <a:scrgbClr r="0" g="0" b="0"/>
        </a:effectRef>
        <a:fontRef idx="minor"/>
      </dsp:style>
    </dsp:sp>
    <dsp:sp modelId="{04E10F9A-B7CD-4DB9-9E66-986FDBE92B99}">
      <dsp:nvSpPr>
        <dsp:cNvPr id="0" name=""/>
        <dsp:cNvSpPr/>
      </dsp:nvSpPr>
      <dsp:spPr>
        <a:xfrm>
          <a:off x="3341043" y="-20751"/>
          <a:ext cx="2545771" cy="135987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Year one (2019-2020):</a:t>
          </a:r>
          <a:br>
            <a:rPr lang="en-US" sz="1600" b="1" kern="1200" dirty="0">
              <a:latin typeface="+mj-lt"/>
            </a:rPr>
          </a:br>
          <a:r>
            <a:rPr lang="en-US" sz="1600" kern="1200" dirty="0">
              <a:latin typeface="+mj-lt"/>
            </a:rPr>
            <a:t>Development of Core Learning Competencies and Student Achievement Metrics by the UAA Community</a:t>
          </a:r>
        </a:p>
      </dsp:txBody>
      <dsp:txXfrm>
        <a:off x="3407427" y="45633"/>
        <a:ext cx="2413003" cy="1227106"/>
      </dsp:txXfrm>
    </dsp:sp>
    <dsp:sp modelId="{77216351-C4F5-45CF-AB5F-CC87F64A3C16}">
      <dsp:nvSpPr>
        <dsp:cNvPr id="0" name=""/>
        <dsp:cNvSpPr/>
      </dsp:nvSpPr>
      <dsp:spPr>
        <a:xfrm>
          <a:off x="5732392" y="1537015"/>
          <a:ext cx="2545771" cy="127288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Year two (2020-2021):</a:t>
          </a:r>
          <a:br>
            <a:rPr lang="en-US" sz="1600" b="1" kern="1200" dirty="0">
              <a:latin typeface="+mj-lt"/>
            </a:rPr>
          </a:br>
          <a:r>
            <a:rPr lang="en-US" sz="1600" kern="1200" dirty="0">
              <a:latin typeface="+mj-lt"/>
            </a:rPr>
            <a:t>Kick off the implementation of one Core Learning Competency per year</a:t>
          </a:r>
        </a:p>
      </dsp:txBody>
      <dsp:txXfrm>
        <a:off x="5794529" y="1599152"/>
        <a:ext cx="2421497" cy="1148611"/>
      </dsp:txXfrm>
    </dsp:sp>
    <dsp:sp modelId="{3501D182-D90C-445C-B82C-153125C0530D}">
      <dsp:nvSpPr>
        <dsp:cNvPr id="0" name=""/>
        <dsp:cNvSpPr/>
      </dsp:nvSpPr>
      <dsp:spPr>
        <a:xfrm>
          <a:off x="5641230" y="3491248"/>
          <a:ext cx="2545771" cy="127288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Year three (2021-2022):</a:t>
          </a:r>
          <a:br>
            <a:rPr lang="en-US" sz="1600" b="1" kern="1200" dirty="0">
              <a:latin typeface="+mj-lt"/>
            </a:rPr>
          </a:br>
          <a:r>
            <a:rPr lang="en-US" sz="1600" kern="1200" dirty="0">
              <a:latin typeface="+mj-lt"/>
            </a:rPr>
            <a:t>Mid-Cycle Evaluation - Year Three, Report and Visit</a:t>
          </a:r>
        </a:p>
      </dsp:txBody>
      <dsp:txXfrm>
        <a:off x="5703367" y="3553385"/>
        <a:ext cx="2421497" cy="1148611"/>
      </dsp:txXfrm>
    </dsp:sp>
    <dsp:sp modelId="{459D3034-5B7F-4968-8D16-2B89DFC51725}">
      <dsp:nvSpPr>
        <dsp:cNvPr id="0" name=""/>
        <dsp:cNvSpPr/>
      </dsp:nvSpPr>
      <dsp:spPr>
        <a:xfrm>
          <a:off x="1491962" y="3792033"/>
          <a:ext cx="2545771" cy="127288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Year six (2024-2025):</a:t>
          </a:r>
          <a:br>
            <a:rPr lang="en-US" sz="1600" b="1" kern="1200" dirty="0">
              <a:latin typeface="+mj-lt"/>
            </a:rPr>
          </a:br>
          <a:r>
            <a:rPr lang="en-US" sz="1600" kern="1200" dirty="0">
              <a:latin typeface="+mj-lt"/>
            </a:rPr>
            <a:t>Policies, Regulations, and Financial Review (PRFR) (Standard 2) - Year Six Report and Review</a:t>
          </a:r>
        </a:p>
      </dsp:txBody>
      <dsp:txXfrm>
        <a:off x="1554099" y="3854170"/>
        <a:ext cx="2421497" cy="1148611"/>
      </dsp:txXfrm>
    </dsp:sp>
    <dsp:sp modelId="{D85AA5FD-BDED-46C0-B387-CD4E61AB7339}">
      <dsp:nvSpPr>
        <dsp:cNvPr id="0" name=""/>
        <dsp:cNvSpPr/>
      </dsp:nvSpPr>
      <dsp:spPr>
        <a:xfrm>
          <a:off x="879515" y="1697435"/>
          <a:ext cx="2545771" cy="127288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Year seven (2025-2026):</a:t>
          </a:r>
          <a:br>
            <a:rPr lang="en-US" sz="1600" b="1" kern="1200" dirty="0">
              <a:latin typeface="+mj-lt"/>
            </a:rPr>
          </a:br>
          <a:r>
            <a:rPr lang="en-US" sz="1600" kern="1200" dirty="0">
              <a:latin typeface="+mj-lt"/>
            </a:rPr>
            <a:t>Evaluation of Institutional Effectiveness (EIE) (Standard 1) - Year Seven Report and Site Visit</a:t>
          </a:r>
        </a:p>
      </dsp:txBody>
      <dsp:txXfrm>
        <a:off x="941652" y="1759572"/>
        <a:ext cx="2421497" cy="114861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8C35F1-519C-EFB9-7853-87293AB70D0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BE56F2DE-CCD2-06BE-DC4D-039870724EC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848FBB8-BF27-B049-A3EF-ABF893BB6065}" type="datetimeFigureOut">
              <a:rPr lang="en-US" smtClean="0"/>
              <a:t>5/8/2025</a:t>
            </a:fld>
            <a:endParaRPr lang="en-US" dirty="0"/>
          </a:p>
        </p:txBody>
      </p:sp>
      <p:sp>
        <p:nvSpPr>
          <p:cNvPr id="4" name="Footer Placeholder 3">
            <a:extLst>
              <a:ext uri="{FF2B5EF4-FFF2-40B4-BE49-F238E27FC236}">
                <a16:creationId xmlns:a16="http://schemas.microsoft.com/office/drawing/2014/main" id="{2E8AB7B7-4325-5DF9-B40B-6E4C7832CDF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0B5FE9-835D-31A5-524B-12E77BCAF9D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69730DE-519F-F640-81EB-7D84DFFEB992}" type="slidenum">
              <a:rPr lang="en-US" smtClean="0"/>
              <a:t>‹#›</a:t>
            </a:fld>
            <a:endParaRPr lang="en-US" dirty="0"/>
          </a:p>
        </p:txBody>
      </p:sp>
    </p:spTree>
    <p:extLst>
      <p:ext uri="{BB962C8B-B14F-4D97-AF65-F5344CB8AC3E}">
        <p14:creationId xmlns:p14="http://schemas.microsoft.com/office/powerpoint/2010/main" val="32905394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D029059-3879-A84B-B317-6731A25B8D57}" type="datetimeFigureOut">
              <a:rPr lang="en-US" smtClean="0"/>
              <a:t>5/8/2025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75F21E-B035-C44E-9139-31A221831A8D}" type="slidenum">
              <a:rPr lang="en-US" smtClean="0"/>
              <a:t>‹#›</a:t>
            </a:fld>
            <a:endParaRPr lang="en-US" dirty="0"/>
          </a:p>
        </p:txBody>
      </p:sp>
    </p:spTree>
    <p:extLst>
      <p:ext uri="{BB962C8B-B14F-4D97-AF65-F5344CB8AC3E}">
        <p14:creationId xmlns:p14="http://schemas.microsoft.com/office/powerpoint/2010/main" val="198799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5F21E-B035-C44E-9139-31A221831A8D}" type="slidenum">
              <a:rPr lang="en-US" smtClean="0"/>
              <a:t>12</a:t>
            </a:fld>
            <a:endParaRPr lang="en-US" dirty="0"/>
          </a:p>
        </p:txBody>
      </p:sp>
    </p:spTree>
    <p:extLst>
      <p:ext uri="{BB962C8B-B14F-4D97-AF65-F5344CB8AC3E}">
        <p14:creationId xmlns:p14="http://schemas.microsoft.com/office/powerpoint/2010/main" val="69513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5F21E-B035-C44E-9139-31A221831A8D}" type="slidenum">
              <a:rPr lang="en-US" smtClean="0"/>
              <a:t>17</a:t>
            </a:fld>
            <a:endParaRPr lang="en-US" dirty="0"/>
          </a:p>
        </p:txBody>
      </p:sp>
    </p:spTree>
    <p:extLst>
      <p:ext uri="{BB962C8B-B14F-4D97-AF65-F5344CB8AC3E}">
        <p14:creationId xmlns:p14="http://schemas.microsoft.com/office/powerpoint/2010/main" val="710668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4F537C-2405-34ED-E915-028417063C47}"/>
              </a:ext>
            </a:extLst>
          </p:cNvPr>
          <p:cNvSpPr>
            <a:spLocks noGrp="1"/>
          </p:cNvSpPr>
          <p:nvPr>
            <p:ph idx="1"/>
          </p:nvPr>
        </p:nvSpPr>
        <p:spPr>
          <a:xfrm>
            <a:off x="437322" y="1188720"/>
            <a:ext cx="11297478" cy="48037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DDD46838-7C1B-708A-FB3E-47F74067A7AB}"/>
              </a:ext>
            </a:extLst>
          </p:cNvPr>
          <p:cNvSpPr>
            <a:spLocks noGrp="1"/>
          </p:cNvSpPr>
          <p:nvPr>
            <p:ph type="title"/>
          </p:nvPr>
        </p:nvSpPr>
        <p:spPr>
          <a:xfrm>
            <a:off x="2027583" y="198783"/>
            <a:ext cx="9813397" cy="650974"/>
          </a:xfrm>
          <a:prstGeom prst="rect">
            <a:avLst/>
          </a:prstGeom>
        </p:spPr>
        <p:txBody>
          <a:bodyPr>
            <a:normAutofit/>
          </a:bodyPr>
          <a:lstStyle>
            <a:lvl1pPr algn="r">
              <a:defRPr sz="3600" b="1" i="0">
                <a:solidFill>
                  <a:schemeClr val="tx2"/>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85336497"/>
      </p:ext>
    </p:extLst>
  </p:cSld>
  <p:clrMapOvr>
    <a:masterClrMapping/>
  </p:clrMapOvr>
  <p:extLst>
    <p:ext uri="{DCECCB84-F9BA-43D5-87BE-67443E8EF086}">
      <p15:sldGuideLst xmlns:p15="http://schemas.microsoft.com/office/powerpoint/2012/main">
        <p15:guide id="2" pos="2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B0068-436A-EBC9-3131-99436B397FF7}"/>
              </a:ext>
            </a:extLst>
          </p:cNvPr>
          <p:cNvSpPr>
            <a:spLocks noGrp="1"/>
          </p:cNvSpPr>
          <p:nvPr>
            <p:ph type="title"/>
          </p:nvPr>
        </p:nvSpPr>
        <p:spPr>
          <a:xfrm>
            <a:off x="2027583" y="198783"/>
            <a:ext cx="9813397" cy="650974"/>
          </a:xfrm>
          <a:prstGeom prst="rect">
            <a:avLst/>
          </a:prstGeom>
        </p:spPr>
        <p:txBody>
          <a:bodyPr>
            <a:normAutofit/>
          </a:bodyPr>
          <a:lstStyle>
            <a:lvl1pPr algn="r">
              <a:defRPr sz="3600" b="1" i="0">
                <a:solidFill>
                  <a:schemeClr val="tx2"/>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8" name="Picture 17">
            <a:extLst>
              <a:ext uri="{FF2B5EF4-FFF2-40B4-BE49-F238E27FC236}">
                <a16:creationId xmlns:a16="http://schemas.microsoft.com/office/drawing/2014/main" id="{4B1F69F7-DA5B-2482-3908-BAC9C1147310}"/>
              </a:ext>
            </a:extLst>
          </p:cNvPr>
          <p:cNvPicPr>
            <a:picLocks noChangeAspect="1"/>
          </p:cNvPicPr>
          <p:nvPr userDrawn="1"/>
        </p:nvPicPr>
        <p:blipFill>
          <a:blip r:embed="rId2"/>
          <a:stretch>
            <a:fillRect/>
          </a:stretch>
        </p:blipFill>
        <p:spPr>
          <a:xfrm>
            <a:off x="411002" y="139606"/>
            <a:ext cx="1186407" cy="524057"/>
          </a:xfrm>
          <a:prstGeom prst="rect">
            <a:avLst/>
          </a:prstGeom>
        </p:spPr>
      </p:pic>
      <p:sp>
        <p:nvSpPr>
          <p:cNvPr id="4" name="Content Placeholder 2">
            <a:extLst>
              <a:ext uri="{FF2B5EF4-FFF2-40B4-BE49-F238E27FC236}">
                <a16:creationId xmlns:a16="http://schemas.microsoft.com/office/drawing/2014/main" id="{B8535B07-7E86-6796-8FC8-C1190370EEB3}"/>
              </a:ext>
            </a:extLst>
          </p:cNvPr>
          <p:cNvSpPr>
            <a:spLocks noGrp="1"/>
          </p:cNvSpPr>
          <p:nvPr>
            <p:ph sz="half" idx="10"/>
          </p:nvPr>
        </p:nvSpPr>
        <p:spPr>
          <a:xfrm>
            <a:off x="440634" y="1188720"/>
            <a:ext cx="5513832" cy="48268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A1387459-BDCE-759A-A205-00B2B85B856F}"/>
              </a:ext>
            </a:extLst>
          </p:cNvPr>
          <p:cNvSpPr>
            <a:spLocks noGrp="1"/>
          </p:cNvSpPr>
          <p:nvPr>
            <p:ph sz="half" idx="2"/>
          </p:nvPr>
        </p:nvSpPr>
        <p:spPr>
          <a:xfrm>
            <a:off x="6221896" y="1188720"/>
            <a:ext cx="5512903" cy="48268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8491755"/>
      </p:ext>
    </p:extLst>
  </p:cSld>
  <p:clrMapOvr>
    <a:masterClrMapping/>
  </p:clrMapOvr>
  <p:extLst>
    <p:ext uri="{DCECCB84-F9BA-43D5-87BE-67443E8EF086}">
      <p15:sldGuideLst xmlns:p15="http://schemas.microsoft.com/office/powerpoint/2012/main">
        <p15:guide id="1" orient="horz" pos="408" userDrawn="1">
          <p15:clr>
            <a:srgbClr val="FBAE40"/>
          </p15:clr>
        </p15:guide>
        <p15:guide id="2" pos="2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68FD9C-3CFE-1675-CD6D-FB1EDFB836CC}"/>
              </a:ext>
            </a:extLst>
          </p:cNvPr>
          <p:cNvSpPr>
            <a:spLocks noGrp="1"/>
          </p:cNvSpPr>
          <p:nvPr>
            <p:ph type="title"/>
          </p:nvPr>
        </p:nvSpPr>
        <p:spPr>
          <a:xfrm>
            <a:off x="2027583" y="198783"/>
            <a:ext cx="9813397" cy="650974"/>
          </a:xfrm>
          <a:prstGeom prst="rect">
            <a:avLst/>
          </a:prstGeom>
        </p:spPr>
        <p:txBody>
          <a:bodyPr>
            <a:normAutofit/>
          </a:bodyPr>
          <a:lstStyle>
            <a:lvl1pPr algn="r">
              <a:defRPr sz="3600" b="1" i="0">
                <a:solidFill>
                  <a:schemeClr val="tx2"/>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4390649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D6C9E-2F3F-A941-89AC-BEFA5B74B824}"/>
              </a:ext>
            </a:extLst>
          </p:cNvPr>
          <p:cNvSpPr>
            <a:spLocks noGrp="1"/>
          </p:cNvSpPr>
          <p:nvPr>
            <p:ph type="ctrTitle"/>
          </p:nvPr>
        </p:nvSpPr>
        <p:spPr>
          <a:xfrm>
            <a:off x="1524000" y="1188720"/>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347EEB-A6CB-6249-B12A-1FA8498360C5}"/>
              </a:ext>
            </a:extLst>
          </p:cNvPr>
          <p:cNvSpPr>
            <a:spLocks noGrp="1"/>
          </p:cNvSpPr>
          <p:nvPr>
            <p:ph type="subTitle" idx="1"/>
          </p:nvPr>
        </p:nvSpPr>
        <p:spPr>
          <a:xfrm>
            <a:off x="1524000" y="3691489"/>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045436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926465-B60E-E14D-8363-6443F16CD57D}"/>
              </a:ext>
            </a:extLst>
          </p:cNvPr>
          <p:cNvSpPr>
            <a:spLocks noGrp="1"/>
          </p:cNvSpPr>
          <p:nvPr>
            <p:ph type="body" idx="1"/>
          </p:nvPr>
        </p:nvSpPr>
        <p:spPr>
          <a:xfrm>
            <a:off x="407504" y="1188720"/>
            <a:ext cx="554048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06119203-C0C9-CE40-8DCC-3A4AEE64E243}"/>
              </a:ext>
            </a:extLst>
          </p:cNvPr>
          <p:cNvSpPr>
            <a:spLocks noGrp="1"/>
          </p:cNvSpPr>
          <p:nvPr>
            <p:ph sz="half" idx="2"/>
          </p:nvPr>
        </p:nvSpPr>
        <p:spPr>
          <a:xfrm>
            <a:off x="407504" y="2037935"/>
            <a:ext cx="5550425" cy="385596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9D95DAA-5BFB-0546-BBDE-0CC46FC31822}"/>
              </a:ext>
            </a:extLst>
          </p:cNvPr>
          <p:cNvSpPr>
            <a:spLocks noGrp="1"/>
          </p:cNvSpPr>
          <p:nvPr>
            <p:ph type="body" sz="quarter" idx="3"/>
          </p:nvPr>
        </p:nvSpPr>
        <p:spPr>
          <a:xfrm>
            <a:off x="6167028" y="1188720"/>
            <a:ext cx="556777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0D2099-F26D-2143-8E0A-07D428A65139}"/>
              </a:ext>
            </a:extLst>
          </p:cNvPr>
          <p:cNvSpPr>
            <a:spLocks noGrp="1"/>
          </p:cNvSpPr>
          <p:nvPr>
            <p:ph sz="quarter" idx="4"/>
          </p:nvPr>
        </p:nvSpPr>
        <p:spPr>
          <a:xfrm>
            <a:off x="6166979" y="2037935"/>
            <a:ext cx="5577760" cy="385596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E447ECE0-A6F9-20B4-3912-F615C22DAD97}"/>
              </a:ext>
            </a:extLst>
          </p:cNvPr>
          <p:cNvSpPr>
            <a:spLocks noGrp="1"/>
          </p:cNvSpPr>
          <p:nvPr>
            <p:ph type="title"/>
          </p:nvPr>
        </p:nvSpPr>
        <p:spPr>
          <a:xfrm>
            <a:off x="2027583" y="198783"/>
            <a:ext cx="9813397" cy="650974"/>
          </a:xfrm>
          <a:prstGeom prst="rect">
            <a:avLst/>
          </a:prstGeom>
        </p:spPr>
        <p:txBody>
          <a:bodyPr>
            <a:normAutofit/>
          </a:bodyPr>
          <a:lstStyle>
            <a:lvl1pPr algn="r">
              <a:defRPr sz="3600" b="1" i="0">
                <a:solidFill>
                  <a:schemeClr val="tx2"/>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67447414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76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ADC95-8746-5D4E-BEC1-FD53F23D975E}"/>
              </a:ext>
            </a:extLst>
          </p:cNvPr>
          <p:cNvSpPr>
            <a:spLocks noGrp="1"/>
          </p:cNvSpPr>
          <p:nvPr>
            <p:ph type="title"/>
          </p:nvPr>
        </p:nvSpPr>
        <p:spPr>
          <a:xfrm>
            <a:off x="422345" y="1013791"/>
            <a:ext cx="3932237" cy="1043608"/>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3AA507-1A86-9A4B-86FC-D0E32CA0ADFE}"/>
              </a:ext>
            </a:extLst>
          </p:cNvPr>
          <p:cNvSpPr>
            <a:spLocks noGrp="1"/>
          </p:cNvSpPr>
          <p:nvPr>
            <p:ph idx="1"/>
          </p:nvPr>
        </p:nvSpPr>
        <p:spPr>
          <a:xfrm>
            <a:off x="5009321" y="1188720"/>
            <a:ext cx="6728791" cy="482047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93C602-FD51-474A-BF03-0B2928B71BCC}"/>
              </a:ext>
            </a:extLst>
          </p:cNvPr>
          <p:cNvSpPr>
            <a:spLocks noGrp="1"/>
          </p:cNvSpPr>
          <p:nvPr>
            <p:ph type="body" sz="half" idx="2"/>
          </p:nvPr>
        </p:nvSpPr>
        <p:spPr>
          <a:xfrm>
            <a:off x="422345" y="2057400"/>
            <a:ext cx="4318620" cy="393589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tle 1">
            <a:extLst>
              <a:ext uri="{FF2B5EF4-FFF2-40B4-BE49-F238E27FC236}">
                <a16:creationId xmlns:a16="http://schemas.microsoft.com/office/drawing/2014/main" id="{E688D1D2-4C48-6573-3D4F-A24E761F4F40}"/>
              </a:ext>
            </a:extLst>
          </p:cNvPr>
          <p:cNvSpPr txBox="1">
            <a:spLocks/>
          </p:cNvSpPr>
          <p:nvPr userDrawn="1"/>
        </p:nvSpPr>
        <p:spPr>
          <a:xfrm>
            <a:off x="2027583" y="198783"/>
            <a:ext cx="9813397" cy="650974"/>
          </a:xfrm>
          <a:prstGeom prst="rect">
            <a:avLst/>
          </a:prstGeom>
        </p:spPr>
        <p:txBody>
          <a:bodyPr>
            <a:normAutofit/>
          </a:bodyPr>
          <a:lstStyle>
            <a:lvl1pPr algn="r" defTabSz="914400" rtl="0" eaLnBrk="1" latinLnBrk="0" hangingPunct="1">
              <a:lnSpc>
                <a:spcPct val="90000"/>
              </a:lnSpc>
              <a:spcBef>
                <a:spcPct val="0"/>
              </a:spcBef>
              <a:buNone/>
              <a:defRPr sz="3600" b="1" i="0" kern="1200">
                <a:solidFill>
                  <a:schemeClr val="tx2"/>
                </a:solidFill>
                <a:latin typeface="Calibri" panose="020F0502020204030204" pitchFamily="34" charset="0"/>
                <a:ea typeface="+mj-ea"/>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97306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FFCE-1D7F-AB4C-85D2-0339973A3FE7}"/>
              </a:ext>
            </a:extLst>
          </p:cNvPr>
          <p:cNvSpPr>
            <a:spLocks noGrp="1"/>
          </p:cNvSpPr>
          <p:nvPr>
            <p:ph type="title"/>
          </p:nvPr>
        </p:nvSpPr>
        <p:spPr>
          <a:xfrm>
            <a:off x="372649" y="1182757"/>
            <a:ext cx="3932237" cy="1192694"/>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7FE215B9-FEC8-2E45-8CF8-1E9FF140B911}"/>
              </a:ext>
            </a:extLst>
          </p:cNvPr>
          <p:cNvSpPr>
            <a:spLocks noGrp="1"/>
          </p:cNvSpPr>
          <p:nvPr>
            <p:ph type="pic" idx="1"/>
          </p:nvPr>
        </p:nvSpPr>
        <p:spPr>
          <a:xfrm>
            <a:off x="4432852" y="1188720"/>
            <a:ext cx="7295322"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5ED00B-32F0-D34C-98DF-232B1D57D04E}"/>
              </a:ext>
            </a:extLst>
          </p:cNvPr>
          <p:cNvSpPr>
            <a:spLocks noGrp="1"/>
          </p:cNvSpPr>
          <p:nvPr>
            <p:ph type="body" sz="half" idx="2"/>
          </p:nvPr>
        </p:nvSpPr>
        <p:spPr>
          <a:xfrm>
            <a:off x="372649" y="2395330"/>
            <a:ext cx="3932237" cy="369231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itle 1">
            <a:extLst>
              <a:ext uri="{FF2B5EF4-FFF2-40B4-BE49-F238E27FC236}">
                <a16:creationId xmlns:a16="http://schemas.microsoft.com/office/drawing/2014/main" id="{795FAE19-F649-1185-CC0A-049D92FA3907}"/>
              </a:ext>
            </a:extLst>
          </p:cNvPr>
          <p:cNvSpPr txBox="1">
            <a:spLocks/>
          </p:cNvSpPr>
          <p:nvPr userDrawn="1"/>
        </p:nvSpPr>
        <p:spPr>
          <a:xfrm>
            <a:off x="2027583" y="198783"/>
            <a:ext cx="9813397" cy="650974"/>
          </a:xfrm>
          <a:prstGeom prst="rect">
            <a:avLst/>
          </a:prstGeom>
        </p:spPr>
        <p:txBody>
          <a:bodyPr>
            <a:normAutofit/>
          </a:bodyPr>
          <a:lstStyle>
            <a:lvl1pPr algn="r" defTabSz="914400" rtl="0" eaLnBrk="1" latinLnBrk="0" hangingPunct="1">
              <a:lnSpc>
                <a:spcPct val="90000"/>
              </a:lnSpc>
              <a:spcBef>
                <a:spcPct val="0"/>
              </a:spcBef>
              <a:buNone/>
              <a:defRPr sz="3600" b="1" i="0" kern="1200">
                <a:solidFill>
                  <a:schemeClr val="tx2"/>
                </a:solidFill>
                <a:latin typeface="Calibri" panose="020F0502020204030204" pitchFamily="34" charset="0"/>
                <a:ea typeface="+mj-ea"/>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06464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1555EC9-6543-9E89-0355-5F6BDF1DEE99}"/>
              </a:ext>
            </a:extLst>
          </p:cNvPr>
          <p:cNvSpPr/>
          <p:nvPr userDrawn="1"/>
        </p:nvSpPr>
        <p:spPr>
          <a:xfrm>
            <a:off x="0" y="6304800"/>
            <a:ext cx="12192000" cy="5532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600CBD1-BB86-3192-1FB5-C66DED9123D9}"/>
              </a:ext>
            </a:extLst>
          </p:cNvPr>
          <p:cNvSpPr/>
          <p:nvPr userDrawn="1"/>
        </p:nvSpPr>
        <p:spPr>
          <a:xfrm>
            <a:off x="0" y="834968"/>
            <a:ext cx="12192000" cy="5469832"/>
          </a:xfrm>
          <a:prstGeom prst="rect">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DC70002-D3BE-4F94-7A9D-546FD47BB996}"/>
              </a:ext>
            </a:extLst>
          </p:cNvPr>
          <p:cNvSpPr/>
          <p:nvPr userDrawn="1"/>
        </p:nvSpPr>
        <p:spPr>
          <a:xfrm>
            <a:off x="0" y="812049"/>
            <a:ext cx="12192000" cy="45720"/>
          </a:xfrm>
          <a:prstGeom prst="rect">
            <a:avLst/>
          </a:prstGeom>
          <a:gradFill>
            <a:gsLst>
              <a:gs pos="0">
                <a:schemeClr val="accent4"/>
              </a:gs>
              <a:gs pos="100000">
                <a:schemeClr val="accent4"/>
              </a:gs>
              <a:gs pos="66000">
                <a:schemeClr val="accent3"/>
              </a:gs>
              <a:gs pos="35000">
                <a:schemeClr val="accent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62825E2-E378-F171-D999-8A91859B399B}"/>
              </a:ext>
            </a:extLst>
          </p:cNvPr>
          <p:cNvSpPr/>
          <p:nvPr userDrawn="1"/>
        </p:nvSpPr>
        <p:spPr>
          <a:xfrm>
            <a:off x="0" y="6286512"/>
            <a:ext cx="12192000" cy="36576"/>
          </a:xfrm>
          <a:prstGeom prst="rect">
            <a:avLst/>
          </a:prstGeom>
          <a:gradFill>
            <a:gsLst>
              <a:gs pos="0">
                <a:schemeClr val="accent4"/>
              </a:gs>
              <a:gs pos="100000">
                <a:schemeClr val="accent4"/>
              </a:gs>
              <a:gs pos="66000">
                <a:schemeClr val="accent3"/>
              </a:gs>
              <a:gs pos="35000">
                <a:schemeClr val="accent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473D2110-AA1E-2534-5B5C-93B4878DFD6B}"/>
              </a:ext>
            </a:extLst>
          </p:cNvPr>
          <p:cNvPicPr>
            <a:picLocks noChangeAspect="1"/>
          </p:cNvPicPr>
          <p:nvPr userDrawn="1"/>
        </p:nvPicPr>
        <p:blipFill>
          <a:blip r:embed="rId10"/>
          <a:stretch>
            <a:fillRect/>
          </a:stretch>
        </p:blipFill>
        <p:spPr>
          <a:xfrm>
            <a:off x="2209800" y="6426965"/>
            <a:ext cx="7772400" cy="340673"/>
          </a:xfrm>
          <a:prstGeom prst="rect">
            <a:avLst/>
          </a:prstGeom>
        </p:spPr>
      </p:pic>
      <p:pic>
        <p:nvPicPr>
          <p:cNvPr id="20" name="Picture 19">
            <a:extLst>
              <a:ext uri="{FF2B5EF4-FFF2-40B4-BE49-F238E27FC236}">
                <a16:creationId xmlns:a16="http://schemas.microsoft.com/office/drawing/2014/main" id="{AAD1BAED-7655-6996-A29A-E4822CECB2E2}"/>
              </a:ext>
            </a:extLst>
          </p:cNvPr>
          <p:cNvPicPr>
            <a:picLocks noChangeAspect="1"/>
          </p:cNvPicPr>
          <p:nvPr userDrawn="1"/>
        </p:nvPicPr>
        <p:blipFill>
          <a:blip r:embed="rId11"/>
          <a:stretch>
            <a:fillRect/>
          </a:stretch>
        </p:blipFill>
        <p:spPr>
          <a:xfrm>
            <a:off x="411002" y="139606"/>
            <a:ext cx="1186407" cy="524057"/>
          </a:xfrm>
          <a:prstGeom prst="rect">
            <a:avLst/>
          </a:prstGeom>
        </p:spPr>
      </p:pic>
    </p:spTree>
    <p:extLst>
      <p:ext uri="{BB962C8B-B14F-4D97-AF65-F5344CB8AC3E}">
        <p14:creationId xmlns:p14="http://schemas.microsoft.com/office/powerpoint/2010/main" val="391050004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5" r:id="rId3"/>
    <p:sldLayoutId id="2147483649" r:id="rId4"/>
    <p:sldLayoutId id="2147483653" r:id="rId5"/>
    <p:sldLayoutId id="2147483654"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www.uaa.alaska.edu/academics/office-of-academic-affairs/institutional-effectiveness/departments/institutional-research/mission-fulfillment.cs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iling student looking up at the crowd at Commencement in full regalia">
            <a:extLst>
              <a:ext uri="{FF2B5EF4-FFF2-40B4-BE49-F238E27FC236}">
                <a16:creationId xmlns:a16="http://schemas.microsoft.com/office/drawing/2014/main" id="{5C022392-3D58-4F82-BA78-C0F5F5FE410C}"/>
              </a:ext>
            </a:extLst>
          </p:cNvPr>
          <p:cNvPicPr>
            <a:picLocks noChangeAspect="1"/>
          </p:cNvPicPr>
          <p:nvPr/>
        </p:nvPicPr>
        <p:blipFill rotWithShape="1">
          <a:blip r:embed="rId2"/>
          <a:srcRect l="15655" t="9674" b="19045"/>
          <a:stretch/>
        </p:blipFill>
        <p:spPr>
          <a:xfrm>
            <a:off x="0" y="0"/>
            <a:ext cx="12195012" cy="6856307"/>
          </a:xfrm>
          <a:prstGeom prst="rect">
            <a:avLst/>
          </a:prstGeom>
        </p:spPr>
      </p:pic>
      <p:sp>
        <p:nvSpPr>
          <p:cNvPr id="5" name="Rectangle 4">
            <a:extLst>
              <a:ext uri="{FF2B5EF4-FFF2-40B4-BE49-F238E27FC236}">
                <a16:creationId xmlns:a16="http://schemas.microsoft.com/office/drawing/2014/main" id="{CE9DF38E-8E5B-44FF-908A-0549C2D0427D}"/>
              </a:ext>
              <a:ext uri="{C183D7F6-B498-43B3-948B-1728B52AA6E4}">
                <adec:decorative xmlns:adec="http://schemas.microsoft.com/office/drawing/2017/decorative" val="1"/>
              </a:ext>
            </a:extLst>
          </p:cNvPr>
          <p:cNvSpPr/>
          <p:nvPr/>
        </p:nvSpPr>
        <p:spPr>
          <a:xfrm>
            <a:off x="570271" y="6115665"/>
            <a:ext cx="11051458" cy="742335"/>
          </a:xfrm>
          <a:prstGeom prst="rect">
            <a:avLst/>
          </a:prstGeom>
          <a:solidFill>
            <a:srgbClr val="004D37">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F0675D4-0FC3-4267-9D62-C07FCEAB2E13}"/>
              </a:ext>
            </a:extLst>
          </p:cNvPr>
          <p:cNvSpPr txBox="1"/>
          <p:nvPr/>
        </p:nvSpPr>
        <p:spPr>
          <a:xfrm>
            <a:off x="2402541" y="6648325"/>
            <a:ext cx="7386917" cy="184666"/>
          </a:xfrm>
          <a:prstGeom prst="rect">
            <a:avLst/>
          </a:prstGeom>
          <a:noFill/>
        </p:spPr>
        <p:txBody>
          <a:bodyPr wrap="square" rtlCol="0">
            <a:spAutoFit/>
          </a:bodyPr>
          <a:lstStyle/>
          <a:p>
            <a:pPr algn="ctr"/>
            <a:r>
              <a:rPr lang="en-US" sz="600" dirty="0">
                <a:solidFill>
                  <a:schemeClr val="bg1"/>
                </a:solidFill>
              </a:rPr>
              <a:t>UA is an AA/EO employer and educational institution and prohibits illegal discrimination against any individual: www.alaska.edu/nondiscrimination</a:t>
            </a:r>
          </a:p>
        </p:txBody>
      </p:sp>
      <p:pic>
        <p:nvPicPr>
          <p:cNvPr id="7" name="Picture 6" descr="UAA Tagline: Your Journey. Your Community. Your Impact.">
            <a:extLst>
              <a:ext uri="{FF2B5EF4-FFF2-40B4-BE49-F238E27FC236}">
                <a16:creationId xmlns:a16="http://schemas.microsoft.com/office/drawing/2014/main" id="{9D84D6EA-A3EC-4A31-9D01-F337058C5C9C}"/>
              </a:ext>
            </a:extLst>
          </p:cNvPr>
          <p:cNvPicPr>
            <a:picLocks noChangeAspect="1"/>
          </p:cNvPicPr>
          <p:nvPr/>
        </p:nvPicPr>
        <p:blipFill>
          <a:blip r:embed="rId3"/>
          <a:stretch>
            <a:fillRect/>
          </a:stretch>
        </p:blipFill>
        <p:spPr>
          <a:xfrm>
            <a:off x="2445152" y="6261821"/>
            <a:ext cx="7301696" cy="306127"/>
          </a:xfrm>
          <a:prstGeom prst="rect">
            <a:avLst/>
          </a:prstGeom>
        </p:spPr>
      </p:pic>
      <p:sp>
        <p:nvSpPr>
          <p:cNvPr id="8" name="Rectangle 7">
            <a:extLst>
              <a:ext uri="{FF2B5EF4-FFF2-40B4-BE49-F238E27FC236}">
                <a16:creationId xmlns:a16="http://schemas.microsoft.com/office/drawing/2014/main" id="{C2708326-A904-4723-A507-7E24FD8059AB}"/>
              </a:ext>
              <a:ext uri="{C183D7F6-B498-43B3-948B-1728B52AA6E4}">
                <adec:decorative xmlns:adec="http://schemas.microsoft.com/office/drawing/2017/decorative" val="1"/>
              </a:ext>
            </a:extLst>
          </p:cNvPr>
          <p:cNvSpPr/>
          <p:nvPr/>
        </p:nvSpPr>
        <p:spPr>
          <a:xfrm>
            <a:off x="576307" y="1675400"/>
            <a:ext cx="11027664" cy="36576"/>
          </a:xfrm>
          <a:prstGeom prst="rect">
            <a:avLst/>
          </a:prstGeom>
          <a:gradFill>
            <a:gsLst>
              <a:gs pos="0">
                <a:schemeClr val="accent4"/>
              </a:gs>
              <a:gs pos="100000">
                <a:schemeClr val="accent4"/>
              </a:gs>
              <a:gs pos="66000">
                <a:schemeClr val="accent3"/>
              </a:gs>
              <a:gs pos="35000">
                <a:schemeClr val="accent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UAA Logo">
            <a:extLst>
              <a:ext uri="{FF2B5EF4-FFF2-40B4-BE49-F238E27FC236}">
                <a16:creationId xmlns:a16="http://schemas.microsoft.com/office/drawing/2014/main" id="{1F3E3E6D-CEC5-49C2-92D8-1A4A13F6D00E}"/>
              </a:ext>
            </a:extLst>
          </p:cNvPr>
          <p:cNvPicPr>
            <a:picLocks noChangeAspect="1"/>
          </p:cNvPicPr>
          <p:nvPr/>
        </p:nvPicPr>
        <p:blipFill>
          <a:blip r:embed="rId4"/>
          <a:stretch>
            <a:fillRect/>
          </a:stretch>
        </p:blipFill>
        <p:spPr>
          <a:xfrm>
            <a:off x="5189487" y="5149535"/>
            <a:ext cx="1813027" cy="773712"/>
          </a:xfrm>
          <a:prstGeom prst="rect">
            <a:avLst/>
          </a:prstGeom>
        </p:spPr>
      </p:pic>
      <p:sp>
        <p:nvSpPr>
          <p:cNvPr id="2" name="Title 1">
            <a:extLst>
              <a:ext uri="{FF2B5EF4-FFF2-40B4-BE49-F238E27FC236}">
                <a16:creationId xmlns:a16="http://schemas.microsoft.com/office/drawing/2014/main" id="{88F6C8EB-8162-49B3-8903-7BBBB222347B}"/>
              </a:ext>
            </a:extLst>
          </p:cNvPr>
          <p:cNvSpPr>
            <a:spLocks noGrp="1"/>
          </p:cNvSpPr>
          <p:nvPr>
            <p:ph type="ctrTitle" idx="4294967295"/>
          </p:nvPr>
        </p:nvSpPr>
        <p:spPr>
          <a:xfrm>
            <a:off x="570271" y="-1693"/>
            <a:ext cx="11033700" cy="1691640"/>
          </a:xfrm>
          <a:prstGeom prst="rect">
            <a:avLst/>
          </a:prstGeom>
          <a:gradFill>
            <a:gsLst>
              <a:gs pos="0">
                <a:schemeClr val="tx1">
                  <a:alpha val="57115"/>
                </a:schemeClr>
              </a:gs>
              <a:gs pos="64000">
                <a:schemeClr val="tx1">
                  <a:alpha val="47423"/>
                </a:schemeClr>
              </a:gs>
            </a:gsLst>
            <a:lin ang="16200000" scaled="0"/>
          </a:gradFill>
        </p:spPr>
        <p:txBody>
          <a:bodyPr anchor="ctr" anchorCtr="0"/>
          <a:lstStyle/>
          <a:p>
            <a:pPr algn="ctr"/>
            <a:r>
              <a:rPr lang="en-US" sz="3700" b="1" dirty="0">
                <a:solidFill>
                  <a:schemeClr val="bg1"/>
                </a:solidFill>
                <a:effectLst>
                  <a:outerShdw blurRad="76200" dist="88900" dir="2520000" algn="tl" rotWithShape="0">
                    <a:prstClr val="black">
                      <a:alpha val="26000"/>
                    </a:prstClr>
                  </a:outerShdw>
                </a:effectLst>
                <a:latin typeface="+mn-lt"/>
                <a:ea typeface="Roboto Condensed" panose="02000000000000000000" pitchFamily="2" charset="0"/>
                <a:cs typeface="Calibri" panose="020F0502020204030204" pitchFamily="34" charset="0"/>
              </a:rPr>
              <a:t>Institutional Accreditation</a:t>
            </a:r>
            <a:br>
              <a:rPr lang="en-US" sz="3700" b="1" dirty="0">
                <a:solidFill>
                  <a:schemeClr val="bg1"/>
                </a:solidFill>
                <a:effectLst>
                  <a:outerShdw blurRad="76200" dist="88900" dir="2520000" algn="tl" rotWithShape="0">
                    <a:prstClr val="black">
                      <a:alpha val="26000"/>
                    </a:prstClr>
                  </a:outerShdw>
                </a:effectLst>
                <a:latin typeface="+mn-lt"/>
                <a:ea typeface="Roboto Condensed" panose="02000000000000000000" pitchFamily="2" charset="0"/>
                <a:cs typeface="Calibri" panose="020F0502020204030204" pitchFamily="34" charset="0"/>
              </a:rPr>
            </a:br>
            <a:r>
              <a:rPr lang="en-US" sz="3700" b="1" dirty="0">
                <a:solidFill>
                  <a:schemeClr val="bg1"/>
                </a:solidFill>
                <a:effectLst>
                  <a:outerShdw blurRad="76200" dist="88900" dir="2520000" algn="tl" rotWithShape="0">
                    <a:prstClr val="black">
                      <a:alpha val="26000"/>
                    </a:prstClr>
                  </a:outerShdw>
                </a:effectLst>
                <a:latin typeface="+mn-lt"/>
                <a:ea typeface="Roboto Condensed" panose="02000000000000000000" pitchFamily="2" charset="0"/>
                <a:cs typeface="Calibri" panose="020F0502020204030204" pitchFamily="34" charset="0"/>
              </a:rPr>
              <a:t>- Year of Self Reflection -</a:t>
            </a:r>
            <a:endParaRPr lang="en-US" sz="3700" b="1" dirty="0">
              <a:solidFill>
                <a:schemeClr val="bg1"/>
              </a:solidFill>
              <a:effectLst>
                <a:outerShdw blurRad="76200" dist="88900" dir="2520000" algn="tl" rotWithShape="0">
                  <a:prstClr val="black">
                    <a:alpha val="26000"/>
                  </a:prstClr>
                </a:outerShdw>
              </a:effectLst>
              <a:latin typeface="+mn-lt"/>
              <a:ea typeface="Roboto Condensed" panose="02000000000000000000" pitchFamily="2" charset="0"/>
              <a:cs typeface="Calibri" panose="020F0502020204030204" pitchFamily="34" charset="0"/>
              <a:sym typeface="Roboto Condensed Light"/>
            </a:endParaRPr>
          </a:p>
        </p:txBody>
      </p:sp>
      <p:sp>
        <p:nvSpPr>
          <p:cNvPr id="9" name="TextBox 8">
            <a:extLst>
              <a:ext uri="{FF2B5EF4-FFF2-40B4-BE49-F238E27FC236}">
                <a16:creationId xmlns:a16="http://schemas.microsoft.com/office/drawing/2014/main" id="{04616CD1-FA19-4B38-A2C0-51E19CB2BAB6}"/>
              </a:ext>
            </a:extLst>
          </p:cNvPr>
          <p:cNvSpPr txBox="1"/>
          <p:nvPr/>
        </p:nvSpPr>
        <p:spPr>
          <a:xfrm>
            <a:off x="912795" y="1238255"/>
            <a:ext cx="10366408" cy="430887"/>
          </a:xfrm>
          <a:prstGeom prst="rect">
            <a:avLst/>
          </a:prstGeom>
          <a:noFill/>
        </p:spPr>
        <p:txBody>
          <a:bodyPr wrap="square" rtlCol="0">
            <a:spAutoFit/>
          </a:bodyPr>
          <a:lstStyle/>
          <a:p>
            <a:pPr algn="ctr"/>
            <a:r>
              <a:rPr lang="en-US" sz="2200" dirty="0">
                <a:solidFill>
                  <a:schemeClr val="bg1"/>
                </a:solidFill>
              </a:rPr>
              <a:t>May 8, 2025 Annual Assessment Retreat:  How do we know, and what do we do about it?</a:t>
            </a:r>
          </a:p>
        </p:txBody>
      </p:sp>
    </p:spTree>
    <p:extLst>
      <p:ext uri="{BB962C8B-B14F-4D97-AF65-F5344CB8AC3E}">
        <p14:creationId xmlns:p14="http://schemas.microsoft.com/office/powerpoint/2010/main" val="3542181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C8EB-8162-49B3-8903-7BBBB222347B}"/>
              </a:ext>
            </a:extLst>
          </p:cNvPr>
          <p:cNvSpPr>
            <a:spLocks noGrp="1"/>
          </p:cNvSpPr>
          <p:nvPr>
            <p:ph type="ctrTitle"/>
          </p:nvPr>
        </p:nvSpPr>
        <p:spPr>
          <a:xfrm>
            <a:off x="653142" y="2235200"/>
            <a:ext cx="10885715" cy="2387600"/>
          </a:xfrm>
        </p:spPr>
        <p:txBody>
          <a:bodyPr anchor="ctr" anchorCtr="0"/>
          <a:lstStyle/>
          <a:p>
            <a:r>
              <a:rPr lang="en-US" dirty="0">
                <a:solidFill>
                  <a:srgbClr val="004D37"/>
                </a:solidFill>
              </a:rPr>
              <a:t>How do we know?</a:t>
            </a:r>
            <a:br>
              <a:rPr lang="en-US" dirty="0">
                <a:solidFill>
                  <a:srgbClr val="004D37"/>
                </a:solidFill>
              </a:rPr>
            </a:br>
            <a:r>
              <a:rPr lang="en-US" dirty="0">
                <a:solidFill>
                  <a:srgbClr val="004D37"/>
                </a:solidFill>
              </a:rPr>
              <a:t>What do we do about it?</a:t>
            </a:r>
          </a:p>
        </p:txBody>
      </p:sp>
    </p:spTree>
    <p:extLst>
      <p:ext uri="{BB962C8B-B14F-4D97-AF65-F5344CB8AC3E}">
        <p14:creationId xmlns:p14="http://schemas.microsoft.com/office/powerpoint/2010/main" val="166723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6AC17C-3968-5BAA-C139-DDA3F37D4E46}"/>
              </a:ext>
            </a:extLst>
          </p:cNvPr>
          <p:cNvSpPr>
            <a:spLocks noGrp="1"/>
          </p:cNvSpPr>
          <p:nvPr>
            <p:ph type="title"/>
          </p:nvPr>
        </p:nvSpPr>
        <p:spPr>
          <a:xfrm>
            <a:off x="1708727" y="198783"/>
            <a:ext cx="10317018" cy="650974"/>
          </a:xfrm>
        </p:spPr>
        <p:txBody>
          <a:bodyPr>
            <a:normAutofit/>
          </a:bodyPr>
          <a:lstStyle/>
          <a:p>
            <a:r>
              <a:rPr lang="en-US" dirty="0">
                <a:latin typeface="+mj-lt"/>
              </a:rPr>
              <a:t>Breakout </a:t>
            </a:r>
            <a:r>
              <a:rPr lang="en-US" sz="100" dirty="0">
                <a:solidFill>
                  <a:schemeClr val="bg1"/>
                </a:solidFill>
                <a:latin typeface="+mj-lt"/>
              </a:rPr>
              <a:t>2</a:t>
            </a:r>
          </a:p>
        </p:txBody>
      </p:sp>
      <p:sp>
        <p:nvSpPr>
          <p:cNvPr id="4" name="Content Placeholder 2">
            <a:extLst>
              <a:ext uri="{FF2B5EF4-FFF2-40B4-BE49-F238E27FC236}">
                <a16:creationId xmlns:a16="http://schemas.microsoft.com/office/drawing/2014/main" id="{F26C6B43-B553-4134-9E2A-4B61DA650926}"/>
              </a:ext>
            </a:extLst>
          </p:cNvPr>
          <p:cNvSpPr>
            <a:spLocks noGrp="1"/>
          </p:cNvSpPr>
          <p:nvPr>
            <p:ph sz="half" idx="1"/>
          </p:nvPr>
        </p:nvSpPr>
        <p:spPr>
          <a:xfrm>
            <a:off x="789273" y="1187440"/>
            <a:ext cx="10876546" cy="4483120"/>
          </a:xfrm>
        </p:spPr>
        <p:txBody>
          <a:bodyPr anchor="ctr">
            <a:normAutofit/>
          </a:bodyPr>
          <a:lstStyle/>
          <a:p>
            <a:pPr marL="0" indent="0" algn="ctr">
              <a:buNone/>
            </a:pPr>
            <a:r>
              <a:rPr lang="en-US" sz="4000" dirty="0">
                <a:solidFill>
                  <a:srgbClr val="004D37"/>
                </a:solidFill>
                <a:latin typeface="+mj-lt"/>
              </a:rPr>
              <a:t>Breakout Questions</a:t>
            </a:r>
          </a:p>
          <a:p>
            <a:pPr marL="0" indent="0" algn="ctr">
              <a:buNone/>
            </a:pPr>
            <a:endParaRPr lang="en-US" sz="4000" dirty="0">
              <a:solidFill>
                <a:srgbClr val="004D37"/>
              </a:solidFill>
              <a:latin typeface="+mj-lt"/>
            </a:endParaRPr>
          </a:p>
          <a:p>
            <a:pPr marL="514350" indent="-514350">
              <a:buFont typeface="+mj-lt"/>
              <a:buAutoNum type="arabicPeriod"/>
            </a:pPr>
            <a:r>
              <a:rPr lang="en-US" sz="3200" dirty="0">
                <a:latin typeface="+mj-lt"/>
              </a:rPr>
              <a:t>What do your evaluation processes look like? </a:t>
            </a:r>
          </a:p>
          <a:p>
            <a:pPr marL="514350" lvl="0" indent="-514350">
              <a:buFont typeface="+mj-lt"/>
              <a:buAutoNum type="arabicPeriod"/>
            </a:pPr>
            <a:r>
              <a:rPr lang="en-US" sz="3200" dirty="0">
                <a:latin typeface="+mj-lt"/>
              </a:rPr>
              <a:t>How do they provide data and information for decision making, planning, and resource allocation? </a:t>
            </a:r>
          </a:p>
          <a:p>
            <a:pPr marL="514350" lvl="0" indent="-514350">
              <a:buFont typeface="+mj-lt"/>
              <a:buAutoNum type="arabicPeriod"/>
            </a:pPr>
            <a:r>
              <a:rPr lang="en-US" sz="3200" dirty="0">
                <a:latin typeface="+mj-lt"/>
              </a:rPr>
              <a:t>How well is it working? </a:t>
            </a:r>
          </a:p>
          <a:p>
            <a:pPr marL="514350" lvl="0" indent="-514350">
              <a:buFont typeface="+mj-lt"/>
              <a:buAutoNum type="arabicPeriod"/>
            </a:pPr>
            <a:r>
              <a:rPr lang="en-US" sz="3200" dirty="0">
                <a:latin typeface="+mj-lt"/>
              </a:rPr>
              <a:t>What are some examples of improvements made based on what you learned from your evaluation processes?</a:t>
            </a:r>
            <a:endParaRPr lang="en-US" sz="3200" i="1" dirty="0">
              <a:latin typeface="+mj-lt"/>
            </a:endParaRPr>
          </a:p>
        </p:txBody>
      </p:sp>
    </p:spTree>
    <p:extLst>
      <p:ext uri="{BB962C8B-B14F-4D97-AF65-F5344CB8AC3E}">
        <p14:creationId xmlns:p14="http://schemas.microsoft.com/office/powerpoint/2010/main" val="2827316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6AC17C-3968-5BAA-C139-DDA3F37D4E46}"/>
              </a:ext>
            </a:extLst>
          </p:cNvPr>
          <p:cNvSpPr>
            <a:spLocks noGrp="1"/>
          </p:cNvSpPr>
          <p:nvPr>
            <p:ph type="title"/>
          </p:nvPr>
        </p:nvSpPr>
        <p:spPr>
          <a:xfrm>
            <a:off x="1544143" y="85725"/>
            <a:ext cx="10388183" cy="650974"/>
          </a:xfrm>
        </p:spPr>
        <p:txBody>
          <a:bodyPr anchor="ctr">
            <a:noAutofit/>
          </a:bodyPr>
          <a:lstStyle/>
          <a:p>
            <a:r>
              <a:rPr lang="en-US" dirty="0">
                <a:latin typeface="+mj-lt"/>
              </a:rPr>
              <a:t>Breakout</a:t>
            </a:r>
            <a:r>
              <a:rPr lang="en-US" sz="100" dirty="0">
                <a:solidFill>
                  <a:schemeClr val="bg1"/>
                </a:solidFill>
                <a:latin typeface="+mj-lt"/>
              </a:rPr>
              <a:t> 32</a:t>
            </a:r>
          </a:p>
        </p:txBody>
      </p:sp>
      <p:sp>
        <p:nvSpPr>
          <p:cNvPr id="6" name="Subtitle 2">
            <a:extLst>
              <a:ext uri="{FF2B5EF4-FFF2-40B4-BE49-F238E27FC236}">
                <a16:creationId xmlns:a16="http://schemas.microsoft.com/office/drawing/2014/main" id="{7BC6421E-E2B4-414D-A9D4-F44C96D965BF}"/>
              </a:ext>
            </a:extLst>
          </p:cNvPr>
          <p:cNvSpPr>
            <a:spLocks noGrp="1"/>
          </p:cNvSpPr>
          <p:nvPr>
            <p:ph idx="1"/>
          </p:nvPr>
        </p:nvSpPr>
        <p:spPr>
          <a:xfrm>
            <a:off x="446881" y="1461864"/>
            <a:ext cx="11298237" cy="3934272"/>
          </a:xfrm>
        </p:spPr>
        <p:txBody>
          <a:bodyPr anchor="ctr">
            <a:normAutofit/>
          </a:bodyPr>
          <a:lstStyle/>
          <a:p>
            <a:pPr marL="0" indent="0" algn="ctr">
              <a:buNone/>
            </a:pPr>
            <a:r>
              <a:rPr lang="en-US" sz="6000" dirty="0">
                <a:solidFill>
                  <a:srgbClr val="00583D"/>
                </a:solidFill>
                <a:latin typeface="+mj-lt"/>
              </a:rPr>
              <a:t>FIVE MINUTES LEFT FOR BREAKOUT SESSION! </a:t>
            </a:r>
          </a:p>
        </p:txBody>
      </p:sp>
    </p:spTree>
    <p:extLst>
      <p:ext uri="{BB962C8B-B14F-4D97-AF65-F5344CB8AC3E}">
        <p14:creationId xmlns:p14="http://schemas.microsoft.com/office/powerpoint/2010/main" val="4235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C8EB-8162-49B3-8903-7BBBB222347B}"/>
              </a:ext>
            </a:extLst>
          </p:cNvPr>
          <p:cNvSpPr>
            <a:spLocks noGrp="1"/>
          </p:cNvSpPr>
          <p:nvPr>
            <p:ph type="ctrTitle"/>
          </p:nvPr>
        </p:nvSpPr>
        <p:spPr>
          <a:xfrm>
            <a:off x="514349" y="2643994"/>
            <a:ext cx="11163301" cy="1570012"/>
          </a:xfrm>
        </p:spPr>
        <p:txBody>
          <a:bodyPr anchor="ctr" anchorCtr="0"/>
          <a:lstStyle/>
          <a:p>
            <a:r>
              <a:rPr lang="en-US" dirty="0">
                <a:solidFill>
                  <a:srgbClr val="004D37"/>
                </a:solidFill>
              </a:rPr>
              <a:t>Report Out</a:t>
            </a:r>
          </a:p>
        </p:txBody>
      </p:sp>
    </p:spTree>
    <p:extLst>
      <p:ext uri="{BB962C8B-B14F-4D97-AF65-F5344CB8AC3E}">
        <p14:creationId xmlns:p14="http://schemas.microsoft.com/office/powerpoint/2010/main" val="16397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C8EB-8162-49B3-8903-7BBBB222347B}"/>
              </a:ext>
            </a:extLst>
          </p:cNvPr>
          <p:cNvSpPr>
            <a:spLocks noGrp="1"/>
          </p:cNvSpPr>
          <p:nvPr>
            <p:ph type="ctrTitle"/>
          </p:nvPr>
        </p:nvSpPr>
        <p:spPr>
          <a:xfrm>
            <a:off x="514349" y="2643994"/>
            <a:ext cx="11163301" cy="1570012"/>
          </a:xfrm>
        </p:spPr>
        <p:txBody>
          <a:bodyPr anchor="ctr" anchorCtr="0"/>
          <a:lstStyle/>
          <a:p>
            <a:r>
              <a:rPr lang="en-US" dirty="0">
                <a:solidFill>
                  <a:srgbClr val="004D37"/>
                </a:solidFill>
              </a:rPr>
              <a:t>What values do you/we have around evaluation? </a:t>
            </a:r>
          </a:p>
        </p:txBody>
      </p:sp>
    </p:spTree>
    <p:extLst>
      <p:ext uri="{BB962C8B-B14F-4D97-AF65-F5344CB8AC3E}">
        <p14:creationId xmlns:p14="http://schemas.microsoft.com/office/powerpoint/2010/main" val="2437989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C8EB-8162-49B3-8903-7BBBB222347B}"/>
              </a:ext>
            </a:extLst>
          </p:cNvPr>
          <p:cNvSpPr>
            <a:spLocks noGrp="1"/>
          </p:cNvSpPr>
          <p:nvPr>
            <p:ph type="ctrTitle"/>
          </p:nvPr>
        </p:nvSpPr>
        <p:spPr>
          <a:xfrm>
            <a:off x="581726" y="2643994"/>
            <a:ext cx="11163301" cy="1570012"/>
          </a:xfrm>
        </p:spPr>
        <p:txBody>
          <a:bodyPr anchor="ctr" anchorCtr="0"/>
          <a:lstStyle/>
          <a:p>
            <a:r>
              <a:rPr lang="en-US" dirty="0">
                <a:solidFill>
                  <a:srgbClr val="004D37"/>
                </a:solidFill>
              </a:rPr>
              <a:t>More than anything, NWCCU will be looking for example from you!</a:t>
            </a:r>
          </a:p>
        </p:txBody>
      </p:sp>
    </p:spTree>
    <p:extLst>
      <p:ext uri="{BB962C8B-B14F-4D97-AF65-F5344CB8AC3E}">
        <p14:creationId xmlns:p14="http://schemas.microsoft.com/office/powerpoint/2010/main" val="405376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AA's Engineering and Industry Building, Parrish Bridge, and Health Sciences Building (Photo by James Evans, UAA)">
            <a:extLst>
              <a:ext uri="{FF2B5EF4-FFF2-40B4-BE49-F238E27FC236}">
                <a16:creationId xmlns:a16="http://schemas.microsoft.com/office/drawing/2014/main" id="{302C4F49-EDA5-46FC-9C22-E0CB2AF35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81380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F6C8EB-8162-49B3-8903-7BBBB222347B}"/>
              </a:ext>
            </a:extLst>
          </p:cNvPr>
          <p:cNvSpPr>
            <a:spLocks noGrp="1"/>
          </p:cNvSpPr>
          <p:nvPr>
            <p:ph type="ctrTitle"/>
          </p:nvPr>
        </p:nvSpPr>
        <p:spPr>
          <a:xfrm>
            <a:off x="1591377" y="2139"/>
            <a:ext cx="9144000" cy="1537903"/>
          </a:xfrm>
        </p:spPr>
        <p:txBody>
          <a:bodyPr anchor="ctr" anchorCtr="0"/>
          <a:lstStyle/>
          <a:p>
            <a:r>
              <a:rPr lang="en-US" b="1" dirty="0">
                <a:solidFill>
                  <a:srgbClr val="004D37"/>
                </a:solidFill>
              </a:rPr>
              <a:t>Wrap Up and Next Steps</a:t>
            </a:r>
          </a:p>
        </p:txBody>
      </p:sp>
    </p:spTree>
    <p:extLst>
      <p:ext uri="{BB962C8B-B14F-4D97-AF65-F5344CB8AC3E}">
        <p14:creationId xmlns:p14="http://schemas.microsoft.com/office/powerpoint/2010/main" val="2612300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 of Alaska with the UAA campuses marked in Southcentral">
            <a:extLst>
              <a:ext uri="{FF2B5EF4-FFF2-40B4-BE49-F238E27FC236}">
                <a16:creationId xmlns:a16="http://schemas.microsoft.com/office/drawing/2014/main" id="{C792ED7A-62A5-6847-9685-E224D4102E09}"/>
              </a:ext>
            </a:extLst>
          </p:cNvPr>
          <p:cNvPicPr>
            <a:picLocks noChangeAspect="1"/>
          </p:cNvPicPr>
          <p:nvPr/>
        </p:nvPicPr>
        <p:blipFill rotWithShape="1">
          <a:blip r:embed="rId3"/>
          <a:srcRect l="8343" t="10895" r="6608" b="5722"/>
          <a:stretch/>
        </p:blipFill>
        <p:spPr>
          <a:xfrm>
            <a:off x="0" y="850521"/>
            <a:ext cx="12192000" cy="5437366"/>
          </a:xfrm>
          <a:prstGeom prst="rect">
            <a:avLst/>
          </a:prstGeom>
        </p:spPr>
      </p:pic>
      <p:sp>
        <p:nvSpPr>
          <p:cNvPr id="7" name="TextBox 6">
            <a:extLst>
              <a:ext uri="{FF2B5EF4-FFF2-40B4-BE49-F238E27FC236}">
                <a16:creationId xmlns:a16="http://schemas.microsoft.com/office/drawing/2014/main" id="{1CADCB4F-D594-4624-85BE-E3F42F99F92B}"/>
              </a:ext>
            </a:extLst>
          </p:cNvPr>
          <p:cNvSpPr txBox="1"/>
          <p:nvPr/>
        </p:nvSpPr>
        <p:spPr>
          <a:xfrm>
            <a:off x="9426076" y="113990"/>
            <a:ext cx="2471466" cy="677108"/>
          </a:xfrm>
          <a:prstGeom prst="rect">
            <a:avLst/>
          </a:prstGeom>
          <a:noFill/>
        </p:spPr>
        <p:txBody>
          <a:bodyPr wrap="square" rtlCol="0">
            <a:spAutoFit/>
          </a:bodyPr>
          <a:lstStyle/>
          <a:p>
            <a:pPr algn="ctr"/>
            <a:r>
              <a:rPr lang="en-US" sz="3800" b="1" dirty="0">
                <a:solidFill>
                  <a:schemeClr val="accent1">
                    <a:lumMod val="75000"/>
                  </a:schemeClr>
                </a:solidFill>
                <a:ea typeface="Roboto Condensed" panose="02000000000000000000" pitchFamily="2" charset="0"/>
              </a:rPr>
              <a:t>Thank You!</a:t>
            </a:r>
          </a:p>
        </p:txBody>
      </p:sp>
      <p:sp>
        <p:nvSpPr>
          <p:cNvPr id="4" name="Rectangle 3">
            <a:extLst>
              <a:ext uri="{FF2B5EF4-FFF2-40B4-BE49-F238E27FC236}">
                <a16:creationId xmlns:a16="http://schemas.microsoft.com/office/drawing/2014/main" id="{271C4B21-ABEF-EE32-2290-98815408D735}"/>
              </a:ext>
              <a:ext uri="{C183D7F6-B498-43B3-948B-1728B52AA6E4}">
                <adec:decorative xmlns:adec="http://schemas.microsoft.com/office/drawing/2017/decorative" val="1"/>
              </a:ext>
            </a:extLst>
          </p:cNvPr>
          <p:cNvSpPr/>
          <p:nvPr/>
        </p:nvSpPr>
        <p:spPr>
          <a:xfrm>
            <a:off x="216816" y="95136"/>
            <a:ext cx="1414021" cy="6118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AA Logo">
            <a:extLst>
              <a:ext uri="{FF2B5EF4-FFF2-40B4-BE49-F238E27FC236}">
                <a16:creationId xmlns:a16="http://schemas.microsoft.com/office/drawing/2014/main" id="{2D43DE32-34DC-3455-766C-EEAB73313939}"/>
              </a:ext>
            </a:extLst>
          </p:cNvPr>
          <p:cNvPicPr>
            <a:picLocks noChangeAspect="1"/>
          </p:cNvPicPr>
          <p:nvPr/>
        </p:nvPicPr>
        <p:blipFill>
          <a:blip r:embed="rId4"/>
          <a:stretch>
            <a:fillRect/>
          </a:stretch>
        </p:blipFill>
        <p:spPr>
          <a:xfrm>
            <a:off x="415802" y="98136"/>
            <a:ext cx="3482537" cy="639063"/>
          </a:xfrm>
          <a:prstGeom prst="rect">
            <a:avLst/>
          </a:prstGeom>
        </p:spPr>
      </p:pic>
      <p:sp>
        <p:nvSpPr>
          <p:cNvPr id="2" name="Title 1">
            <a:extLst>
              <a:ext uri="{FF2B5EF4-FFF2-40B4-BE49-F238E27FC236}">
                <a16:creationId xmlns:a16="http://schemas.microsoft.com/office/drawing/2014/main" id="{BD418831-B08C-9F4C-8BBC-6EBF09B30E9D}"/>
              </a:ext>
            </a:extLst>
          </p:cNvPr>
          <p:cNvSpPr>
            <a:spLocks noGrp="1"/>
          </p:cNvSpPr>
          <p:nvPr>
            <p:ph type="title"/>
          </p:nvPr>
        </p:nvSpPr>
        <p:spPr>
          <a:xfrm>
            <a:off x="2448060" y="134893"/>
            <a:ext cx="9392920" cy="754621"/>
          </a:xfrm>
          <a:prstGeom prst="rect">
            <a:avLst/>
          </a:prstGeom>
        </p:spPr>
        <p:txBody>
          <a:bodyPr/>
          <a:lstStyle/>
          <a:p>
            <a:r>
              <a:rPr lang="en-US" dirty="0"/>
              <a:t>   </a:t>
            </a:r>
          </a:p>
        </p:txBody>
      </p:sp>
    </p:spTree>
    <p:extLst>
      <p:ext uri="{BB962C8B-B14F-4D97-AF65-F5344CB8AC3E}">
        <p14:creationId xmlns:p14="http://schemas.microsoft.com/office/powerpoint/2010/main" val="124318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6AC17C-3968-5BAA-C139-DDA3F37D4E46}"/>
              </a:ext>
            </a:extLst>
          </p:cNvPr>
          <p:cNvSpPr>
            <a:spLocks noGrp="1"/>
          </p:cNvSpPr>
          <p:nvPr>
            <p:ph type="title"/>
          </p:nvPr>
        </p:nvSpPr>
        <p:spPr>
          <a:xfrm>
            <a:off x="1708726" y="104789"/>
            <a:ext cx="10317018" cy="650974"/>
          </a:xfrm>
        </p:spPr>
        <p:txBody>
          <a:bodyPr>
            <a:normAutofit/>
          </a:bodyPr>
          <a:lstStyle/>
          <a:p>
            <a:r>
              <a:rPr lang="en-US" dirty="0">
                <a:latin typeface="+mj-lt"/>
              </a:rPr>
              <a:t>UAA’s Accreditation and What that Means</a:t>
            </a:r>
          </a:p>
        </p:txBody>
      </p:sp>
      <p:sp>
        <p:nvSpPr>
          <p:cNvPr id="4" name="Content Placeholder 2">
            <a:extLst>
              <a:ext uri="{FF2B5EF4-FFF2-40B4-BE49-F238E27FC236}">
                <a16:creationId xmlns:a16="http://schemas.microsoft.com/office/drawing/2014/main" id="{F26C6B43-B553-4134-9E2A-4B61DA650926}"/>
              </a:ext>
            </a:extLst>
          </p:cNvPr>
          <p:cNvSpPr>
            <a:spLocks noGrp="1"/>
          </p:cNvSpPr>
          <p:nvPr>
            <p:ph sz="half" idx="1"/>
          </p:nvPr>
        </p:nvSpPr>
        <p:spPr>
          <a:xfrm>
            <a:off x="347472" y="877824"/>
            <a:ext cx="11678272" cy="5376672"/>
          </a:xfrm>
        </p:spPr>
        <p:txBody>
          <a:bodyPr anchor="ctr">
            <a:noAutofit/>
          </a:bodyPr>
          <a:lstStyle/>
          <a:p>
            <a:pPr fontAlgn="base"/>
            <a:r>
              <a:rPr lang="en-US" sz="2650" dirty="0">
                <a:latin typeface="+mj-lt"/>
              </a:rPr>
              <a:t>The University of Alaska Anchorage has been accredited by the Northwest Commission on Colleges and Universities (NWCCU) since 1974. This single accreditation status applies to all UAA campuses, including Anchorage, Kenai Peninsula College, Kodiak College, Matanuska-Susitna College and Prince William Sound College and their extended sites.</a:t>
            </a:r>
          </a:p>
          <a:p>
            <a:pPr fontAlgn="base"/>
            <a:r>
              <a:rPr lang="en-US" sz="2650" dirty="0">
                <a:latin typeface="+mj-lt"/>
              </a:rPr>
              <a:t>Accreditation of an institution of higher education by the NWCCU indicates that it </a:t>
            </a:r>
            <a:r>
              <a:rPr lang="en-US" sz="2650" u="sng" dirty="0">
                <a:latin typeface="+mj-lt"/>
              </a:rPr>
              <a:t>meets or exceeds criteria for the assessment of institutional quality </a:t>
            </a:r>
            <a:r>
              <a:rPr lang="en-US" sz="2650" dirty="0">
                <a:latin typeface="+mj-lt"/>
              </a:rPr>
              <a:t>evaluated through a peer review process. It has </a:t>
            </a:r>
            <a:r>
              <a:rPr lang="en-US" sz="2650" u="sng" dirty="0">
                <a:latin typeface="+mj-lt"/>
              </a:rPr>
              <a:t>available the necessary resources </a:t>
            </a:r>
            <a:r>
              <a:rPr lang="en-US" sz="2650" dirty="0">
                <a:latin typeface="+mj-lt"/>
              </a:rPr>
              <a:t>to achieve its stated purposes through appropriate educational programs, is substantially doing so, and gives reasonable evidence that it will continue to do so in the foreseeable future. </a:t>
            </a:r>
          </a:p>
          <a:p>
            <a:pPr fontAlgn="base"/>
            <a:r>
              <a:rPr lang="en-US" sz="2650" dirty="0">
                <a:latin typeface="+mj-lt"/>
              </a:rPr>
              <a:t>Accreditation by the NWCCU is not partial but applies to the institution as a whole.</a:t>
            </a:r>
            <a:endParaRPr lang="en-US" sz="2650" b="1" i="1" dirty="0">
              <a:latin typeface="+mj-lt"/>
            </a:endParaRPr>
          </a:p>
        </p:txBody>
      </p:sp>
    </p:spTree>
    <p:extLst>
      <p:ext uri="{BB962C8B-B14F-4D97-AF65-F5344CB8AC3E}">
        <p14:creationId xmlns:p14="http://schemas.microsoft.com/office/powerpoint/2010/main" val="43797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WSC Commencement">
            <a:extLst>
              <a:ext uri="{FF2B5EF4-FFF2-40B4-BE49-F238E27FC236}">
                <a16:creationId xmlns:a16="http://schemas.microsoft.com/office/drawing/2014/main" id="{9E41E05D-DFD3-46C6-AA29-6BA203151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437" y="1166018"/>
            <a:ext cx="4525963"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F26C6B43-B553-4134-9E2A-4B61DA650926}"/>
              </a:ext>
            </a:extLst>
          </p:cNvPr>
          <p:cNvSpPr>
            <a:spLocks noGrp="1"/>
          </p:cNvSpPr>
          <p:nvPr>
            <p:ph sz="half" idx="1"/>
          </p:nvPr>
        </p:nvSpPr>
        <p:spPr>
          <a:xfrm>
            <a:off x="609600" y="1166018"/>
            <a:ext cx="6257544" cy="4525963"/>
          </a:xfrm>
        </p:spPr>
        <p:txBody>
          <a:bodyPr anchor="ctr">
            <a:noAutofit/>
          </a:bodyPr>
          <a:lstStyle/>
          <a:p>
            <a:r>
              <a:rPr lang="en-US" sz="3200" dirty="0">
                <a:latin typeface="+mj-lt"/>
              </a:rPr>
              <a:t>Recognition of UAA certificates and degrees by employers, licensing agencies, and other institutions </a:t>
            </a:r>
          </a:p>
          <a:p>
            <a:r>
              <a:rPr lang="en-US" sz="3200" dirty="0">
                <a:latin typeface="+mj-lt"/>
              </a:rPr>
              <a:t>Acceptance of UAA transfer credits</a:t>
            </a:r>
          </a:p>
          <a:p>
            <a:r>
              <a:rPr lang="en-US" sz="3200" dirty="0">
                <a:latin typeface="+mj-lt"/>
              </a:rPr>
              <a:t>Access to Federal Financial Aid through Title IV</a:t>
            </a:r>
          </a:p>
          <a:p>
            <a:r>
              <a:rPr lang="en-US" sz="3200" dirty="0">
                <a:latin typeface="+mj-lt"/>
              </a:rPr>
              <a:t>Opportunity for reflection and continuous improvement</a:t>
            </a:r>
          </a:p>
        </p:txBody>
      </p:sp>
      <p:sp>
        <p:nvSpPr>
          <p:cNvPr id="3" name="Title 2">
            <a:extLst>
              <a:ext uri="{FF2B5EF4-FFF2-40B4-BE49-F238E27FC236}">
                <a16:creationId xmlns:a16="http://schemas.microsoft.com/office/drawing/2014/main" id="{856AC17C-3968-5BAA-C139-DDA3F37D4E46}"/>
              </a:ext>
            </a:extLst>
          </p:cNvPr>
          <p:cNvSpPr>
            <a:spLocks noGrp="1"/>
          </p:cNvSpPr>
          <p:nvPr>
            <p:ph type="title"/>
          </p:nvPr>
        </p:nvSpPr>
        <p:spPr>
          <a:xfrm>
            <a:off x="1708727" y="198783"/>
            <a:ext cx="10317018" cy="650974"/>
          </a:xfrm>
        </p:spPr>
        <p:txBody>
          <a:bodyPr>
            <a:normAutofit/>
          </a:bodyPr>
          <a:lstStyle/>
          <a:p>
            <a:r>
              <a:rPr lang="en-US" dirty="0">
                <a:latin typeface="+mj-lt"/>
              </a:rPr>
              <a:t>Why is Institutional Accreditation Important?</a:t>
            </a:r>
          </a:p>
        </p:txBody>
      </p:sp>
    </p:spTree>
    <p:extLst>
      <p:ext uri="{BB962C8B-B14F-4D97-AF65-F5344CB8AC3E}">
        <p14:creationId xmlns:p14="http://schemas.microsoft.com/office/powerpoint/2010/main" val="314745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6" descr="Seven year cycle: Year 1 development of core learning competencies and student achievement metrics by the UAA community; Year 2 Kick of implementation of 1 Core Learning Competency per year; Year 3 Mid-Cycle Evaluation (Report &amp; Visit); Year 6 Policies, Regulations, and Financial Review (Report &amp; Review, Standard 2); Year 7 Evaluation of Institutional Effectiveness (Report and Site Visit, Standard 1)">
            <a:extLst>
              <a:ext uri="{FF2B5EF4-FFF2-40B4-BE49-F238E27FC236}">
                <a16:creationId xmlns:a16="http://schemas.microsoft.com/office/drawing/2014/main" id="{0AD04ED4-07DB-4EB9-BA1C-4C7C9943019F}"/>
              </a:ext>
            </a:extLst>
          </p:cNvPr>
          <p:cNvGraphicFramePr>
            <a:graphicFrameLocks/>
          </p:cNvGraphicFramePr>
          <p:nvPr/>
        </p:nvGraphicFramePr>
        <p:xfrm>
          <a:off x="1543773" y="922908"/>
          <a:ext cx="9227859" cy="5423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856AC17C-3968-5BAA-C139-DDA3F37D4E46}"/>
              </a:ext>
            </a:extLst>
          </p:cNvPr>
          <p:cNvSpPr>
            <a:spLocks noGrp="1"/>
          </p:cNvSpPr>
          <p:nvPr>
            <p:ph type="title"/>
          </p:nvPr>
        </p:nvSpPr>
        <p:spPr>
          <a:xfrm>
            <a:off x="1708727" y="198783"/>
            <a:ext cx="10317018" cy="650974"/>
          </a:xfrm>
        </p:spPr>
        <p:txBody>
          <a:bodyPr>
            <a:normAutofit/>
          </a:bodyPr>
          <a:lstStyle/>
          <a:p>
            <a:r>
              <a:rPr lang="en-US" dirty="0">
                <a:latin typeface="+mj-lt"/>
              </a:rPr>
              <a:t>The NWCCU 7-Year Accreditation Cycle</a:t>
            </a:r>
          </a:p>
        </p:txBody>
      </p:sp>
    </p:spTree>
    <p:extLst>
      <p:ext uri="{BB962C8B-B14F-4D97-AF65-F5344CB8AC3E}">
        <p14:creationId xmlns:p14="http://schemas.microsoft.com/office/powerpoint/2010/main" val="132561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6AC17C-3968-5BAA-C139-DDA3F37D4E46}"/>
              </a:ext>
            </a:extLst>
          </p:cNvPr>
          <p:cNvSpPr>
            <a:spLocks noGrp="1"/>
          </p:cNvSpPr>
          <p:nvPr>
            <p:ph type="title"/>
          </p:nvPr>
        </p:nvSpPr>
        <p:spPr>
          <a:xfrm>
            <a:off x="1708727" y="198783"/>
            <a:ext cx="10317018" cy="650974"/>
          </a:xfrm>
        </p:spPr>
        <p:txBody>
          <a:bodyPr>
            <a:normAutofit/>
          </a:bodyPr>
          <a:lstStyle/>
          <a:p>
            <a:r>
              <a:rPr lang="en-US" dirty="0">
                <a:latin typeface="+mj-lt"/>
              </a:rPr>
              <a:t>UAA’s Accreditation Definition of Mission Fulfillment</a:t>
            </a:r>
          </a:p>
        </p:txBody>
      </p:sp>
      <p:sp>
        <p:nvSpPr>
          <p:cNvPr id="4" name="Content Placeholder 2">
            <a:extLst>
              <a:ext uri="{FF2B5EF4-FFF2-40B4-BE49-F238E27FC236}">
                <a16:creationId xmlns:a16="http://schemas.microsoft.com/office/drawing/2014/main" id="{F26C6B43-B553-4134-9E2A-4B61DA650926}"/>
              </a:ext>
            </a:extLst>
          </p:cNvPr>
          <p:cNvSpPr>
            <a:spLocks noGrp="1"/>
          </p:cNvSpPr>
          <p:nvPr>
            <p:ph sz="half" idx="1"/>
          </p:nvPr>
        </p:nvSpPr>
        <p:spPr>
          <a:xfrm>
            <a:off x="304727" y="1010980"/>
            <a:ext cx="11582546" cy="4836040"/>
          </a:xfrm>
        </p:spPr>
        <p:txBody>
          <a:bodyPr anchor="ctr">
            <a:normAutofit/>
          </a:bodyPr>
          <a:lstStyle/>
          <a:p>
            <a:pPr marL="0" indent="0">
              <a:buNone/>
            </a:pPr>
            <a:r>
              <a:rPr lang="en-US" sz="3000" b="1" dirty="0">
                <a:latin typeface="+mj-lt"/>
              </a:rPr>
              <a:t>Year 7 is all about Mission Fulfillment. UAA articulates and demonstrates Mission Fulfillment for institutional accreditation with </a:t>
            </a:r>
            <a:r>
              <a:rPr lang="en-US" sz="3000" b="1" i="1" dirty="0">
                <a:latin typeface="+mj-lt"/>
              </a:rPr>
              <a:t>We put students first, </a:t>
            </a:r>
            <a:r>
              <a:rPr lang="en-US" sz="3000" b="1" dirty="0">
                <a:latin typeface="+mj-lt"/>
              </a:rPr>
              <a:t>aspiration #1 of </a:t>
            </a:r>
            <a:r>
              <a:rPr lang="en-US" sz="3000" b="1" i="1" dirty="0">
                <a:latin typeface="+mj-lt"/>
              </a:rPr>
              <a:t>UAA 2027</a:t>
            </a:r>
            <a:r>
              <a:rPr lang="en-US" sz="3000" b="1" dirty="0">
                <a:latin typeface="+mj-lt"/>
              </a:rPr>
              <a:t>.</a:t>
            </a:r>
          </a:p>
          <a:p>
            <a:pPr marL="0" indent="0">
              <a:lnSpc>
                <a:spcPct val="100000"/>
              </a:lnSpc>
              <a:spcBef>
                <a:spcPts val="0"/>
              </a:spcBef>
              <a:buNone/>
            </a:pPr>
            <a:endParaRPr lang="en-US" sz="2400" i="1" dirty="0">
              <a:latin typeface="+mj-lt"/>
            </a:endParaRPr>
          </a:p>
          <a:p>
            <a:pPr lvl="1"/>
            <a:r>
              <a:rPr lang="en-US" sz="2600" b="1" dirty="0">
                <a:latin typeface="+mj-lt"/>
              </a:rPr>
              <a:t>Students develop and achieve UAA’s Core Learning Competencies.</a:t>
            </a:r>
          </a:p>
          <a:p>
            <a:pPr lvl="1"/>
            <a:r>
              <a:rPr lang="en-US" sz="2600" b="1" dirty="0">
                <a:latin typeface="+mj-lt"/>
              </a:rPr>
              <a:t>Students persist, are retained, and graduate at increasing rates.</a:t>
            </a:r>
          </a:p>
          <a:p>
            <a:pPr lvl="1"/>
            <a:r>
              <a:rPr lang="en-US" sz="2600" b="1" dirty="0">
                <a:latin typeface="+mj-lt"/>
              </a:rPr>
              <a:t>Gaps in student learning and achievement are narrowed.</a:t>
            </a:r>
          </a:p>
          <a:p>
            <a:pPr marL="0" lvl="2" indent="0">
              <a:buNone/>
            </a:pPr>
            <a:endParaRPr lang="en-US" sz="2400" i="1" dirty="0">
              <a:latin typeface="+mj-lt"/>
            </a:endParaRPr>
          </a:p>
          <a:p>
            <a:pPr marL="0" lvl="2" indent="0">
              <a:buNone/>
            </a:pPr>
            <a:r>
              <a:rPr lang="en-US" sz="2500" b="1" dirty="0">
                <a:latin typeface="+mj-lt"/>
              </a:rPr>
              <a:t>Progress on Mission Fulfillment: </a:t>
            </a:r>
            <a:r>
              <a:rPr lang="en-US" sz="2500" dirty="0">
                <a:latin typeface="+mj-lt"/>
                <a:hlinkClick r:id="rId2" tooltip="Progress on Mission Fulfillment Dashboard"/>
              </a:rPr>
              <a:t>https://www.uaa.alaska.edu/academics/office-of-academic-affairs/institutional-effectiveness/departments/institutional-research/mission-fulfillment.cshtml</a:t>
            </a:r>
            <a:endParaRPr lang="en-US" sz="2500" i="1" dirty="0">
              <a:latin typeface="+mj-lt"/>
            </a:endParaRPr>
          </a:p>
        </p:txBody>
      </p:sp>
    </p:spTree>
    <p:extLst>
      <p:ext uri="{BB962C8B-B14F-4D97-AF65-F5344CB8AC3E}">
        <p14:creationId xmlns:p14="http://schemas.microsoft.com/office/powerpoint/2010/main" val="29443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6AC17C-3968-5BAA-C139-DDA3F37D4E46}"/>
              </a:ext>
            </a:extLst>
          </p:cNvPr>
          <p:cNvSpPr>
            <a:spLocks noGrp="1"/>
          </p:cNvSpPr>
          <p:nvPr>
            <p:ph type="title"/>
          </p:nvPr>
        </p:nvSpPr>
        <p:spPr>
          <a:xfrm>
            <a:off x="1708727" y="198783"/>
            <a:ext cx="10317018" cy="650974"/>
          </a:xfrm>
        </p:spPr>
        <p:txBody>
          <a:bodyPr>
            <a:normAutofit/>
          </a:bodyPr>
          <a:lstStyle/>
          <a:p>
            <a:r>
              <a:rPr lang="en-US" dirty="0">
                <a:latin typeface="+mj-lt"/>
              </a:rPr>
              <a:t>Quick Refresh on Where We Are in the Process</a:t>
            </a:r>
          </a:p>
        </p:txBody>
      </p:sp>
      <p:sp>
        <p:nvSpPr>
          <p:cNvPr id="4" name="Content Placeholder 2">
            <a:extLst>
              <a:ext uri="{FF2B5EF4-FFF2-40B4-BE49-F238E27FC236}">
                <a16:creationId xmlns:a16="http://schemas.microsoft.com/office/drawing/2014/main" id="{F26C6B43-B553-4134-9E2A-4B61DA650926}"/>
              </a:ext>
            </a:extLst>
          </p:cNvPr>
          <p:cNvSpPr>
            <a:spLocks noGrp="1"/>
          </p:cNvSpPr>
          <p:nvPr>
            <p:ph sz="half" idx="1"/>
          </p:nvPr>
        </p:nvSpPr>
        <p:spPr>
          <a:xfrm>
            <a:off x="304727" y="871741"/>
            <a:ext cx="11582546" cy="5425915"/>
          </a:xfrm>
        </p:spPr>
        <p:txBody>
          <a:bodyPr anchor="ctr">
            <a:normAutofit/>
          </a:bodyPr>
          <a:lstStyle/>
          <a:p>
            <a:pPr marL="0" indent="0">
              <a:buNone/>
            </a:pPr>
            <a:r>
              <a:rPr lang="en-US" sz="4400" dirty="0">
                <a:latin typeface="+mj-lt"/>
              </a:rPr>
              <a:t>At our March Open Forum </a:t>
            </a:r>
            <a:r>
              <a:rPr lang="en-US" sz="3200" dirty="0">
                <a:latin typeface="+mj-lt"/>
              </a:rPr>
              <a:t>we reflected on how well we have done in meeting our mission relative to the goals we set AND we started talking about where we go from here.</a:t>
            </a:r>
          </a:p>
          <a:p>
            <a:pPr marL="0" indent="0">
              <a:buNone/>
            </a:pPr>
            <a:endParaRPr lang="en-US" sz="3200" dirty="0">
              <a:latin typeface="+mj-lt"/>
            </a:endParaRPr>
          </a:p>
          <a:p>
            <a:pPr marL="0" indent="0">
              <a:buNone/>
            </a:pPr>
            <a:r>
              <a:rPr lang="en-US" sz="3200" dirty="0">
                <a:latin typeface="+mj-lt"/>
              </a:rPr>
              <a:t>Provost Runge will say a few words about what we learned and heard in March.</a:t>
            </a:r>
            <a:endParaRPr lang="en-US" sz="2400" i="1" dirty="0">
              <a:latin typeface="+mj-lt"/>
            </a:endParaRPr>
          </a:p>
        </p:txBody>
      </p:sp>
    </p:spTree>
    <p:extLst>
      <p:ext uri="{BB962C8B-B14F-4D97-AF65-F5344CB8AC3E}">
        <p14:creationId xmlns:p14="http://schemas.microsoft.com/office/powerpoint/2010/main" val="2008480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6AC17C-3968-5BAA-C139-DDA3F37D4E46}"/>
              </a:ext>
            </a:extLst>
          </p:cNvPr>
          <p:cNvSpPr>
            <a:spLocks noGrp="1"/>
          </p:cNvSpPr>
          <p:nvPr>
            <p:ph type="title"/>
          </p:nvPr>
        </p:nvSpPr>
        <p:spPr>
          <a:xfrm>
            <a:off x="1708727" y="198783"/>
            <a:ext cx="10317018" cy="650974"/>
          </a:xfrm>
        </p:spPr>
        <p:txBody>
          <a:bodyPr>
            <a:normAutofit/>
          </a:bodyPr>
          <a:lstStyle/>
          <a:p>
            <a:r>
              <a:rPr lang="en-US" dirty="0">
                <a:latin typeface="+mj-lt"/>
              </a:rPr>
              <a:t>Advancement Case Study</a:t>
            </a:r>
            <a:endParaRPr lang="en-US" sz="100" dirty="0">
              <a:solidFill>
                <a:schemeClr val="bg1"/>
              </a:solidFill>
              <a:latin typeface="+mj-lt"/>
            </a:endParaRPr>
          </a:p>
        </p:txBody>
      </p:sp>
      <p:sp>
        <p:nvSpPr>
          <p:cNvPr id="4" name="Content Placeholder 2">
            <a:extLst>
              <a:ext uri="{FF2B5EF4-FFF2-40B4-BE49-F238E27FC236}">
                <a16:creationId xmlns:a16="http://schemas.microsoft.com/office/drawing/2014/main" id="{F26C6B43-B553-4134-9E2A-4B61DA650926}"/>
              </a:ext>
            </a:extLst>
          </p:cNvPr>
          <p:cNvSpPr>
            <a:spLocks noGrp="1"/>
          </p:cNvSpPr>
          <p:nvPr>
            <p:ph sz="half" idx="1"/>
          </p:nvPr>
        </p:nvSpPr>
        <p:spPr>
          <a:xfrm>
            <a:off x="789273" y="1256424"/>
            <a:ext cx="10876546" cy="4345152"/>
          </a:xfrm>
        </p:spPr>
        <p:txBody>
          <a:bodyPr anchor="ctr">
            <a:normAutofit/>
          </a:bodyPr>
          <a:lstStyle/>
          <a:p>
            <a:pPr marL="0" indent="0">
              <a:buNone/>
            </a:pPr>
            <a:r>
              <a:rPr lang="en-US" sz="4400" dirty="0">
                <a:latin typeface="+mj-lt"/>
              </a:rPr>
              <a:t>Today’s Open Forum </a:t>
            </a:r>
            <a:r>
              <a:rPr lang="en-US" sz="3200" b="1" dirty="0">
                <a:latin typeface="+mj-lt"/>
              </a:rPr>
              <a:t>asks us to think about and give examples of how we use evaluation, in all its forms, to inform our planning and resource allocation processes.</a:t>
            </a:r>
          </a:p>
          <a:p>
            <a:pPr marL="0" indent="0">
              <a:buNone/>
            </a:pPr>
            <a:endParaRPr lang="en-US" sz="3200" b="1" i="1" dirty="0">
              <a:latin typeface="+mj-lt"/>
            </a:endParaRPr>
          </a:p>
          <a:p>
            <a:pPr marL="0" indent="0">
              <a:buNone/>
            </a:pPr>
            <a:r>
              <a:rPr lang="en-US" sz="3200" b="1" dirty="0">
                <a:latin typeface="+mj-lt"/>
              </a:rPr>
              <a:t>Tanya Pont, Executive Director of University Advancement, will talk about a recent conversation in Advancement on this topic.</a:t>
            </a:r>
            <a:endParaRPr lang="en-US" sz="3200" dirty="0">
              <a:latin typeface="+mj-lt"/>
            </a:endParaRPr>
          </a:p>
        </p:txBody>
      </p:sp>
    </p:spTree>
    <p:extLst>
      <p:ext uri="{BB962C8B-B14F-4D97-AF65-F5344CB8AC3E}">
        <p14:creationId xmlns:p14="http://schemas.microsoft.com/office/powerpoint/2010/main" val="2779088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6AC17C-3968-5BAA-C139-DDA3F37D4E46}"/>
              </a:ext>
            </a:extLst>
          </p:cNvPr>
          <p:cNvSpPr>
            <a:spLocks noGrp="1"/>
          </p:cNvSpPr>
          <p:nvPr>
            <p:ph type="title"/>
          </p:nvPr>
        </p:nvSpPr>
        <p:spPr>
          <a:xfrm>
            <a:off x="1708727" y="198783"/>
            <a:ext cx="10317018" cy="650974"/>
          </a:xfrm>
        </p:spPr>
        <p:txBody>
          <a:bodyPr>
            <a:normAutofit/>
          </a:bodyPr>
          <a:lstStyle/>
          <a:p>
            <a:r>
              <a:rPr lang="en-US" dirty="0">
                <a:latin typeface="+mj-lt"/>
              </a:rPr>
              <a:t>Overview of This Year’s Regular, Institutional Processes</a:t>
            </a:r>
            <a:endParaRPr lang="en-US" sz="100" dirty="0">
              <a:solidFill>
                <a:schemeClr val="bg1"/>
              </a:solidFill>
              <a:latin typeface="+mj-lt"/>
            </a:endParaRPr>
          </a:p>
        </p:txBody>
      </p:sp>
      <p:sp>
        <p:nvSpPr>
          <p:cNvPr id="4" name="Content Placeholder 2">
            <a:extLst>
              <a:ext uri="{FF2B5EF4-FFF2-40B4-BE49-F238E27FC236}">
                <a16:creationId xmlns:a16="http://schemas.microsoft.com/office/drawing/2014/main" id="{F26C6B43-B553-4134-9E2A-4B61DA650926}"/>
              </a:ext>
            </a:extLst>
          </p:cNvPr>
          <p:cNvSpPr>
            <a:spLocks noGrp="1"/>
          </p:cNvSpPr>
          <p:nvPr>
            <p:ph sz="half" idx="1"/>
          </p:nvPr>
        </p:nvSpPr>
        <p:spPr>
          <a:xfrm>
            <a:off x="789273" y="849757"/>
            <a:ext cx="10876546" cy="5425915"/>
          </a:xfrm>
        </p:spPr>
        <p:txBody>
          <a:bodyPr anchor="ctr">
            <a:normAutofit/>
          </a:bodyPr>
          <a:lstStyle/>
          <a:p>
            <a:pPr marL="0" indent="0">
              <a:buNone/>
            </a:pPr>
            <a:r>
              <a:rPr lang="en-US" sz="3200" dirty="0">
                <a:latin typeface="+mj-lt"/>
              </a:rPr>
              <a:t>UAA has several regular, systematic evaluation processes. As an example, this year:</a:t>
            </a:r>
          </a:p>
          <a:p>
            <a:pPr marL="0" indent="0">
              <a:buNone/>
            </a:pPr>
            <a:endParaRPr lang="en-US" sz="2000" dirty="0">
              <a:latin typeface="+mj-lt"/>
            </a:endParaRPr>
          </a:p>
          <a:p>
            <a:pPr marL="457200" lvl="1" indent="0">
              <a:buNone/>
            </a:pPr>
            <a:r>
              <a:rPr lang="en-US" b="1" dirty="0">
                <a:latin typeface="+mj-lt"/>
              </a:rPr>
              <a:t>Academic Program Review </a:t>
            </a:r>
            <a:r>
              <a:rPr lang="en-US" dirty="0">
                <a:latin typeface="+mj-lt"/>
              </a:rPr>
              <a:t>- 34 degrees and certificates were reviewed</a:t>
            </a:r>
          </a:p>
          <a:p>
            <a:pPr marL="457200" lvl="1" indent="0">
              <a:buNone/>
            </a:pPr>
            <a:r>
              <a:rPr lang="en-US" b="1" dirty="0">
                <a:latin typeface="+mj-lt"/>
              </a:rPr>
              <a:t>Program Student Learning Outcomes Assessment </a:t>
            </a:r>
            <a:r>
              <a:rPr lang="en-US" dirty="0">
                <a:latin typeface="+mj-lt"/>
              </a:rPr>
              <a:t>- 54 reports were submitted</a:t>
            </a:r>
          </a:p>
          <a:p>
            <a:pPr marL="457200" lvl="1" indent="0">
              <a:buNone/>
            </a:pPr>
            <a:r>
              <a:rPr lang="en-US" b="1" dirty="0">
                <a:latin typeface="+mj-lt"/>
              </a:rPr>
              <a:t>Specialized Accreditation </a:t>
            </a:r>
            <a:r>
              <a:rPr lang="en-US" dirty="0">
                <a:latin typeface="+mj-lt"/>
              </a:rPr>
              <a:t>–   Approximately 10 Self Studies and/or Site Visits</a:t>
            </a:r>
          </a:p>
          <a:p>
            <a:pPr marL="457200" lvl="1" indent="0">
              <a:buNone/>
            </a:pPr>
            <a:r>
              <a:rPr lang="en-US" b="1" dirty="0">
                <a:latin typeface="+mj-lt"/>
              </a:rPr>
              <a:t>Services Review </a:t>
            </a:r>
            <a:r>
              <a:rPr lang="en-US" dirty="0">
                <a:latin typeface="+mj-lt"/>
              </a:rPr>
              <a:t>– 9 functional areas</a:t>
            </a:r>
          </a:p>
          <a:p>
            <a:pPr marL="457200" lvl="1" indent="0">
              <a:buNone/>
            </a:pPr>
            <a:endParaRPr lang="en-US" dirty="0">
              <a:latin typeface="+mj-lt"/>
            </a:endParaRPr>
          </a:p>
          <a:p>
            <a:pPr marL="0" indent="0">
              <a:buNone/>
            </a:pPr>
            <a:r>
              <a:rPr lang="en-US" sz="3200" dirty="0">
                <a:latin typeface="+mj-lt"/>
              </a:rPr>
              <a:t>All of these end up with something to continue to work on and improve, and they guide future resource allocation, whether it is time, effort, or new funding.</a:t>
            </a:r>
          </a:p>
        </p:txBody>
      </p:sp>
    </p:spTree>
    <p:extLst>
      <p:ext uri="{BB962C8B-B14F-4D97-AF65-F5344CB8AC3E}">
        <p14:creationId xmlns:p14="http://schemas.microsoft.com/office/powerpoint/2010/main" val="3898290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6AC17C-3968-5BAA-C139-DDA3F37D4E46}"/>
              </a:ext>
            </a:extLst>
          </p:cNvPr>
          <p:cNvSpPr>
            <a:spLocks noGrp="1"/>
          </p:cNvSpPr>
          <p:nvPr>
            <p:ph type="title"/>
          </p:nvPr>
        </p:nvSpPr>
        <p:spPr>
          <a:xfrm>
            <a:off x="1708727" y="198783"/>
            <a:ext cx="10317018" cy="650974"/>
          </a:xfrm>
        </p:spPr>
        <p:txBody>
          <a:bodyPr>
            <a:normAutofit/>
          </a:bodyPr>
          <a:lstStyle/>
          <a:p>
            <a:r>
              <a:rPr lang="en-US" dirty="0">
                <a:latin typeface="+mj-lt"/>
              </a:rPr>
              <a:t>Breakout</a:t>
            </a:r>
            <a:endParaRPr lang="en-US" sz="200" dirty="0">
              <a:solidFill>
                <a:schemeClr val="bg1"/>
              </a:solidFill>
              <a:latin typeface="+mj-lt"/>
            </a:endParaRPr>
          </a:p>
        </p:txBody>
      </p:sp>
      <p:sp>
        <p:nvSpPr>
          <p:cNvPr id="4" name="Content Placeholder 2">
            <a:extLst>
              <a:ext uri="{FF2B5EF4-FFF2-40B4-BE49-F238E27FC236}">
                <a16:creationId xmlns:a16="http://schemas.microsoft.com/office/drawing/2014/main" id="{F26C6B43-B553-4134-9E2A-4B61DA650926}"/>
              </a:ext>
            </a:extLst>
          </p:cNvPr>
          <p:cNvSpPr>
            <a:spLocks noGrp="1"/>
          </p:cNvSpPr>
          <p:nvPr>
            <p:ph sz="half" idx="1"/>
          </p:nvPr>
        </p:nvSpPr>
        <p:spPr>
          <a:xfrm>
            <a:off x="789273" y="871741"/>
            <a:ext cx="10876546" cy="5211425"/>
          </a:xfrm>
        </p:spPr>
        <p:txBody>
          <a:bodyPr anchor="ctr">
            <a:normAutofit/>
          </a:bodyPr>
          <a:lstStyle/>
          <a:p>
            <a:pPr marL="0" indent="0" algn="ctr">
              <a:buNone/>
            </a:pPr>
            <a:r>
              <a:rPr lang="en-US" sz="4000" b="1" i="1" dirty="0">
                <a:latin typeface="+mj-lt"/>
              </a:rPr>
              <a:t>Starting from a place of appreciation…</a:t>
            </a:r>
          </a:p>
          <a:p>
            <a:pPr marL="0" indent="0">
              <a:buNone/>
            </a:pPr>
            <a:endParaRPr lang="en-US" sz="3200" i="1" dirty="0">
              <a:latin typeface="+mj-lt"/>
            </a:endParaRPr>
          </a:p>
          <a:p>
            <a:pPr marL="0" indent="0">
              <a:buNone/>
            </a:pPr>
            <a:r>
              <a:rPr lang="en-US" sz="3200" i="1" dirty="0">
                <a:latin typeface="+mj-lt"/>
              </a:rPr>
              <a:t>Evaluation processes can seem like something outside of you, objective, maybe even cold and distant. But NWCCU allows us to come up with our own processes, they do not prescribe them. That means that we have responsibility and agency, it means someone in the room might have put their best effort into developing a current process, and it also means that together we can improve processes.</a:t>
            </a:r>
          </a:p>
        </p:txBody>
      </p:sp>
    </p:spTree>
    <p:extLst>
      <p:ext uri="{BB962C8B-B14F-4D97-AF65-F5344CB8AC3E}">
        <p14:creationId xmlns:p14="http://schemas.microsoft.com/office/powerpoint/2010/main" val="4191560643"/>
      </p:ext>
    </p:extLst>
  </p:cSld>
  <p:clrMapOvr>
    <a:masterClrMapping/>
  </p:clrMapOvr>
</p:sld>
</file>

<file path=ppt/theme/theme1.xml><?xml version="1.0" encoding="utf-8"?>
<a:theme xmlns:a="http://schemas.openxmlformats.org/drawingml/2006/main" name="Office Theme">
  <a:themeElements>
    <a:clrScheme name="UAA">
      <a:dk1>
        <a:srgbClr val="000000"/>
      </a:dk1>
      <a:lt1>
        <a:srgbClr val="FFFFFF"/>
      </a:lt1>
      <a:dk2>
        <a:srgbClr val="00583D"/>
      </a:dk2>
      <a:lt2>
        <a:srgbClr val="CBC7C2"/>
      </a:lt2>
      <a:accent1>
        <a:srgbClr val="2B806C"/>
      </a:accent1>
      <a:accent2>
        <a:srgbClr val="4EA685"/>
      </a:accent2>
      <a:accent3>
        <a:srgbClr val="FFC425"/>
      </a:accent3>
      <a:accent4>
        <a:srgbClr val="FF8300"/>
      </a:accent4>
      <a:accent5>
        <a:srgbClr val="C64727"/>
      </a:accent5>
      <a:accent6>
        <a:srgbClr val="908E86"/>
      </a:accent6>
      <a:hlink>
        <a:srgbClr val="FF8300"/>
      </a:hlink>
      <a:folHlink>
        <a:srgbClr val="908E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6186</TotalTime>
  <Words>840</Words>
  <Application>Microsoft Office PowerPoint</Application>
  <PresentationFormat>Widescreen</PresentationFormat>
  <Paragraphs>65</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Roboto Condensed</vt:lpstr>
      <vt:lpstr>Roboto Condensed Light</vt:lpstr>
      <vt:lpstr>Office Theme</vt:lpstr>
      <vt:lpstr>Institutional Accreditation - Year of Self Reflection -</vt:lpstr>
      <vt:lpstr>UAA’s Accreditation and What that Means</vt:lpstr>
      <vt:lpstr>Why is Institutional Accreditation Important?</vt:lpstr>
      <vt:lpstr>The NWCCU 7-Year Accreditation Cycle</vt:lpstr>
      <vt:lpstr>UAA’s Accreditation Definition of Mission Fulfillment</vt:lpstr>
      <vt:lpstr>Quick Refresh on Where We Are in the Process</vt:lpstr>
      <vt:lpstr>Advancement Case Study</vt:lpstr>
      <vt:lpstr>Overview of This Year’s Regular, Institutional Processes</vt:lpstr>
      <vt:lpstr>Breakout</vt:lpstr>
      <vt:lpstr>How do we know? What do we do about it?</vt:lpstr>
      <vt:lpstr>Breakout 2</vt:lpstr>
      <vt:lpstr>Breakout 32</vt:lpstr>
      <vt:lpstr>Report Out</vt:lpstr>
      <vt:lpstr>What values do you/we have around evaluation? </vt:lpstr>
      <vt:lpstr>More than anything, NWCCU will be looking for example from you!</vt:lpstr>
      <vt:lpstr>Wrap Up and Next Steps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2025 Accreditation Reaffirmation Forum PowerPoint</dc:title>
  <dc:creator>Microsoft Office User</dc:creator>
  <cp:lastModifiedBy>Megan Carlson</cp:lastModifiedBy>
  <cp:revision>204</cp:revision>
  <cp:lastPrinted>2025-05-07T22:43:13Z</cp:lastPrinted>
  <dcterms:created xsi:type="dcterms:W3CDTF">2024-08-07T19:15:08Z</dcterms:created>
  <dcterms:modified xsi:type="dcterms:W3CDTF">2025-05-08T20:01:30Z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