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4040" autoAdjust="0"/>
  </p:normalViewPr>
  <p:slideViewPr>
    <p:cSldViewPr snapToGrid="0">
      <p:cViewPr varScale="1">
        <p:scale>
          <a:sx n="71" d="100"/>
          <a:sy n="71" d="100"/>
        </p:scale>
        <p:origin x="72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BFB52-566E-7C41-A038-1E6158735A0B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AFD276-6E90-4F4F-A184-823EA7B711E8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/>
            <a:t>Co-Curricular</a:t>
          </a:r>
        </a:p>
      </dgm:t>
    </dgm:pt>
    <dgm:pt modelId="{6835324E-4B39-EF4E-B346-2C18230D8D9D}" type="parTrans" cxnId="{D6987CB1-F92B-2741-A369-8368030A4123}">
      <dgm:prSet/>
      <dgm:spPr/>
      <dgm:t>
        <a:bodyPr/>
        <a:lstStyle/>
        <a:p>
          <a:endParaRPr lang="en-US"/>
        </a:p>
      </dgm:t>
    </dgm:pt>
    <dgm:pt modelId="{2F0568F6-D4AA-6C4F-B3D4-249731415C60}" type="sibTrans" cxnId="{D6987CB1-F92B-2741-A369-8368030A4123}">
      <dgm:prSet/>
      <dgm:spPr/>
      <dgm:t>
        <a:bodyPr/>
        <a:lstStyle/>
        <a:p>
          <a:endParaRPr lang="en-US"/>
        </a:p>
      </dgm:t>
    </dgm:pt>
    <dgm:pt modelId="{C2166392-F54C-7846-BDA5-3F78CDD83F1D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/>
            <a:t>Major</a:t>
          </a:r>
        </a:p>
      </dgm:t>
    </dgm:pt>
    <dgm:pt modelId="{77A8E790-EDBB-6E46-8209-9F44B9AEDA4B}" type="parTrans" cxnId="{C4C3F276-5F16-9A41-993D-D7C75B4C7D10}">
      <dgm:prSet/>
      <dgm:spPr/>
      <dgm:t>
        <a:bodyPr/>
        <a:lstStyle/>
        <a:p>
          <a:endParaRPr lang="en-US"/>
        </a:p>
      </dgm:t>
    </dgm:pt>
    <dgm:pt modelId="{D693852C-0C64-8549-8709-4A42670155A9}" type="sibTrans" cxnId="{C4C3F276-5F16-9A41-993D-D7C75B4C7D10}">
      <dgm:prSet/>
      <dgm:spPr/>
      <dgm:t>
        <a:bodyPr/>
        <a:lstStyle/>
        <a:p>
          <a:endParaRPr lang="en-US"/>
        </a:p>
      </dgm:t>
    </dgm:pt>
    <dgm:pt modelId="{C15E1DF2-DAEA-3C40-9EC0-9591DA4905E6}">
      <dgm:prSet phldrT="[Text]"/>
      <dgm:spPr>
        <a:solidFill>
          <a:srgbClr val="92D050">
            <a:alpha val="5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en-US" dirty="0"/>
            <a:t>General Education</a:t>
          </a:r>
        </a:p>
      </dgm:t>
    </dgm:pt>
    <dgm:pt modelId="{EA219004-C07A-804C-9240-02DAEE8FE7DA}" type="parTrans" cxnId="{68939CA6-E541-BD41-BA7A-CC5D2E96541A}">
      <dgm:prSet/>
      <dgm:spPr/>
      <dgm:t>
        <a:bodyPr/>
        <a:lstStyle/>
        <a:p>
          <a:endParaRPr lang="en-US"/>
        </a:p>
      </dgm:t>
    </dgm:pt>
    <dgm:pt modelId="{78F373D1-EC62-EC4A-9996-68C85063B08A}" type="sibTrans" cxnId="{68939CA6-E541-BD41-BA7A-CC5D2E96541A}">
      <dgm:prSet/>
      <dgm:spPr/>
      <dgm:t>
        <a:bodyPr/>
        <a:lstStyle/>
        <a:p>
          <a:endParaRPr lang="en-US"/>
        </a:p>
      </dgm:t>
    </dgm:pt>
    <dgm:pt modelId="{9DBF8D5E-62CB-7F47-BD31-7060973977CB}" type="pres">
      <dgm:prSet presAssocID="{673BFB52-566E-7C41-A038-1E6158735A0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8FAFF-BCA2-2A4B-97BD-6181B8408C2A}" type="pres">
      <dgm:prSet presAssocID="{81AFD276-6E90-4F4F-A184-823EA7B711E8}" presName="circ1" presStyleLbl="vennNode1" presStyleIdx="0" presStyleCnt="3"/>
      <dgm:spPr/>
      <dgm:t>
        <a:bodyPr/>
        <a:lstStyle/>
        <a:p>
          <a:endParaRPr lang="en-US"/>
        </a:p>
      </dgm:t>
    </dgm:pt>
    <dgm:pt modelId="{3CEB0314-1498-3D4F-8E0D-37589E10C739}" type="pres">
      <dgm:prSet presAssocID="{81AFD276-6E90-4F4F-A184-823EA7B711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8AFC1-3099-6244-8D96-F6703881D08C}" type="pres">
      <dgm:prSet presAssocID="{C2166392-F54C-7846-BDA5-3F78CDD83F1D}" presName="circ2" presStyleLbl="vennNode1" presStyleIdx="1" presStyleCnt="3"/>
      <dgm:spPr/>
      <dgm:t>
        <a:bodyPr/>
        <a:lstStyle/>
        <a:p>
          <a:endParaRPr lang="en-US"/>
        </a:p>
      </dgm:t>
    </dgm:pt>
    <dgm:pt modelId="{40EAC0AA-EA05-EF4A-814C-23E25E925F4D}" type="pres">
      <dgm:prSet presAssocID="{C2166392-F54C-7846-BDA5-3F78CDD83F1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1F703-252F-B142-8EED-D6DFE270D143}" type="pres">
      <dgm:prSet presAssocID="{C15E1DF2-DAEA-3C40-9EC0-9591DA4905E6}" presName="circ3" presStyleLbl="vennNode1" presStyleIdx="2" presStyleCnt="3"/>
      <dgm:spPr/>
      <dgm:t>
        <a:bodyPr/>
        <a:lstStyle/>
        <a:p>
          <a:endParaRPr lang="en-US"/>
        </a:p>
      </dgm:t>
    </dgm:pt>
    <dgm:pt modelId="{A486B9E4-B7B7-E340-908C-2DD9E8467401}" type="pres">
      <dgm:prSet presAssocID="{C15E1DF2-DAEA-3C40-9EC0-9591DA4905E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F1112A-71D9-DE48-A099-703B58B2B57D}" type="presOf" srcId="{C2166392-F54C-7846-BDA5-3F78CDD83F1D}" destId="{FCB8AFC1-3099-6244-8D96-F6703881D08C}" srcOrd="0" destOrd="0" presId="urn:microsoft.com/office/officeart/2005/8/layout/venn1"/>
    <dgm:cxn modelId="{A67F774B-8F93-3E48-8332-939313B4C5AA}" type="presOf" srcId="{673BFB52-566E-7C41-A038-1E6158735A0B}" destId="{9DBF8D5E-62CB-7F47-BD31-7060973977CB}" srcOrd="0" destOrd="0" presId="urn:microsoft.com/office/officeart/2005/8/layout/venn1"/>
    <dgm:cxn modelId="{AB2B7D4D-A8C4-AF46-B5BE-DD478385DCE6}" type="presOf" srcId="{C2166392-F54C-7846-BDA5-3F78CDD83F1D}" destId="{40EAC0AA-EA05-EF4A-814C-23E25E925F4D}" srcOrd="1" destOrd="0" presId="urn:microsoft.com/office/officeart/2005/8/layout/venn1"/>
    <dgm:cxn modelId="{68939CA6-E541-BD41-BA7A-CC5D2E96541A}" srcId="{673BFB52-566E-7C41-A038-1E6158735A0B}" destId="{C15E1DF2-DAEA-3C40-9EC0-9591DA4905E6}" srcOrd="2" destOrd="0" parTransId="{EA219004-C07A-804C-9240-02DAEE8FE7DA}" sibTransId="{78F373D1-EC62-EC4A-9996-68C85063B08A}"/>
    <dgm:cxn modelId="{D6987CB1-F92B-2741-A369-8368030A4123}" srcId="{673BFB52-566E-7C41-A038-1E6158735A0B}" destId="{81AFD276-6E90-4F4F-A184-823EA7B711E8}" srcOrd="0" destOrd="0" parTransId="{6835324E-4B39-EF4E-B346-2C18230D8D9D}" sibTransId="{2F0568F6-D4AA-6C4F-B3D4-249731415C60}"/>
    <dgm:cxn modelId="{43558D97-FE1F-7446-8A06-B460A846DE21}" type="presOf" srcId="{C15E1DF2-DAEA-3C40-9EC0-9591DA4905E6}" destId="{DC41F703-252F-B142-8EED-D6DFE270D143}" srcOrd="0" destOrd="0" presId="urn:microsoft.com/office/officeart/2005/8/layout/venn1"/>
    <dgm:cxn modelId="{5375B81E-7C5F-944A-80AC-DCB65C105F4A}" type="presOf" srcId="{C15E1DF2-DAEA-3C40-9EC0-9591DA4905E6}" destId="{A486B9E4-B7B7-E340-908C-2DD9E8467401}" srcOrd="1" destOrd="0" presId="urn:microsoft.com/office/officeart/2005/8/layout/venn1"/>
    <dgm:cxn modelId="{62A76373-147D-094A-ADDE-233714485ECC}" type="presOf" srcId="{81AFD276-6E90-4F4F-A184-823EA7B711E8}" destId="{3CEB0314-1498-3D4F-8E0D-37589E10C739}" srcOrd="1" destOrd="0" presId="urn:microsoft.com/office/officeart/2005/8/layout/venn1"/>
    <dgm:cxn modelId="{C4C3F276-5F16-9A41-993D-D7C75B4C7D10}" srcId="{673BFB52-566E-7C41-A038-1E6158735A0B}" destId="{C2166392-F54C-7846-BDA5-3F78CDD83F1D}" srcOrd="1" destOrd="0" parTransId="{77A8E790-EDBB-6E46-8209-9F44B9AEDA4B}" sibTransId="{D693852C-0C64-8549-8709-4A42670155A9}"/>
    <dgm:cxn modelId="{03378CDC-DEFE-F04E-9538-50652D6BF68D}" type="presOf" srcId="{81AFD276-6E90-4F4F-A184-823EA7B711E8}" destId="{7A08FAFF-BCA2-2A4B-97BD-6181B8408C2A}" srcOrd="0" destOrd="0" presId="urn:microsoft.com/office/officeart/2005/8/layout/venn1"/>
    <dgm:cxn modelId="{3FC0012F-9D5F-AC40-80C0-DF0E8600BD2A}" type="presParOf" srcId="{9DBF8D5E-62CB-7F47-BD31-7060973977CB}" destId="{7A08FAFF-BCA2-2A4B-97BD-6181B8408C2A}" srcOrd="0" destOrd="0" presId="urn:microsoft.com/office/officeart/2005/8/layout/venn1"/>
    <dgm:cxn modelId="{E8D9A7E0-FEE0-1B4D-8102-C2ED856DA2D2}" type="presParOf" srcId="{9DBF8D5E-62CB-7F47-BD31-7060973977CB}" destId="{3CEB0314-1498-3D4F-8E0D-37589E10C739}" srcOrd="1" destOrd="0" presId="urn:microsoft.com/office/officeart/2005/8/layout/venn1"/>
    <dgm:cxn modelId="{FE30069E-201C-3648-BE9E-1088D460EA95}" type="presParOf" srcId="{9DBF8D5E-62CB-7F47-BD31-7060973977CB}" destId="{FCB8AFC1-3099-6244-8D96-F6703881D08C}" srcOrd="2" destOrd="0" presId="urn:microsoft.com/office/officeart/2005/8/layout/venn1"/>
    <dgm:cxn modelId="{76FC1DE0-819E-5F4F-A2DA-D91A7A685E89}" type="presParOf" srcId="{9DBF8D5E-62CB-7F47-BD31-7060973977CB}" destId="{40EAC0AA-EA05-EF4A-814C-23E25E925F4D}" srcOrd="3" destOrd="0" presId="urn:microsoft.com/office/officeart/2005/8/layout/venn1"/>
    <dgm:cxn modelId="{D547FD40-8C16-D04C-92C9-0FF31C16C853}" type="presParOf" srcId="{9DBF8D5E-62CB-7F47-BD31-7060973977CB}" destId="{DC41F703-252F-B142-8EED-D6DFE270D143}" srcOrd="4" destOrd="0" presId="urn:microsoft.com/office/officeart/2005/8/layout/venn1"/>
    <dgm:cxn modelId="{961E0806-3865-4C47-BDB9-8D644143484C}" type="presParOf" srcId="{9DBF8D5E-62CB-7F47-BD31-7060973977CB}" destId="{A486B9E4-B7B7-E340-908C-2DD9E846740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8FAFF-BCA2-2A4B-97BD-6181B8408C2A}">
      <dsp:nvSpPr>
        <dsp:cNvPr id="0" name=""/>
        <dsp:cNvSpPr/>
      </dsp:nvSpPr>
      <dsp:spPr>
        <a:xfrm>
          <a:off x="3662894" y="66454"/>
          <a:ext cx="3189810" cy="3189810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Co-Curricular</a:t>
          </a:r>
        </a:p>
      </dsp:txBody>
      <dsp:txXfrm>
        <a:off x="4088202" y="624671"/>
        <a:ext cx="2339194" cy="1435414"/>
      </dsp:txXfrm>
    </dsp:sp>
    <dsp:sp modelId="{FCB8AFC1-3099-6244-8D96-F6703881D08C}">
      <dsp:nvSpPr>
        <dsp:cNvPr id="0" name=""/>
        <dsp:cNvSpPr/>
      </dsp:nvSpPr>
      <dsp:spPr>
        <a:xfrm>
          <a:off x="4813884" y="2060086"/>
          <a:ext cx="3189810" cy="3189810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Major</a:t>
          </a:r>
        </a:p>
      </dsp:txBody>
      <dsp:txXfrm>
        <a:off x="5789435" y="2884120"/>
        <a:ext cx="1913886" cy="1754395"/>
      </dsp:txXfrm>
    </dsp:sp>
    <dsp:sp modelId="{DC41F703-252F-B142-8EED-D6DFE270D143}">
      <dsp:nvSpPr>
        <dsp:cNvPr id="0" name=""/>
        <dsp:cNvSpPr/>
      </dsp:nvSpPr>
      <dsp:spPr>
        <a:xfrm>
          <a:off x="2511904" y="2060086"/>
          <a:ext cx="3189810" cy="3189810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/>
            <a:t>General Education</a:t>
          </a:r>
        </a:p>
      </dsp:txBody>
      <dsp:txXfrm>
        <a:off x="2812278" y="2884120"/>
        <a:ext cx="1913886" cy="1754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DF374-E215-4DBC-BBE9-EC512B843C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D9945-4D7F-4561-A954-ED718107E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8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way to think about it is the core – have a core experience regardless of pathway, major, but something that is consistent about being at this institution – that will happen regardless – you can’t get out of here without it – but you will also get other things </a:t>
            </a:r>
            <a:r>
              <a:rPr lang="en-US" dirty="0">
                <a:sym typeface="Wingdings" pitchFamily="2" charset="2"/>
              </a:rPr>
              <a:t> </a:t>
            </a:r>
          </a:p>
          <a:p>
            <a:r>
              <a:rPr lang="en-US" sz="1200" dirty="0"/>
              <a:t>What are learning frameworks, core competencies, and/or institutional learning outcomes and what do they allow you to do?</a:t>
            </a:r>
          </a:p>
          <a:p>
            <a:r>
              <a:rPr lang="en-US" sz="1200" dirty="0"/>
              <a:t>Learning frameworks allow us to all agree on the learning we are striving and designing towards, not how we will get there, but to align our practices. </a:t>
            </a:r>
          </a:p>
          <a:p>
            <a:r>
              <a:rPr lang="en-US" sz="1200" dirty="0"/>
              <a:t>Mapping is one thing, but if we all map to whatever learning we like, how can we talk to each other and our learners across the system?</a:t>
            </a:r>
          </a:p>
          <a:p>
            <a:r>
              <a:rPr lang="en-US" sz="1200" dirty="0"/>
              <a:t>It sets us up to validated evidence from a variety of places based on a shared framework or evaluative criteria. </a:t>
            </a:r>
            <a:endParaRPr lang="en-US" dirty="0"/>
          </a:p>
          <a:p>
            <a:r>
              <a:rPr lang="en-US" dirty="0"/>
              <a:t>Help us find our point of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C0951-764E-3948-9333-6127DC4C96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9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Terry – Note that</a:t>
            </a:r>
            <a:r>
              <a:rPr lang="en-US" baseline="0" dirty="0" smtClean="0"/>
              <a:t> two we are already pros at; two new ones that are meaningful to the community; #4 selected for pilot based on broad process; Tied identity, meaning that we need to model these as an institution. Descriptive and Aspirational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30521-CEB6-4511-9B3F-C53D1DF3DEB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1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7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2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8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9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3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7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6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5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FBF9-6AB6-44AE-9485-231904499117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D8E7-AA18-4B69-B907-5BFA9754B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0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Diagram of the overlap in core competencies of the major, general education, and co-curricular activities" title="Core Competency Diagram">
            <a:extLst>
              <a:ext uri="{FF2B5EF4-FFF2-40B4-BE49-F238E27FC236}">
                <a16:creationId xmlns:a16="http://schemas.microsoft.com/office/drawing/2014/main" id="{05FF5F84-358B-4947-82C1-07F49F734A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859021"/>
              </p:ext>
            </p:extLst>
          </p:nvPr>
        </p:nvGraphicFramePr>
        <p:xfrm>
          <a:off x="838200" y="860612"/>
          <a:ext cx="10515600" cy="5316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Left Arrow 5" title="&quot;&quot;">
            <a:extLst>
              <a:ext uri="{FF2B5EF4-FFF2-40B4-BE49-F238E27FC236}">
                <a16:creationId xmlns:a16="http://schemas.microsoft.com/office/drawing/2014/main" id="{718BD171-AC87-CA45-B28C-31DA2407A7EE}"/>
              </a:ext>
            </a:extLst>
          </p:cNvPr>
          <p:cNvSpPr/>
          <p:nvPr/>
        </p:nvSpPr>
        <p:spPr>
          <a:xfrm rot="20537417">
            <a:off x="6060832" y="2426677"/>
            <a:ext cx="3903784" cy="1283677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Core Competencies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Core Competencies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00000"/>
              </a:lnSpc>
              <a:spcBef>
                <a:spcPts val="360"/>
              </a:spcBef>
              <a:buClr>
                <a:schemeClr val="dk1"/>
              </a:buClr>
              <a:buSzPts val="1800"/>
              <a:buNone/>
            </a:pPr>
            <a:r>
              <a:rPr lang="en-US" b="1" dirty="0"/>
              <a:t>What are core competencies?</a:t>
            </a:r>
          </a:p>
          <a:p>
            <a:r>
              <a:rPr lang="en-US" dirty="0" smtClean="0"/>
              <a:t>Cross-Cutting (not disciplinary focused)</a:t>
            </a:r>
          </a:p>
          <a:p>
            <a:r>
              <a:rPr lang="en-US" dirty="0" smtClean="0"/>
              <a:t>Cross-Institutional (Curricular and Extra Curricular)</a:t>
            </a:r>
          </a:p>
          <a:p>
            <a:r>
              <a:rPr lang="en-US" dirty="0" smtClean="0"/>
              <a:t>Meaningful to Our Students and Communities</a:t>
            </a:r>
          </a:p>
          <a:p>
            <a:r>
              <a:rPr lang="en-US" dirty="0" smtClean="0"/>
              <a:t>Assessable</a:t>
            </a:r>
          </a:p>
          <a:p>
            <a:r>
              <a:rPr lang="en-US" dirty="0" smtClean="0"/>
              <a:t>Comparable to Peers</a:t>
            </a:r>
          </a:p>
          <a:p>
            <a:r>
              <a:rPr lang="en-US" dirty="0" smtClean="0"/>
              <a:t>Realistic AND Aspirational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2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DBE3-31E2-49C8-A28C-8D4C93BAB9A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2355216"/>
            <a:ext cx="11297920" cy="3193415"/>
          </a:xfrm>
        </p:spPr>
        <p:txBody>
          <a:bodyPr>
            <a:normAutofit lnSpcReduction="10000"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n-US" sz="3600" b="1" i="1" dirty="0" smtClean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Effective </a:t>
            </a:r>
            <a:r>
              <a:rPr lang="en-US" sz="3600" b="1" i="1" dirty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Communication</a:t>
            </a:r>
            <a:br>
              <a:rPr lang="en-US" sz="3600" b="1" i="1" dirty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</a:br>
            <a:r>
              <a:rPr lang="en-US" sz="3600" b="1" i="1" dirty="0" smtClean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2. Critical </a:t>
            </a:r>
            <a:r>
              <a:rPr lang="en-US" sz="3600" b="1" i="1" dirty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and Creative Thinking</a:t>
            </a:r>
            <a:br>
              <a:rPr lang="en-US" sz="3600" b="1" i="1" dirty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</a:br>
            <a:r>
              <a:rPr lang="en-US" sz="3600" b="1" i="1" dirty="0" smtClean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3. Intercultural </a:t>
            </a:r>
            <a:r>
              <a:rPr lang="en-US" sz="3600" b="1" i="1" dirty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Fluency</a:t>
            </a:r>
            <a:r>
              <a:rPr lang="en-US" sz="3200" b="1" i="1" dirty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/>
            </a:r>
            <a:br>
              <a:rPr lang="en-US" sz="3200" b="1" i="1" dirty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</a:br>
            <a:r>
              <a:rPr lang="en-US" sz="3200" b="1" i="1" dirty="0" smtClean="0">
                <a:solidFill>
                  <a:prstClr val="black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4. </a:t>
            </a:r>
            <a:r>
              <a:rPr lang="en-US" sz="3600" b="1" i="1" dirty="0" smtClean="0">
                <a:solidFill>
                  <a:srgbClr val="006600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Personal</a:t>
            </a:r>
            <a:r>
              <a:rPr lang="en-US" sz="3600" b="1" i="1" dirty="0">
                <a:solidFill>
                  <a:srgbClr val="006600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, Professional, and Community Responsibility</a:t>
            </a:r>
            <a:br>
              <a:rPr lang="en-US" sz="3600" b="1" i="1" dirty="0">
                <a:solidFill>
                  <a:srgbClr val="006600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</a:br>
            <a:r>
              <a:rPr lang="en-US" sz="3200" b="1" i="1" dirty="0">
                <a:solidFill>
                  <a:srgbClr val="006600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	</a:t>
            </a:r>
            <a:r>
              <a:rPr lang="en-US" sz="2400" b="1" i="1" dirty="0">
                <a:solidFill>
                  <a:srgbClr val="006600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	</a:t>
            </a:r>
            <a:r>
              <a:rPr lang="en-US" i="1" dirty="0">
                <a:solidFill>
                  <a:srgbClr val="006600"/>
                </a:solidFill>
                <a:latin typeface="Garamond" panose="02020404030301010803" pitchFamily="18" charset="0"/>
                <a:ea typeface="Adobe Heiti Std R" panose="020B0400000000000000" pitchFamily="34" charset="-128"/>
                <a:cs typeface="+mj-cs"/>
              </a:rPr>
              <a:t>The knowledge and skills necessary to promote personal flourishing, professional excellence, and community engagement.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840" y="625793"/>
            <a:ext cx="10515600" cy="1325563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  <a:latin typeface="Garamond" panose="02020404030301010803" pitchFamily="18" charset="0"/>
                <a:ea typeface="Adobe Heiti Std R" panose="020B0400000000000000" pitchFamily="34" charset="-128"/>
              </a:rPr>
              <a:t>UAA’s Core Competencies</a:t>
            </a:r>
            <a:endParaRPr lang="en-US" sz="2400" b="1" i="1" dirty="0">
              <a:latin typeface="Garamond" panose="02020404030301010803" pitchFamily="18" charset="0"/>
              <a:ea typeface="Adobe Heiti Std R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868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84" y="365126"/>
            <a:ext cx="11430000" cy="92041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Personal, Professional and Community Responsibility Emerging Themes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275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Role modeling</a:t>
            </a:r>
          </a:p>
          <a:p>
            <a:r>
              <a:rPr lang="en-US" dirty="0" smtClean="0"/>
              <a:t>Ethics</a:t>
            </a:r>
          </a:p>
          <a:p>
            <a:r>
              <a:rPr lang="en-US" dirty="0" smtClean="0"/>
              <a:t>Place-based learning</a:t>
            </a:r>
          </a:p>
          <a:p>
            <a:r>
              <a:rPr lang="en-US" dirty="0" smtClean="0"/>
              <a:t>Applied learning</a:t>
            </a:r>
          </a:p>
          <a:p>
            <a:r>
              <a:rPr lang="en-US" dirty="0" smtClean="0"/>
              <a:t>Civic engagement</a:t>
            </a:r>
          </a:p>
          <a:p>
            <a:r>
              <a:rPr lang="en-US" dirty="0" smtClean="0"/>
              <a:t>Community-based learning</a:t>
            </a:r>
          </a:p>
          <a:p>
            <a:r>
              <a:rPr lang="en-US" dirty="0" smtClean="0"/>
              <a:t>Leadership Safety</a:t>
            </a:r>
          </a:p>
          <a:p>
            <a:r>
              <a:rPr lang="en-US" dirty="0" smtClean="0"/>
              <a:t>Whole person</a:t>
            </a:r>
          </a:p>
          <a:p>
            <a:r>
              <a:rPr lang="en-US" dirty="0" smtClean="0"/>
              <a:t>Project-based learning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Integration of culture</a:t>
            </a:r>
          </a:p>
          <a:p>
            <a:r>
              <a:rPr lang="en-US" dirty="0"/>
              <a:t>Building relationships</a:t>
            </a:r>
          </a:p>
          <a:p>
            <a:r>
              <a:rPr lang="en-US" dirty="0"/>
              <a:t>Team work</a:t>
            </a:r>
          </a:p>
          <a:p>
            <a:r>
              <a:rPr lang="en-US" dirty="0"/>
              <a:t>Connection with others</a:t>
            </a:r>
          </a:p>
          <a:p>
            <a:r>
              <a:rPr lang="en-US" dirty="0"/>
              <a:t>Passion for your work</a:t>
            </a:r>
          </a:p>
          <a:p>
            <a:r>
              <a:rPr lang="en-US" dirty="0"/>
              <a:t>Sense of purpose</a:t>
            </a:r>
          </a:p>
          <a:p>
            <a:r>
              <a:rPr lang="en-US" dirty="0"/>
              <a:t>Importance of </a:t>
            </a:r>
            <a:r>
              <a:rPr lang="en-US" dirty="0" smtClean="0"/>
              <a:t>practicing</a:t>
            </a:r>
          </a:p>
          <a:p>
            <a:r>
              <a:rPr lang="en-US" dirty="0" smtClean="0"/>
              <a:t>Student engagement</a:t>
            </a:r>
          </a:p>
          <a:p>
            <a:r>
              <a:rPr lang="en-US" dirty="0" smtClean="0"/>
              <a:t>Resilience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4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ist: Service-learning experiences, Alaska Native Themed GER, Pedgagy (flipped classroom/Project based learning/TILT), UNIV 150 course, Capstone courses, ePortfolio reflection on PPCR, Courses that address ethical and social issues, Library Science courses, practicumes/internships/externships, research (grad and undergrad) (content/part./org.), Tom Case Leadership Fellows Program, Student Clubs Participation/Leadership, Counselling/Advising, CBPP Business Plan Comp., Email Etiquette, Campus Events/Discussions, USUAA Participation, Student Coaching/Peer Mentoring, student employment , student volunteer activities, student orientation, career readiness workshops, athletics, safety training, hospital days for MD students, Title IX training, Art Studio monitor, Radio Station participation, COVID training/requirements, Care Team&#10;&#10;New Column Header: Where Does Learning Take Place?&#10;&#10;Classroom, library, Middle College, student clubs, advising, professional organizations, Greek Life, Learning Commons, Dean's Student Advisory Board, Alumni Association, Residence Life, labs, residence halls, hospitals, advisory boards, &quot;Safe Spaces,&quot; radio station, Multicultural Center, Email/Blackboard/Zoom" title="Personal, Professional, and Community Responsibility Learning Experiences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275" y="25023"/>
            <a:ext cx="5581650" cy="6716263"/>
          </a:xfrm>
          <a:prstGeom prst="rect">
            <a:avLst/>
          </a:prstGeom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Personal, Professional, and Community Responsibility Learning Experiences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83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359</Words>
  <Application>Microsoft Office PowerPoint</Application>
  <PresentationFormat>Widescreen</PresentationFormat>
  <Paragraphs>46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Heiti Std R</vt:lpstr>
      <vt:lpstr>Arial</vt:lpstr>
      <vt:lpstr>Calibri</vt:lpstr>
      <vt:lpstr>Calibri Light</vt:lpstr>
      <vt:lpstr>Garamond</vt:lpstr>
      <vt:lpstr>Wingdings</vt:lpstr>
      <vt:lpstr>Office Theme</vt:lpstr>
      <vt:lpstr>Core Competencies</vt:lpstr>
      <vt:lpstr>Core Competencies  </vt:lpstr>
      <vt:lpstr>UAA’s Core Competencies</vt:lpstr>
      <vt:lpstr> Personal, Professional and Community Responsibility Emerging Themes</vt:lpstr>
      <vt:lpstr>Personal, Professional, and Community Responsibility Learning Experiences</vt:lpstr>
    </vt:vector>
  </TitlesOfParts>
  <Company>Univeristy of Alaska Anchorage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D King</dc:creator>
  <cp:lastModifiedBy>Megan Carlson</cp:lastModifiedBy>
  <cp:revision>7</cp:revision>
  <dcterms:created xsi:type="dcterms:W3CDTF">2021-05-04T21:16:16Z</dcterms:created>
  <dcterms:modified xsi:type="dcterms:W3CDTF">2021-05-10T23:56:03Z</dcterms:modified>
</cp:coreProperties>
</file>