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307" r:id="rId3"/>
    <p:sldId id="304" r:id="rId4"/>
    <p:sldId id="300" r:id="rId5"/>
    <p:sldId id="284" r:id="rId6"/>
    <p:sldId id="298" r:id="rId7"/>
    <p:sldId id="306" r:id="rId8"/>
    <p:sldId id="301" r:id="rId9"/>
    <p:sldId id="302" r:id="rId10"/>
    <p:sldId id="296" r:id="rId11"/>
    <p:sldId id="283" r:id="rId12"/>
    <p:sldId id="303" r:id="rId13"/>
    <p:sldId id="30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7837"/>
    <a:srgbClr val="FFD8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66" autoAdjust="0"/>
    <p:restoredTop sz="94674"/>
  </p:normalViewPr>
  <p:slideViewPr>
    <p:cSldViewPr snapToGrid="0" snapToObjects="1">
      <p:cViewPr varScale="1">
        <p:scale>
          <a:sx n="115" d="100"/>
          <a:sy n="115" d="100"/>
        </p:scale>
        <p:origin x="12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97C7-DA74-154B-BDCD-1D22F8236319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CCAF-ABBE-CE44-933E-64EA08D35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73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97C7-DA74-154B-BDCD-1D22F8236319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CCAF-ABBE-CE44-933E-64EA08D35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56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97C7-DA74-154B-BDCD-1D22F8236319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CCAF-ABBE-CE44-933E-64EA08D35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665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97C7-DA74-154B-BDCD-1D22F8236319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CCAF-ABBE-CE44-933E-64EA08D35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23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97C7-DA74-154B-BDCD-1D22F8236319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CCAF-ABBE-CE44-933E-64EA08D35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2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97C7-DA74-154B-BDCD-1D22F8236319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CCAF-ABBE-CE44-933E-64EA08D35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678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97C7-DA74-154B-BDCD-1D22F8236319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CCAF-ABBE-CE44-933E-64EA08D35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07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97C7-DA74-154B-BDCD-1D22F8236319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CCAF-ABBE-CE44-933E-64EA08D35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78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97C7-DA74-154B-BDCD-1D22F8236319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CCAF-ABBE-CE44-933E-64EA08D35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52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97C7-DA74-154B-BDCD-1D22F8236319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CCAF-ABBE-CE44-933E-64EA08D35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845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97C7-DA74-154B-BDCD-1D22F8236319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CCAF-ABBE-CE44-933E-64EA08D35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284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2414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397C7-DA74-154B-BDCD-1D22F8236319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5CCAF-ABBE-CE44-933E-64EA08D35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982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 title="&quot;&quot;">
            <a:extLst>
              <a:ext uri="{FF2B5EF4-FFF2-40B4-BE49-F238E27FC236}">
                <a16:creationId xmlns:a16="http://schemas.microsoft.com/office/drawing/2014/main" id="{B4AF595A-ABB6-1848-A381-A4410D31AFF3}"/>
              </a:ext>
            </a:extLst>
          </p:cNvPr>
          <p:cNvSpPr/>
          <p:nvPr/>
        </p:nvSpPr>
        <p:spPr>
          <a:xfrm>
            <a:off x="0" y="0"/>
            <a:ext cx="12192000" cy="630195"/>
          </a:xfrm>
          <a:prstGeom prst="rect">
            <a:avLst/>
          </a:prstGeom>
          <a:solidFill>
            <a:srgbClr val="0A78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 title="&quot;&quot;">
            <a:extLst>
              <a:ext uri="{FF2B5EF4-FFF2-40B4-BE49-F238E27FC236}">
                <a16:creationId xmlns:a16="http://schemas.microsoft.com/office/drawing/2014/main" id="{A5E4E0FB-D0AE-4344-BE06-1646C0B6EAFF}"/>
              </a:ext>
            </a:extLst>
          </p:cNvPr>
          <p:cNvSpPr/>
          <p:nvPr/>
        </p:nvSpPr>
        <p:spPr>
          <a:xfrm>
            <a:off x="0" y="6549081"/>
            <a:ext cx="12192000" cy="308919"/>
          </a:xfrm>
          <a:prstGeom prst="rect">
            <a:avLst/>
          </a:prstGeom>
          <a:solidFill>
            <a:srgbClr val="FFD8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team of two evaluators will assess the institution’s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readiness to demonstrate progress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in the areas of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institutional effectiveness, mission fulfillment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student learning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and student achievement (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student success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), with a focus on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closing equity gaps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They will base their assessment on UAA’s Mid-Cycle Self-Evaluation Report and the October 7-8 site visit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38200" y="630195"/>
            <a:ext cx="10515600" cy="106049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What is the Mid-Cycle Evaluation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7192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 title="&quot;&quot;">
            <a:extLst>
              <a:ext uri="{FF2B5EF4-FFF2-40B4-BE49-F238E27FC236}">
                <a16:creationId xmlns:a16="http://schemas.microsoft.com/office/drawing/2014/main" id="{B4AF595A-ABB6-1848-A381-A4410D31AFF3}"/>
              </a:ext>
            </a:extLst>
          </p:cNvPr>
          <p:cNvSpPr/>
          <p:nvPr/>
        </p:nvSpPr>
        <p:spPr>
          <a:xfrm>
            <a:off x="0" y="0"/>
            <a:ext cx="12192000" cy="630195"/>
          </a:xfrm>
          <a:prstGeom prst="rect">
            <a:avLst/>
          </a:prstGeom>
          <a:solidFill>
            <a:srgbClr val="0A78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 title="&quot;&quot;">
            <a:extLst>
              <a:ext uri="{FF2B5EF4-FFF2-40B4-BE49-F238E27FC236}">
                <a16:creationId xmlns:a16="http://schemas.microsoft.com/office/drawing/2014/main" id="{A5E4E0FB-D0AE-4344-BE06-1646C0B6EAFF}"/>
              </a:ext>
            </a:extLst>
          </p:cNvPr>
          <p:cNvSpPr/>
          <p:nvPr/>
        </p:nvSpPr>
        <p:spPr>
          <a:xfrm>
            <a:off x="0" y="6549081"/>
            <a:ext cx="12192000" cy="308919"/>
          </a:xfrm>
          <a:prstGeom prst="rect">
            <a:avLst/>
          </a:prstGeom>
          <a:solidFill>
            <a:srgbClr val="FFD8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19125" y="1898650"/>
            <a:ext cx="1095375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Q: How do we know what our equity gaps are and what are we doing about them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1455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 title="&quot;&quot;">
            <a:extLst>
              <a:ext uri="{FF2B5EF4-FFF2-40B4-BE49-F238E27FC236}">
                <a16:creationId xmlns:a16="http://schemas.microsoft.com/office/drawing/2014/main" id="{B4AF595A-ABB6-1848-A381-A4410D31AFF3}"/>
              </a:ext>
            </a:extLst>
          </p:cNvPr>
          <p:cNvSpPr/>
          <p:nvPr/>
        </p:nvSpPr>
        <p:spPr>
          <a:xfrm>
            <a:off x="0" y="0"/>
            <a:ext cx="12192000" cy="630195"/>
          </a:xfrm>
          <a:prstGeom prst="rect">
            <a:avLst/>
          </a:prstGeom>
          <a:solidFill>
            <a:srgbClr val="0A78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 title="&quot;&quot;">
            <a:extLst>
              <a:ext uri="{FF2B5EF4-FFF2-40B4-BE49-F238E27FC236}">
                <a16:creationId xmlns:a16="http://schemas.microsoft.com/office/drawing/2014/main" id="{A5E4E0FB-D0AE-4344-BE06-1646C0B6EAFF}"/>
              </a:ext>
            </a:extLst>
          </p:cNvPr>
          <p:cNvSpPr/>
          <p:nvPr/>
        </p:nvSpPr>
        <p:spPr>
          <a:xfrm>
            <a:off x="0" y="6549081"/>
            <a:ext cx="12192000" cy="308919"/>
          </a:xfrm>
          <a:prstGeom prst="rect">
            <a:avLst/>
          </a:prstGeom>
          <a:solidFill>
            <a:srgbClr val="FFD8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19137" y="1346500"/>
            <a:ext cx="10753725" cy="433387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Q: Do we have continuous improvement processes in place to ensure student learning, student success and the closing of equity gaps? </a:t>
            </a:r>
            <a:b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Do we use data and information from these processes to allocate resources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7184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 title="&quot;&quot;">
            <a:extLst>
              <a:ext uri="{FF2B5EF4-FFF2-40B4-BE49-F238E27FC236}">
                <a16:creationId xmlns:a16="http://schemas.microsoft.com/office/drawing/2014/main" id="{B4AF595A-ABB6-1848-A381-A4410D31AFF3}"/>
              </a:ext>
            </a:extLst>
          </p:cNvPr>
          <p:cNvSpPr/>
          <p:nvPr/>
        </p:nvSpPr>
        <p:spPr>
          <a:xfrm>
            <a:off x="0" y="0"/>
            <a:ext cx="12192000" cy="630195"/>
          </a:xfrm>
          <a:prstGeom prst="rect">
            <a:avLst/>
          </a:prstGeom>
          <a:solidFill>
            <a:srgbClr val="0A78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 title="&quot;&quot;">
            <a:extLst>
              <a:ext uri="{FF2B5EF4-FFF2-40B4-BE49-F238E27FC236}">
                <a16:creationId xmlns:a16="http://schemas.microsoft.com/office/drawing/2014/main" id="{A5E4E0FB-D0AE-4344-BE06-1646C0B6EAFF}"/>
              </a:ext>
            </a:extLst>
          </p:cNvPr>
          <p:cNvSpPr/>
          <p:nvPr/>
        </p:nvSpPr>
        <p:spPr>
          <a:xfrm>
            <a:off x="0" y="6549081"/>
            <a:ext cx="12192000" cy="308919"/>
          </a:xfrm>
          <a:prstGeom prst="rect">
            <a:avLst/>
          </a:prstGeom>
          <a:solidFill>
            <a:srgbClr val="FFD8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0075" y="1736725"/>
            <a:ext cx="10991850" cy="206375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Q: Can you give examples of how you or your area contribute to promoting student learning, student success, and the closing of equity gaps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6768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 title="&quot;&quot;">
            <a:extLst>
              <a:ext uri="{FF2B5EF4-FFF2-40B4-BE49-F238E27FC236}">
                <a16:creationId xmlns:a16="http://schemas.microsoft.com/office/drawing/2014/main" id="{B4AF595A-ABB6-1848-A381-A4410D31AFF3}"/>
              </a:ext>
            </a:extLst>
          </p:cNvPr>
          <p:cNvSpPr/>
          <p:nvPr/>
        </p:nvSpPr>
        <p:spPr>
          <a:xfrm>
            <a:off x="0" y="0"/>
            <a:ext cx="12192000" cy="630195"/>
          </a:xfrm>
          <a:prstGeom prst="rect">
            <a:avLst/>
          </a:prstGeom>
          <a:solidFill>
            <a:srgbClr val="0A78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 title="&quot;&quot;">
            <a:extLst>
              <a:ext uri="{FF2B5EF4-FFF2-40B4-BE49-F238E27FC236}">
                <a16:creationId xmlns:a16="http://schemas.microsoft.com/office/drawing/2014/main" id="{A5E4E0FB-D0AE-4344-BE06-1646C0B6EAFF}"/>
              </a:ext>
            </a:extLst>
          </p:cNvPr>
          <p:cNvSpPr/>
          <p:nvPr/>
        </p:nvSpPr>
        <p:spPr>
          <a:xfrm>
            <a:off x="0" y="6549081"/>
            <a:ext cx="12192000" cy="308919"/>
          </a:xfrm>
          <a:prstGeom prst="rect">
            <a:avLst/>
          </a:prstGeom>
          <a:solidFill>
            <a:srgbClr val="FFD8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160129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Q: What makes UAA special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7506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 title="&quot;&quot;">
            <a:extLst>
              <a:ext uri="{FF2B5EF4-FFF2-40B4-BE49-F238E27FC236}">
                <a16:creationId xmlns:a16="http://schemas.microsoft.com/office/drawing/2014/main" id="{B4AF595A-ABB6-1848-A381-A4410D31AFF3}"/>
              </a:ext>
            </a:extLst>
          </p:cNvPr>
          <p:cNvSpPr/>
          <p:nvPr/>
        </p:nvSpPr>
        <p:spPr>
          <a:xfrm>
            <a:off x="0" y="0"/>
            <a:ext cx="12192000" cy="630195"/>
          </a:xfrm>
          <a:prstGeom prst="rect">
            <a:avLst/>
          </a:prstGeom>
          <a:solidFill>
            <a:srgbClr val="0A78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 title="&quot;&quot;">
            <a:extLst>
              <a:ext uri="{FF2B5EF4-FFF2-40B4-BE49-F238E27FC236}">
                <a16:creationId xmlns:a16="http://schemas.microsoft.com/office/drawing/2014/main" id="{A5E4E0FB-D0AE-4344-BE06-1646C0B6EAFF}"/>
              </a:ext>
            </a:extLst>
          </p:cNvPr>
          <p:cNvSpPr/>
          <p:nvPr/>
        </p:nvSpPr>
        <p:spPr>
          <a:xfrm>
            <a:off x="0" y="6549081"/>
            <a:ext cx="12192000" cy="308919"/>
          </a:xfrm>
          <a:prstGeom prst="rect">
            <a:avLst/>
          </a:prstGeom>
          <a:solidFill>
            <a:srgbClr val="FFD8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199" y="2076450"/>
            <a:ext cx="10906125" cy="222009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The visit will be virtual and the evaluators will meet with groups and individuals. </a:t>
            </a:r>
            <a:b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We should know the final schedule by next week.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7897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 title="&quot;&quot;">
            <a:extLst>
              <a:ext uri="{FF2B5EF4-FFF2-40B4-BE49-F238E27FC236}">
                <a16:creationId xmlns:a16="http://schemas.microsoft.com/office/drawing/2014/main" id="{B4AF595A-ABB6-1848-A381-A4410D31AFF3}"/>
              </a:ext>
            </a:extLst>
          </p:cNvPr>
          <p:cNvSpPr/>
          <p:nvPr/>
        </p:nvSpPr>
        <p:spPr>
          <a:xfrm>
            <a:off x="0" y="0"/>
            <a:ext cx="12192000" cy="630195"/>
          </a:xfrm>
          <a:prstGeom prst="rect">
            <a:avLst/>
          </a:prstGeom>
          <a:solidFill>
            <a:srgbClr val="0A78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 title="&quot;&quot;">
            <a:extLst>
              <a:ext uri="{FF2B5EF4-FFF2-40B4-BE49-F238E27FC236}">
                <a16:creationId xmlns:a16="http://schemas.microsoft.com/office/drawing/2014/main" id="{A5E4E0FB-D0AE-4344-BE06-1646C0B6EAFF}"/>
              </a:ext>
            </a:extLst>
          </p:cNvPr>
          <p:cNvSpPr/>
          <p:nvPr/>
        </p:nvSpPr>
        <p:spPr>
          <a:xfrm>
            <a:off x="0" y="6549081"/>
            <a:ext cx="12192000" cy="308919"/>
          </a:xfrm>
          <a:prstGeom prst="rect">
            <a:avLst/>
          </a:prstGeom>
          <a:solidFill>
            <a:srgbClr val="FFD8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507D0D-B490-F54E-A53E-075D8B909E38}"/>
              </a:ext>
            </a:extLst>
          </p:cNvPr>
          <p:cNvSpPr txBox="1"/>
          <p:nvPr/>
        </p:nvSpPr>
        <p:spPr>
          <a:xfrm>
            <a:off x="553994" y="1906678"/>
            <a:ext cx="11084011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 open and honest, and be yourself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 ready with examples of how you or your area contribute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 brief so the evaluators can get through their questions and others can contribute</a:t>
            </a:r>
          </a:p>
          <a:p>
            <a:endParaRPr lang="en-US" sz="3200" b="1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630195"/>
            <a:ext cx="10515600" cy="119302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Tips for meeting with the evaluators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442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 title="&quot;&quot;">
            <a:extLst>
              <a:ext uri="{FF2B5EF4-FFF2-40B4-BE49-F238E27FC236}">
                <a16:creationId xmlns:a16="http://schemas.microsoft.com/office/drawing/2014/main" id="{B4AF595A-ABB6-1848-A381-A4410D31AFF3}"/>
              </a:ext>
            </a:extLst>
          </p:cNvPr>
          <p:cNvSpPr/>
          <p:nvPr/>
        </p:nvSpPr>
        <p:spPr>
          <a:xfrm>
            <a:off x="0" y="0"/>
            <a:ext cx="12192000" cy="630195"/>
          </a:xfrm>
          <a:prstGeom prst="rect">
            <a:avLst/>
          </a:prstGeom>
          <a:solidFill>
            <a:srgbClr val="0A78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 title="&quot;&quot;">
            <a:extLst>
              <a:ext uri="{FF2B5EF4-FFF2-40B4-BE49-F238E27FC236}">
                <a16:creationId xmlns:a16="http://schemas.microsoft.com/office/drawing/2014/main" id="{A5E4E0FB-D0AE-4344-BE06-1646C0B6EAFF}"/>
              </a:ext>
            </a:extLst>
          </p:cNvPr>
          <p:cNvSpPr/>
          <p:nvPr/>
        </p:nvSpPr>
        <p:spPr>
          <a:xfrm>
            <a:off x="0" y="6549081"/>
            <a:ext cx="12192000" cy="308919"/>
          </a:xfrm>
          <a:prstGeom prst="rect">
            <a:avLst/>
          </a:prstGeom>
          <a:solidFill>
            <a:srgbClr val="FFD8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1943100"/>
            <a:ext cx="10515600" cy="891381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What will the evaluators want to know from us?</a:t>
            </a:r>
          </a:p>
        </p:txBody>
      </p:sp>
    </p:spTree>
    <p:extLst>
      <p:ext uri="{BB962C8B-B14F-4D97-AF65-F5344CB8AC3E}">
        <p14:creationId xmlns:p14="http://schemas.microsoft.com/office/powerpoint/2010/main" val="394658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 title="&quot;&quot;">
            <a:extLst>
              <a:ext uri="{FF2B5EF4-FFF2-40B4-BE49-F238E27FC236}">
                <a16:creationId xmlns:a16="http://schemas.microsoft.com/office/drawing/2014/main" id="{B4AF595A-ABB6-1848-A381-A4410D31AFF3}"/>
              </a:ext>
            </a:extLst>
          </p:cNvPr>
          <p:cNvSpPr/>
          <p:nvPr/>
        </p:nvSpPr>
        <p:spPr>
          <a:xfrm>
            <a:off x="0" y="0"/>
            <a:ext cx="12192000" cy="630195"/>
          </a:xfrm>
          <a:prstGeom prst="rect">
            <a:avLst/>
          </a:prstGeom>
          <a:solidFill>
            <a:srgbClr val="0A78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 title="&quot;&quot;">
            <a:extLst>
              <a:ext uri="{FF2B5EF4-FFF2-40B4-BE49-F238E27FC236}">
                <a16:creationId xmlns:a16="http://schemas.microsoft.com/office/drawing/2014/main" id="{A5E4E0FB-D0AE-4344-BE06-1646C0B6EAFF}"/>
              </a:ext>
            </a:extLst>
          </p:cNvPr>
          <p:cNvSpPr/>
          <p:nvPr/>
        </p:nvSpPr>
        <p:spPr>
          <a:xfrm>
            <a:off x="0" y="6549081"/>
            <a:ext cx="12192000" cy="308919"/>
          </a:xfrm>
          <a:prstGeom prst="rect">
            <a:avLst/>
          </a:prstGeom>
          <a:solidFill>
            <a:srgbClr val="FFD8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179366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Q: Do we know our mission?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0855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 title="&quot;&quot;">
            <a:extLst>
              <a:ext uri="{FF2B5EF4-FFF2-40B4-BE49-F238E27FC236}">
                <a16:creationId xmlns:a16="http://schemas.microsoft.com/office/drawing/2014/main" id="{B4AF595A-ABB6-1848-A381-A4410D31AFF3}"/>
              </a:ext>
            </a:extLst>
          </p:cNvPr>
          <p:cNvSpPr/>
          <p:nvPr/>
        </p:nvSpPr>
        <p:spPr>
          <a:xfrm>
            <a:off x="0" y="0"/>
            <a:ext cx="12192000" cy="630195"/>
          </a:xfrm>
          <a:prstGeom prst="rect">
            <a:avLst/>
          </a:prstGeom>
          <a:solidFill>
            <a:srgbClr val="0A78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 title="&quot;&quot;">
            <a:extLst>
              <a:ext uri="{FF2B5EF4-FFF2-40B4-BE49-F238E27FC236}">
                <a16:creationId xmlns:a16="http://schemas.microsoft.com/office/drawing/2014/main" id="{A5E4E0FB-D0AE-4344-BE06-1646C0B6EAFF}"/>
              </a:ext>
            </a:extLst>
          </p:cNvPr>
          <p:cNvSpPr/>
          <p:nvPr/>
        </p:nvSpPr>
        <p:spPr>
          <a:xfrm>
            <a:off x="0" y="6549081"/>
            <a:ext cx="12192000" cy="308919"/>
          </a:xfrm>
          <a:prstGeom prst="rect">
            <a:avLst/>
          </a:prstGeom>
          <a:solidFill>
            <a:srgbClr val="FFD8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57187" y="2228562"/>
            <a:ext cx="11477625" cy="90738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Q: How do we know we are meeting our mission?</a:t>
            </a:r>
            <a:b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03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 title="&quot;&quot;">
            <a:extLst>
              <a:ext uri="{FF2B5EF4-FFF2-40B4-BE49-F238E27FC236}">
                <a16:creationId xmlns:a16="http://schemas.microsoft.com/office/drawing/2014/main" id="{B4AF595A-ABB6-1848-A381-A4410D31AFF3}"/>
              </a:ext>
            </a:extLst>
          </p:cNvPr>
          <p:cNvSpPr/>
          <p:nvPr/>
        </p:nvSpPr>
        <p:spPr>
          <a:xfrm>
            <a:off x="0" y="0"/>
            <a:ext cx="12192000" cy="630195"/>
          </a:xfrm>
          <a:prstGeom prst="rect">
            <a:avLst/>
          </a:prstGeom>
          <a:solidFill>
            <a:srgbClr val="0A78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 title="&quot;&quot;">
            <a:extLst>
              <a:ext uri="{FF2B5EF4-FFF2-40B4-BE49-F238E27FC236}">
                <a16:creationId xmlns:a16="http://schemas.microsoft.com/office/drawing/2014/main" id="{A5E4E0FB-D0AE-4344-BE06-1646C0B6EAFF}"/>
              </a:ext>
            </a:extLst>
          </p:cNvPr>
          <p:cNvSpPr/>
          <p:nvPr/>
        </p:nvSpPr>
        <p:spPr>
          <a:xfrm>
            <a:off x="0" y="6549081"/>
            <a:ext cx="12192000" cy="308919"/>
          </a:xfrm>
          <a:prstGeom prst="rect">
            <a:avLst/>
          </a:prstGeom>
          <a:solidFill>
            <a:srgbClr val="FFD8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180340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Q: How do accreditation and UAA 2025 align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7841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 title="&quot;&quot;">
            <a:extLst>
              <a:ext uri="{FF2B5EF4-FFF2-40B4-BE49-F238E27FC236}">
                <a16:creationId xmlns:a16="http://schemas.microsoft.com/office/drawing/2014/main" id="{B4AF595A-ABB6-1848-A381-A4410D31AFF3}"/>
              </a:ext>
            </a:extLst>
          </p:cNvPr>
          <p:cNvSpPr/>
          <p:nvPr/>
        </p:nvSpPr>
        <p:spPr>
          <a:xfrm>
            <a:off x="0" y="0"/>
            <a:ext cx="12192000" cy="630195"/>
          </a:xfrm>
          <a:prstGeom prst="rect">
            <a:avLst/>
          </a:prstGeom>
          <a:solidFill>
            <a:srgbClr val="0A78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 title="&quot;&quot;">
            <a:extLst>
              <a:ext uri="{FF2B5EF4-FFF2-40B4-BE49-F238E27FC236}">
                <a16:creationId xmlns:a16="http://schemas.microsoft.com/office/drawing/2014/main" id="{A5E4E0FB-D0AE-4344-BE06-1646C0B6EAFF}"/>
              </a:ext>
            </a:extLst>
          </p:cNvPr>
          <p:cNvSpPr/>
          <p:nvPr/>
        </p:nvSpPr>
        <p:spPr>
          <a:xfrm>
            <a:off x="0" y="6549081"/>
            <a:ext cx="12192000" cy="308919"/>
          </a:xfrm>
          <a:prstGeom prst="rect">
            <a:avLst/>
          </a:prstGeom>
          <a:solidFill>
            <a:srgbClr val="FFD8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180406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Q: What do we want our students to learn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0260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 title="&quot;&quot;">
            <a:extLst>
              <a:ext uri="{FF2B5EF4-FFF2-40B4-BE49-F238E27FC236}">
                <a16:creationId xmlns:a16="http://schemas.microsoft.com/office/drawing/2014/main" id="{B4AF595A-ABB6-1848-A381-A4410D31AFF3}"/>
              </a:ext>
            </a:extLst>
          </p:cNvPr>
          <p:cNvSpPr/>
          <p:nvPr/>
        </p:nvSpPr>
        <p:spPr>
          <a:xfrm>
            <a:off x="0" y="0"/>
            <a:ext cx="12192000" cy="630195"/>
          </a:xfrm>
          <a:prstGeom prst="rect">
            <a:avLst/>
          </a:prstGeom>
          <a:solidFill>
            <a:srgbClr val="0A78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 title="&quot;&quot;">
            <a:extLst>
              <a:ext uri="{FF2B5EF4-FFF2-40B4-BE49-F238E27FC236}">
                <a16:creationId xmlns:a16="http://schemas.microsoft.com/office/drawing/2014/main" id="{A5E4E0FB-D0AE-4344-BE06-1646C0B6EAFF}"/>
              </a:ext>
            </a:extLst>
          </p:cNvPr>
          <p:cNvSpPr/>
          <p:nvPr/>
        </p:nvSpPr>
        <p:spPr>
          <a:xfrm>
            <a:off x="0" y="6549081"/>
            <a:ext cx="12192000" cy="308919"/>
          </a:xfrm>
          <a:prstGeom prst="rect">
            <a:avLst/>
          </a:prstGeom>
          <a:solidFill>
            <a:srgbClr val="FFD8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28612" y="1806533"/>
            <a:ext cx="11534775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Q: How do we know our students are successful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2239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850</TotalTime>
  <Words>287</Words>
  <Application>Microsoft Office PowerPoint</Application>
  <PresentationFormat>Widescreen</PresentationFormat>
  <Paragraphs>19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What is the Mid-Cycle Evaluation?</vt:lpstr>
      <vt:lpstr>The visit will be virtual and the evaluators will meet with groups and individuals.   We should know the final schedule by next week. </vt:lpstr>
      <vt:lpstr>Tips for meeting with the evaluators:</vt:lpstr>
      <vt:lpstr>What will the evaluators want to know from us?</vt:lpstr>
      <vt:lpstr>Q: Do we know our mission? </vt:lpstr>
      <vt:lpstr>Q: How do we know we are meeting our mission? </vt:lpstr>
      <vt:lpstr>Q: How do accreditation and UAA 2025 align?</vt:lpstr>
      <vt:lpstr>Q: What do we want our students to learn?</vt:lpstr>
      <vt:lpstr>Q: How do we know our students are successful?</vt:lpstr>
      <vt:lpstr>Q: How do we know what our equity gaps are and what are we doing about them?</vt:lpstr>
      <vt:lpstr>Q: Do we have continuous improvement processes in place to ensure student learning, student success and the closing of equity gaps?   Do we use data and information from these processes to allocate resources?</vt:lpstr>
      <vt:lpstr>Q: Can you give examples of how you or your area contribute to promoting student learning, student success, and the closing of equity gaps?</vt:lpstr>
      <vt:lpstr>Q: What makes UAA special?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source source</dc:creator>
  <cp:lastModifiedBy>Megan Carlson</cp:lastModifiedBy>
  <cp:revision>89</cp:revision>
  <dcterms:created xsi:type="dcterms:W3CDTF">2021-07-15T00:20:08Z</dcterms:created>
  <dcterms:modified xsi:type="dcterms:W3CDTF">2021-09-28T17:06:40Z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