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59" r:id="rId4"/>
    <p:sldId id="260" r:id="rId5"/>
    <p:sldId id="262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DDE2"/>
    <a:srgbClr val="E2D5D0"/>
    <a:srgbClr val="EBD8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46" autoAdjust="0"/>
  </p:normalViewPr>
  <p:slideViewPr>
    <p:cSldViewPr snapToGrid="0">
      <p:cViewPr varScale="1">
        <p:scale>
          <a:sx n="123" d="100"/>
          <a:sy n="123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83C3-3DEF-4D9D-9144-C013091C4C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C2584A-8CEA-423B-82AB-E7054F36E3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C4CF6-9A93-46D5-B177-F680EF957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766C-CBCA-4972-9995-322CFD8D2A76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A3E4E-1B56-461B-A362-AC2406545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A1CB1-D12F-404B-8F61-176079D16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B6F3-6CC2-4750-9C5A-08820E213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79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94620-A4FC-4D86-96FF-1428368F1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B0F6D-316C-480C-B08D-C5C074C706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DABB2-E116-4D8E-9CC7-AE61943D8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766C-CBCA-4972-9995-322CFD8D2A76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509C0-F59D-45F8-86C8-14E38BC32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0C5DB-594A-44D1-84E6-B3F187299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B6F3-6CC2-4750-9C5A-08820E213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4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538585-1231-450B-BD95-6B4D68D58A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06B399-B735-4125-94BD-B9890CA926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AF36D-1E42-4E04-A151-AF728335B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766C-CBCA-4972-9995-322CFD8D2A76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464F5-2F74-44FE-A465-081741B3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D2F2B-33F5-479F-B633-112BE1A7D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B6F3-6CC2-4750-9C5A-08820E213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1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9A956-F4B4-4A36-914E-9122F2DFE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2149A-7956-4B2B-9255-E2F0BB22D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9A3C5-ED1A-4E30-BE14-5AF472AF3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766C-CBCA-4972-9995-322CFD8D2A76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F88EC-56A7-4B50-B8BF-C01579BB7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CFEE2-5CC9-4BC1-9C66-592BDCCD1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B6F3-6CC2-4750-9C5A-08820E213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17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010A9-AF99-425B-8079-62A58D4D7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9EDAE3-699B-4609-9292-340BF5123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1AFE7-4CB0-4171-961C-81EB83AF9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766C-CBCA-4972-9995-322CFD8D2A76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B1D9E-17A2-439D-B6CC-CB0A96F74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1A1B5-062C-43F8-BE8F-A6849D9D2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B6F3-6CC2-4750-9C5A-08820E213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117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0ADD1-FB90-4082-A294-3396CD8DE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640CD-52A0-4C3B-B0C5-4F6F4A3929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685CAA-FE0B-4C36-92B7-00CA74033E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5C7FA-0B63-4DEA-9244-DE8C7B574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766C-CBCA-4972-9995-322CFD8D2A76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2C5602-3DDD-4BF9-A261-D22C15BF9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2E947-5BB8-4A01-AC04-CC6E507AE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B6F3-6CC2-4750-9C5A-08820E213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5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1FBA-ED24-4AB5-8A0C-194E51912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2475B-2C2A-4897-ACB5-8788C0BAB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7659DA-D36A-457A-A887-6B9EE338D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9B502C-F17E-4776-A328-4E99A5A109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3D2440-DA07-4AE4-9B2D-B91A84F5CF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E47ED2-088F-4887-B303-1C3A62C0D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766C-CBCA-4972-9995-322CFD8D2A76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EA4771-B7EA-4A00-ADFA-C763C6788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6576F6-C7C1-43A9-BD47-358534409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B6F3-6CC2-4750-9C5A-08820E213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20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619CC-7910-4020-9AC2-75C80F637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D8BA89-9F9E-456C-BDF1-365D6C849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766C-CBCA-4972-9995-322CFD8D2A76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09C7B8-702D-487A-9D27-C5FDB061D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3678A1-CA62-441F-BACA-2E66E1A17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B6F3-6CC2-4750-9C5A-08820E213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05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64848C-71CF-460D-81DC-E2CEBE3CE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766C-CBCA-4972-9995-322CFD8D2A76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B64B44-6FEE-44DF-B40C-DBCB5C541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4217E-1794-42FC-84F3-E9B35076F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B6F3-6CC2-4750-9C5A-08820E213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58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F2EC3-CE6B-4B59-968E-55F250CF1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A2BF5-2343-4A24-B9C6-4F10CA71A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DFD5C7-F684-4B1B-8899-EBBBB32F3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28A076-DFEE-4263-9E80-3BEE4CDC2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766C-CBCA-4972-9995-322CFD8D2A76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ED85FB-B57B-4AD4-82FF-40E3383EB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E79F8B-47EA-47B1-8BD3-B5B9EA447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B6F3-6CC2-4750-9C5A-08820E213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8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15EFA-ED85-44BE-8B49-C37C644C0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E3C72A-E6E7-4E87-A596-C02B994ED1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E0AB34-DB69-4C34-80C0-84F139659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C4BC99-1693-4EBA-BB58-36407FC4C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766C-CBCA-4972-9995-322CFD8D2A76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9C37C3-BFA7-4506-BF97-4B1B8BF44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6F4D40-64AB-48C0-8FF7-E5E9F5A5C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B6F3-6CC2-4750-9C5A-08820E213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0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961659-4E58-4823-AB0D-308729234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D8BD7-FA26-43F5-B2BD-F6DC3F0AD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D22EC-02C5-4D6E-ABB0-CA9AA29BEF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7766C-CBCA-4972-9995-322CFD8D2A76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2ECC1-78F3-4669-836D-85D7332E5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4C568-0C1E-4EB3-A364-769660593B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2B6F3-6CC2-4750-9C5A-08820E213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8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photos/lens-ball-glass-ball-equality-7071808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81B66B50-CB4F-4BDA-8066-F24F08636DFF}"/>
              </a:ext>
            </a:extLst>
          </p:cNvPr>
          <p:cNvSpPr txBox="1">
            <a:spLocks/>
          </p:cNvSpPr>
          <p:nvPr/>
        </p:nvSpPr>
        <p:spPr>
          <a:xfrm>
            <a:off x="0" y="5496339"/>
            <a:ext cx="12192000" cy="1109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latin typeface="Franklin Gothic Demi" panose="020B0703020102020204" pitchFamily="34" charset="0"/>
              </a:rPr>
              <a:t>Results from the Assessment Report submissions October 2021</a:t>
            </a:r>
            <a:endParaRPr lang="en-US" sz="3200" dirty="0">
              <a:noFill/>
              <a:latin typeface="Franklin Gothic Demi" panose="020B0703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156" y="0"/>
            <a:ext cx="11995688" cy="1345926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Franklin Gothic Demi" panose="020B0703020102020204" pitchFamily="34" charset="0"/>
              </a:rPr>
              <a:t>Personal, Professional, &amp; Community Responsibility (PPCR</a:t>
            </a:r>
            <a:r>
              <a:rPr lang="en-US" sz="4400" b="1" dirty="0" smtClean="0">
                <a:solidFill>
                  <a:schemeClr val="bg1"/>
                </a:solidFill>
                <a:latin typeface="Franklin Gothic Demi" panose="020B0703020102020204" pitchFamily="34" charset="0"/>
              </a:rPr>
              <a:t>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292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9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B5EBD-84CE-4088-8173-E1AB5DF7FCA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E2D5D0">
              <a:alpha val="75000"/>
            </a:srgbClr>
          </a:solidFill>
        </p:spPr>
        <p:txBody>
          <a:bodyPr>
            <a:normAutofit fontScale="90000"/>
          </a:bodyPr>
          <a:lstStyle/>
          <a:p>
            <a:r>
              <a:rPr lang="en-US" sz="6000" b="1" dirty="0"/>
              <a:t>PPCR in Academic Programs at UAA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0147469-3D89-4128-915E-678E1243513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solidFill>
                <a:srgbClr val="E2D5D0">
                  <a:alpha val="75000"/>
                </a:srgbClr>
              </a:solidFill>
            </p:spPr>
            <p:txBody>
              <a:bodyPr>
                <a:normAutofit lnSpcReduction="10000"/>
              </a:bodyPr>
              <a:lstStyle/>
              <a:p>
                <a:r>
                  <a:rPr lang="en-US" sz="3600" b="1" dirty="0"/>
                  <a:t>76% </a:t>
                </a:r>
                <a:r>
                  <a:rPr lang="en-US" sz="3600" dirty="0"/>
                  <a:t>of the programs that responded gave examples of and/or ideas for intentionally designed opportunities for their students that showcase PPCR (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=101</m:t>
                    </m:r>
                  </m:oMath>
                </a14:m>
                <a:r>
                  <a:rPr lang="en-US" sz="3600" dirty="0"/>
                  <a:t>)</a:t>
                </a:r>
              </a:p>
              <a:p>
                <a:r>
                  <a:rPr lang="en-US" sz="3600" dirty="0"/>
                  <a:t>65% gave examples of opportunities they are already doing</a:t>
                </a:r>
              </a:p>
              <a:p>
                <a:r>
                  <a:rPr lang="en-US" sz="3600" dirty="0"/>
                  <a:t>31% of the programs that reported they were not already offering intentionally designed opportunities gave examples of opportunities they could develop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0147469-3D89-4128-915E-678E124351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623" t="-4342" b="-43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011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9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B5EBD-84CE-4088-8173-E1AB5DF7FCA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7DDE2">
              <a:alpha val="75000"/>
            </a:srgbClr>
          </a:solidFill>
        </p:spPr>
        <p:txBody>
          <a:bodyPr>
            <a:normAutofit/>
          </a:bodyPr>
          <a:lstStyle/>
          <a:p>
            <a:r>
              <a:rPr lang="en-US" sz="6000" b="1" dirty="0"/>
              <a:t>Personal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47469-3D89-4128-915E-678E12435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3"/>
            <a:ext cx="10515600" cy="4351338"/>
          </a:xfrm>
          <a:solidFill>
            <a:srgbClr val="C7DDE2"/>
          </a:solidFill>
        </p:spPr>
        <p:txBody>
          <a:bodyPr>
            <a:normAutofit/>
          </a:bodyPr>
          <a:lstStyle/>
          <a:p>
            <a:r>
              <a:rPr lang="en-US" sz="3600" dirty="0"/>
              <a:t>Self-assessment</a:t>
            </a:r>
          </a:p>
          <a:p>
            <a:r>
              <a:rPr lang="en-US" sz="3600" dirty="0"/>
              <a:t>Goal setting and tracking</a:t>
            </a:r>
          </a:p>
          <a:p>
            <a:r>
              <a:rPr lang="en-US" sz="3600" dirty="0"/>
              <a:t>Reflection</a:t>
            </a:r>
          </a:p>
          <a:p>
            <a:r>
              <a:rPr lang="en-US" sz="3600" dirty="0"/>
              <a:t>Learning/Skill-building</a:t>
            </a:r>
          </a:p>
          <a:p>
            <a:r>
              <a:rPr lang="en-US" sz="3600" dirty="0"/>
              <a:t>Personal ethics</a:t>
            </a:r>
          </a:p>
          <a:p>
            <a:r>
              <a:rPr lang="en-US" sz="3600" dirty="0"/>
              <a:t>Problem-solving and decision-making skills</a:t>
            </a:r>
          </a:p>
        </p:txBody>
      </p:sp>
    </p:spTree>
    <p:extLst>
      <p:ext uri="{BB962C8B-B14F-4D97-AF65-F5344CB8AC3E}">
        <p14:creationId xmlns:p14="http://schemas.microsoft.com/office/powerpoint/2010/main" val="44251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9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B5EBD-84CE-4088-8173-E1AB5DF7FCA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7DDE2">
              <a:alpha val="75000"/>
            </a:srgbClr>
          </a:solidFill>
        </p:spPr>
        <p:txBody>
          <a:bodyPr>
            <a:normAutofit/>
          </a:bodyPr>
          <a:lstStyle/>
          <a:p>
            <a:r>
              <a:rPr lang="en-US" sz="6000" b="1" dirty="0"/>
              <a:t>Professional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47469-3D89-4128-915E-678E12435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3"/>
            <a:ext cx="10515600" cy="4351338"/>
          </a:xfrm>
          <a:solidFill>
            <a:srgbClr val="C7DDE2"/>
          </a:solidFill>
        </p:spPr>
        <p:txBody>
          <a:bodyPr>
            <a:normAutofit/>
          </a:bodyPr>
          <a:lstStyle/>
          <a:p>
            <a:r>
              <a:rPr lang="en-US" sz="3600" dirty="0"/>
              <a:t>Industry standards – knowledge and proficiency</a:t>
            </a:r>
          </a:p>
          <a:p>
            <a:r>
              <a:rPr lang="en-US" sz="3600" dirty="0"/>
              <a:t>Internships/practicums</a:t>
            </a:r>
          </a:p>
          <a:p>
            <a:r>
              <a:rPr lang="en-US" sz="3600" dirty="0"/>
              <a:t>Fellowships</a:t>
            </a:r>
          </a:p>
          <a:p>
            <a:r>
              <a:rPr lang="en-US" sz="3600" dirty="0"/>
              <a:t>Industry-specific codes of ethics</a:t>
            </a:r>
          </a:p>
          <a:p>
            <a:r>
              <a:rPr lang="en-US" sz="3600" dirty="0"/>
              <a:t>Field research/research projects</a:t>
            </a:r>
          </a:p>
          <a:p>
            <a:r>
              <a:rPr lang="en-US" sz="3600" dirty="0"/>
              <a:t>Safety</a:t>
            </a:r>
          </a:p>
          <a:p>
            <a:r>
              <a:rPr lang="en-US" sz="3600" dirty="0"/>
              <a:t>Planning and delivering professional development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3121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9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B5EBD-84CE-4088-8173-E1AB5DF7FCA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7DDE2">
              <a:alpha val="75000"/>
            </a:srgbClr>
          </a:solidFill>
        </p:spPr>
        <p:txBody>
          <a:bodyPr>
            <a:normAutofit/>
          </a:bodyPr>
          <a:lstStyle/>
          <a:p>
            <a:r>
              <a:rPr lang="en-US" sz="6000" b="1" dirty="0"/>
              <a:t>Community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47469-3D89-4128-915E-678E12435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3"/>
            <a:ext cx="10515600" cy="4351338"/>
          </a:xfrm>
          <a:solidFill>
            <a:srgbClr val="C7DDE2"/>
          </a:solidFill>
        </p:spPr>
        <p:txBody>
          <a:bodyPr>
            <a:normAutofit/>
          </a:bodyPr>
          <a:lstStyle/>
          <a:p>
            <a:r>
              <a:rPr lang="en-US" sz="3600" dirty="0"/>
              <a:t>Volunteering</a:t>
            </a:r>
          </a:p>
          <a:p>
            <a:r>
              <a:rPr lang="en-US" sz="3600" dirty="0"/>
              <a:t>Internships/practicums</a:t>
            </a:r>
          </a:p>
          <a:p>
            <a:r>
              <a:rPr lang="en-US" sz="3600" dirty="0"/>
              <a:t>Community engaged projects</a:t>
            </a:r>
          </a:p>
          <a:p>
            <a:r>
              <a:rPr lang="en-US" sz="3600" dirty="0"/>
              <a:t>Communication</a:t>
            </a:r>
          </a:p>
          <a:p>
            <a:r>
              <a:rPr lang="en-US" sz="3600" dirty="0"/>
              <a:t>Relationships/connections</a:t>
            </a:r>
          </a:p>
        </p:txBody>
      </p:sp>
    </p:spTree>
    <p:extLst>
      <p:ext uri="{BB962C8B-B14F-4D97-AF65-F5344CB8AC3E}">
        <p14:creationId xmlns:p14="http://schemas.microsoft.com/office/powerpoint/2010/main" val="167462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9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3ACC5-829E-4768-A539-D621DD26FF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EBD8EB">
              <a:alpha val="75000"/>
            </a:srgbClr>
          </a:solidFill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FC197-7A25-4007-B1D5-9AD0BE060D9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EBD8EB">
              <a:alpha val="75000"/>
            </a:srgbClr>
          </a:solidFill>
        </p:spPr>
        <p:txBody>
          <a:bodyPr>
            <a:normAutofit/>
          </a:bodyPr>
          <a:lstStyle/>
          <a:p>
            <a:r>
              <a:rPr lang="en-US" sz="1400" dirty="0"/>
              <a:t>Background Image</a:t>
            </a:r>
            <a:r>
              <a:rPr lang="en-US" sz="1400" dirty="0" smtClean="0"/>
              <a:t>: </a:t>
            </a:r>
            <a:r>
              <a:rPr lang="en-US" sz="1400" dirty="0">
                <a:hlinkClick r:id="rId3" tooltip="Pixabay"/>
              </a:rPr>
              <a:t>https://pixabay.com/photos/lens-ball-glass-ball-equality-7071808/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069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138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Franklin Gothic Demi</vt:lpstr>
      <vt:lpstr>Office Theme</vt:lpstr>
      <vt:lpstr>Personal, Professional, &amp; Community Responsibility (PPCR)</vt:lpstr>
      <vt:lpstr>PPCR in Academic Programs at UAA</vt:lpstr>
      <vt:lpstr>Personal Responsibility</vt:lpstr>
      <vt:lpstr>Professional Responsibility</vt:lpstr>
      <vt:lpstr>Community Responsibility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Graham</dc:creator>
  <cp:lastModifiedBy>Megan Carlson</cp:lastModifiedBy>
  <cp:revision>12</cp:revision>
  <dcterms:created xsi:type="dcterms:W3CDTF">2022-05-04T22:31:59Z</dcterms:created>
  <dcterms:modified xsi:type="dcterms:W3CDTF">2022-05-05T00:41:23Z</dcterms:modified>
</cp:coreProperties>
</file>