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309" r:id="rId3"/>
    <p:sldId id="310" r:id="rId4"/>
    <p:sldId id="258" r:id="rId5"/>
    <p:sldId id="287" r:id="rId6"/>
    <p:sldId id="268" r:id="rId7"/>
    <p:sldId id="264" r:id="rId8"/>
    <p:sldId id="267" r:id="rId9"/>
    <p:sldId id="273" r:id="rId10"/>
    <p:sldId id="274" r:id="rId11"/>
    <p:sldId id="311" r:id="rId12"/>
    <p:sldId id="288" r:id="rId13"/>
    <p:sldId id="285" r:id="rId14"/>
    <p:sldId id="279" r:id="rId15"/>
    <p:sldId id="280" r:id="rId16"/>
    <p:sldId id="281" r:id="rId17"/>
    <p:sldId id="276" r:id="rId18"/>
    <p:sldId id="282" r:id="rId19"/>
    <p:sldId id="312" r:id="rId20"/>
    <p:sldId id="289" r:id="rId21"/>
    <p:sldId id="277" r:id="rId22"/>
    <p:sldId id="283" r:id="rId23"/>
    <p:sldId id="291" r:id="rId24"/>
    <p:sldId id="315" r:id="rId25"/>
    <p:sldId id="290" r:id="rId26"/>
    <p:sldId id="284" r:id="rId27"/>
    <p:sldId id="292" r:id="rId28"/>
    <p:sldId id="299" r:id="rId29"/>
    <p:sldId id="303" r:id="rId30"/>
    <p:sldId id="304" r:id="rId31"/>
    <p:sldId id="305" r:id="rId32"/>
    <p:sldId id="295" r:id="rId33"/>
    <p:sldId id="307"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160" autoAdjust="0"/>
  </p:normalViewPr>
  <p:slideViewPr>
    <p:cSldViewPr snapToGrid="0">
      <p:cViewPr varScale="1">
        <p:scale>
          <a:sx n="79" d="100"/>
          <a:sy n="79" d="100"/>
        </p:scale>
        <p:origin x="188" y="56"/>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Students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I still do  not have an adequate internet connection where I am living right now.</c:v>
                </c:pt>
                <c:pt idx="1">
                  <c:v>I did not have an adequate internet connection where I am living right now, but I was able to acquire one.</c:v>
                </c:pt>
                <c:pt idx="2">
                  <c:v>I was able to upgrade to an adequate internet connection where I am living right now.</c:v>
                </c:pt>
                <c:pt idx="3">
                  <c:v>I already had an adequate internet connection where I am living right now.</c:v>
                </c:pt>
              </c:strCache>
            </c:strRef>
          </c:cat>
          <c:val>
            <c:numRef>
              <c:f>Sheet1!$B$2:$B$5</c:f>
              <c:numCache>
                <c:formatCode>0.00%</c:formatCode>
                <c:ptCount val="4"/>
                <c:pt idx="0">
                  <c:v>3.9E-2</c:v>
                </c:pt>
                <c:pt idx="1">
                  <c:v>6.5000000000000002E-2</c:v>
                </c:pt>
                <c:pt idx="2">
                  <c:v>0.112</c:v>
                </c:pt>
                <c:pt idx="3">
                  <c:v>0.78400000000000003</c:v>
                </c:pt>
              </c:numCache>
            </c:numRef>
          </c:val>
          <c:extLst>
            <c:ext xmlns:c16="http://schemas.microsoft.com/office/drawing/2014/chart" uri="{C3380CC4-5D6E-409C-BE32-E72D297353CC}">
              <c16:uniqueId val="{00000000-9A68-4F35-B2E9-F60DB200EE2F}"/>
            </c:ext>
          </c:extLst>
        </c:ser>
        <c:dLbls>
          <c:showLegendKey val="0"/>
          <c:showVal val="1"/>
          <c:showCatName val="0"/>
          <c:showSerName val="0"/>
          <c:showPercent val="0"/>
          <c:showBubbleSize val="0"/>
        </c:dLbls>
        <c:gapWidth val="150"/>
        <c:overlap val="-25"/>
        <c:axId val="623407088"/>
        <c:axId val="384343064"/>
      </c:barChart>
      <c:catAx>
        <c:axId val="623407088"/>
        <c:scaling>
          <c:orientation val="minMax"/>
        </c:scaling>
        <c:delete val="0"/>
        <c:axPos val="l"/>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384343064"/>
        <c:crosses val="autoZero"/>
        <c:auto val="1"/>
        <c:lblAlgn val="ctr"/>
        <c:lblOffset val="100"/>
        <c:noMultiLvlLbl val="0"/>
      </c:catAx>
      <c:valAx>
        <c:axId val="384343064"/>
        <c:scaling>
          <c:orientation val="minMax"/>
        </c:scaling>
        <c:delete val="1"/>
        <c:axPos val="b"/>
        <c:numFmt formatCode="0.00%" sourceLinked="1"/>
        <c:majorTickMark val="none"/>
        <c:minorTickMark val="none"/>
        <c:tickLblPos val="nextTo"/>
        <c:crossAx val="62340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Greatly interfered</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Difficulty doing school work from home and balancing family responsibilities.</c:v>
                </c:pt>
                <c:pt idx="1">
                  <c:v>COVID-related anxiety, difficulty focusing, or other well-being issues</c:v>
                </c:pt>
                <c:pt idx="2">
                  <c:v>Multiple people needing internet access at the same time where I am living</c:v>
                </c:pt>
                <c:pt idx="3">
                  <c:v>Financial hardship due to self or family job loss</c:v>
                </c:pt>
              </c:strCache>
            </c:strRef>
          </c:cat>
          <c:val>
            <c:numRef>
              <c:f>Sheet1!$B$2:$B$5</c:f>
              <c:numCache>
                <c:formatCode>0.00%</c:formatCode>
                <c:ptCount val="4"/>
                <c:pt idx="0">
                  <c:v>0.43</c:v>
                </c:pt>
                <c:pt idx="1">
                  <c:v>0.42699999999999999</c:v>
                </c:pt>
                <c:pt idx="2">
                  <c:v>0.29799999999999999</c:v>
                </c:pt>
                <c:pt idx="3">
                  <c:v>0.25800000000000001</c:v>
                </c:pt>
              </c:numCache>
            </c:numRef>
          </c:val>
          <c:extLst>
            <c:ext xmlns:c16="http://schemas.microsoft.com/office/drawing/2014/chart" uri="{C3380CC4-5D6E-409C-BE32-E72D297353CC}">
              <c16:uniqueId val="{00000000-9A68-4F35-B2E9-F60DB200EE2F}"/>
            </c:ext>
          </c:extLst>
        </c:ser>
        <c:ser>
          <c:idx val="1"/>
          <c:order val="1"/>
          <c:tx>
            <c:strRef>
              <c:f>Sheet1!$C$1</c:f>
              <c:strCache>
                <c:ptCount val="1"/>
                <c:pt idx="0">
                  <c:v>Somewhat interfered</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Difficulty doing school work from home and balancing family responsibilities.</c:v>
                </c:pt>
                <c:pt idx="1">
                  <c:v>COVID-related anxiety, difficulty focusing, or other well-being issues</c:v>
                </c:pt>
                <c:pt idx="2">
                  <c:v>Multiple people needing internet access at the same time where I am living</c:v>
                </c:pt>
                <c:pt idx="3">
                  <c:v>Financial hardship due to self or family job loss</c:v>
                </c:pt>
              </c:strCache>
            </c:strRef>
          </c:cat>
          <c:val>
            <c:numRef>
              <c:f>Sheet1!$C$2:$C$5</c:f>
              <c:numCache>
                <c:formatCode>0.00%</c:formatCode>
                <c:ptCount val="4"/>
                <c:pt idx="0">
                  <c:v>0.34799999999999998</c:v>
                </c:pt>
                <c:pt idx="1">
                  <c:v>0.35399999999999998</c:v>
                </c:pt>
                <c:pt idx="2" formatCode="0%">
                  <c:v>0.28399999999999997</c:v>
                </c:pt>
                <c:pt idx="3" formatCode="0%">
                  <c:v>0.28499999999999998</c:v>
                </c:pt>
              </c:numCache>
            </c:numRef>
          </c:val>
          <c:extLst>
            <c:ext xmlns:c16="http://schemas.microsoft.com/office/drawing/2014/chart" uri="{C3380CC4-5D6E-409C-BE32-E72D297353CC}">
              <c16:uniqueId val="{00000001-9A68-4F35-B2E9-F60DB200EE2F}"/>
            </c:ext>
          </c:extLst>
        </c:ser>
        <c:ser>
          <c:idx val="2"/>
          <c:order val="2"/>
          <c:tx>
            <c:strRef>
              <c:f>Sheet1!$D$1</c:f>
              <c:strCache>
                <c:ptCount val="1"/>
                <c:pt idx="0">
                  <c:v>Did not interfere</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Difficulty doing school work from home and balancing family responsibilities.</c:v>
                </c:pt>
                <c:pt idx="1">
                  <c:v>COVID-related anxiety, difficulty focusing, or other well-being issues</c:v>
                </c:pt>
                <c:pt idx="2">
                  <c:v>Multiple people needing internet access at the same time where I am living</c:v>
                </c:pt>
                <c:pt idx="3">
                  <c:v>Financial hardship due to self or family job loss</c:v>
                </c:pt>
              </c:strCache>
            </c:strRef>
          </c:cat>
          <c:val>
            <c:numRef>
              <c:f>Sheet1!$D$2:$D$5</c:f>
              <c:numCache>
                <c:formatCode>0.00%</c:formatCode>
                <c:ptCount val="4"/>
                <c:pt idx="0">
                  <c:v>0.221</c:v>
                </c:pt>
                <c:pt idx="1">
                  <c:v>0.219</c:v>
                </c:pt>
                <c:pt idx="2">
                  <c:v>0.41799999999999998</c:v>
                </c:pt>
                <c:pt idx="3">
                  <c:v>0.45700000000000002</c:v>
                </c:pt>
              </c:numCache>
            </c:numRef>
          </c:val>
          <c:extLst>
            <c:ext xmlns:c16="http://schemas.microsoft.com/office/drawing/2014/chart" uri="{C3380CC4-5D6E-409C-BE32-E72D297353CC}">
              <c16:uniqueId val="{00000002-9A68-4F35-B2E9-F60DB200EE2F}"/>
            </c:ext>
          </c:extLst>
        </c:ser>
        <c:dLbls>
          <c:showLegendKey val="0"/>
          <c:showVal val="1"/>
          <c:showCatName val="0"/>
          <c:showSerName val="0"/>
          <c:showPercent val="0"/>
          <c:showBubbleSize val="0"/>
        </c:dLbls>
        <c:gapWidth val="150"/>
        <c:overlap val="-25"/>
        <c:axId val="623407088"/>
        <c:axId val="384343064"/>
      </c:barChart>
      <c:catAx>
        <c:axId val="623407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384343064"/>
        <c:crosses val="autoZero"/>
        <c:auto val="1"/>
        <c:lblAlgn val="ctr"/>
        <c:lblOffset val="100"/>
        <c:noMultiLvlLbl val="0"/>
      </c:catAx>
      <c:valAx>
        <c:axId val="384343064"/>
        <c:scaling>
          <c:orientation val="minMax"/>
        </c:scaling>
        <c:delete val="1"/>
        <c:axPos val="l"/>
        <c:numFmt formatCode="0.00%" sourceLinked="1"/>
        <c:majorTickMark val="none"/>
        <c:minorTickMark val="none"/>
        <c:tickLblPos val="nextTo"/>
        <c:crossAx val="62340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Greatly interfered</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4"/>
                <c:pt idx="0">
                  <c:v>Distractions from my personal technology (e.g., phone, video games, television)</c:v>
                </c:pt>
                <c:pt idx="1">
                  <c:v>Personal or family health problems</c:v>
                </c:pt>
                <c:pt idx="2">
                  <c:v>Limited or inadequate internet access</c:v>
                </c:pt>
                <c:pt idx="3">
                  <c:v>Inadequate computer equipment (e.g., having to use only a smartphone)</c:v>
                </c:pt>
              </c:strCache>
            </c:strRef>
          </c:cat>
          <c:val>
            <c:numRef>
              <c:f>Sheet1!$B$2:$B$9</c:f>
              <c:numCache>
                <c:formatCode>0.00%</c:formatCode>
                <c:ptCount val="4"/>
                <c:pt idx="0" formatCode="0%">
                  <c:v>0.26</c:v>
                </c:pt>
                <c:pt idx="1">
                  <c:v>0.19900000000000001</c:v>
                </c:pt>
                <c:pt idx="2">
                  <c:v>0.09</c:v>
                </c:pt>
                <c:pt idx="3">
                  <c:v>3.1E-2</c:v>
                </c:pt>
              </c:numCache>
            </c:numRef>
          </c:val>
          <c:extLst>
            <c:ext xmlns:c16="http://schemas.microsoft.com/office/drawing/2014/chart" uri="{C3380CC4-5D6E-409C-BE32-E72D297353CC}">
              <c16:uniqueId val="{00000000-9A68-4F35-B2E9-F60DB200EE2F}"/>
            </c:ext>
          </c:extLst>
        </c:ser>
        <c:ser>
          <c:idx val="1"/>
          <c:order val="1"/>
          <c:tx>
            <c:strRef>
              <c:f>Sheet1!$C$1</c:f>
              <c:strCache>
                <c:ptCount val="1"/>
                <c:pt idx="0">
                  <c:v>Somewhat interfered</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4"/>
                <c:pt idx="0">
                  <c:v>Distractions from my personal technology (e.g., phone, video games, television)</c:v>
                </c:pt>
                <c:pt idx="1">
                  <c:v>Personal or family health problems</c:v>
                </c:pt>
                <c:pt idx="2">
                  <c:v>Limited or inadequate internet access</c:v>
                </c:pt>
                <c:pt idx="3">
                  <c:v>Inadequate computer equipment (e.g., having to use only a smartphone)</c:v>
                </c:pt>
              </c:strCache>
            </c:strRef>
          </c:cat>
          <c:val>
            <c:numRef>
              <c:f>Sheet1!$C$2:$C$9</c:f>
              <c:numCache>
                <c:formatCode>0.00%</c:formatCode>
                <c:ptCount val="4"/>
                <c:pt idx="0">
                  <c:v>0.39700000000000002</c:v>
                </c:pt>
                <c:pt idx="1">
                  <c:v>0.32700000000000001</c:v>
                </c:pt>
                <c:pt idx="2">
                  <c:v>0.22900000000000001</c:v>
                </c:pt>
                <c:pt idx="3">
                  <c:v>0.151</c:v>
                </c:pt>
              </c:numCache>
            </c:numRef>
          </c:val>
          <c:extLst>
            <c:ext xmlns:c16="http://schemas.microsoft.com/office/drawing/2014/chart" uri="{C3380CC4-5D6E-409C-BE32-E72D297353CC}">
              <c16:uniqueId val="{00000001-9A68-4F35-B2E9-F60DB200EE2F}"/>
            </c:ext>
          </c:extLst>
        </c:ser>
        <c:ser>
          <c:idx val="2"/>
          <c:order val="2"/>
          <c:tx>
            <c:strRef>
              <c:f>Sheet1!$D$1</c:f>
              <c:strCache>
                <c:ptCount val="1"/>
                <c:pt idx="0">
                  <c:v>Did not interfere</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4"/>
                <c:pt idx="0">
                  <c:v>Distractions from my personal technology (e.g., phone, video games, television)</c:v>
                </c:pt>
                <c:pt idx="1">
                  <c:v>Personal or family health problems</c:v>
                </c:pt>
                <c:pt idx="2">
                  <c:v>Limited or inadequate internet access</c:v>
                </c:pt>
                <c:pt idx="3">
                  <c:v>Inadequate computer equipment (e.g., having to use only a smartphone)</c:v>
                </c:pt>
              </c:strCache>
            </c:strRef>
          </c:cat>
          <c:val>
            <c:numRef>
              <c:f>Sheet1!$D$2:$D$9</c:f>
              <c:numCache>
                <c:formatCode>0.00%</c:formatCode>
                <c:ptCount val="4"/>
                <c:pt idx="0">
                  <c:v>0.33900000000000002</c:v>
                </c:pt>
                <c:pt idx="1">
                  <c:v>0.47399999999999998</c:v>
                </c:pt>
                <c:pt idx="2">
                  <c:v>0.68200000000000005</c:v>
                </c:pt>
                <c:pt idx="3">
                  <c:v>0.81799999999999995</c:v>
                </c:pt>
              </c:numCache>
            </c:numRef>
          </c:val>
          <c:extLst>
            <c:ext xmlns:c16="http://schemas.microsoft.com/office/drawing/2014/chart" uri="{C3380CC4-5D6E-409C-BE32-E72D297353CC}">
              <c16:uniqueId val="{00000002-9A68-4F35-B2E9-F60DB200EE2F}"/>
            </c:ext>
          </c:extLst>
        </c:ser>
        <c:dLbls>
          <c:showLegendKey val="0"/>
          <c:showVal val="1"/>
          <c:showCatName val="0"/>
          <c:showSerName val="0"/>
          <c:showPercent val="0"/>
          <c:showBubbleSize val="0"/>
        </c:dLbls>
        <c:gapWidth val="150"/>
        <c:overlap val="-25"/>
        <c:axId val="623407088"/>
        <c:axId val="384343064"/>
      </c:barChart>
      <c:catAx>
        <c:axId val="623407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384343064"/>
        <c:crosses val="autoZero"/>
        <c:auto val="1"/>
        <c:lblAlgn val="ctr"/>
        <c:lblOffset val="100"/>
        <c:noMultiLvlLbl val="0"/>
      </c:catAx>
      <c:valAx>
        <c:axId val="384343064"/>
        <c:scaling>
          <c:orientation val="minMax"/>
        </c:scaling>
        <c:delete val="1"/>
        <c:axPos val="l"/>
        <c:numFmt formatCode="0%" sourceLinked="1"/>
        <c:majorTickMark val="none"/>
        <c:minorTickMark val="none"/>
        <c:tickLblPos val="nextTo"/>
        <c:crossAx val="62340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 used this service</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Academic Advising</c:v>
                </c:pt>
                <c:pt idx="1">
                  <c:v>IT Services Help Desk</c:v>
                </c:pt>
                <c:pt idx="2">
                  <c:v>The Library Help Desk</c:v>
                </c:pt>
                <c:pt idx="3">
                  <c:v>Health Services</c:v>
                </c:pt>
                <c:pt idx="4">
                  <c:v>Mental Health Services</c:v>
                </c:pt>
                <c:pt idx="5">
                  <c:v>Emergency Financial Aid</c:v>
                </c:pt>
                <c:pt idx="6">
                  <c:v>Online Tutoring through the Learning Commons</c:v>
                </c:pt>
              </c:strCache>
            </c:strRef>
          </c:cat>
          <c:val>
            <c:numRef>
              <c:f>Sheet1!$B$2:$B$8</c:f>
              <c:numCache>
                <c:formatCode>0.00%</c:formatCode>
                <c:ptCount val="7"/>
                <c:pt idx="0">
                  <c:v>0.41399999999999998</c:v>
                </c:pt>
                <c:pt idx="1">
                  <c:v>0.11700000000000001</c:v>
                </c:pt>
                <c:pt idx="2">
                  <c:v>0.126</c:v>
                </c:pt>
                <c:pt idx="3">
                  <c:v>0.08</c:v>
                </c:pt>
                <c:pt idx="4">
                  <c:v>6.9000000000000006E-2</c:v>
                </c:pt>
                <c:pt idx="5">
                  <c:v>3.6999999999999998E-2</c:v>
                </c:pt>
                <c:pt idx="6">
                  <c:v>3.6999999999999998E-2</c:v>
                </c:pt>
              </c:numCache>
            </c:numRef>
          </c:val>
          <c:extLst>
            <c:ext xmlns:c16="http://schemas.microsoft.com/office/drawing/2014/chart" uri="{C3380CC4-5D6E-409C-BE32-E72D297353CC}">
              <c16:uniqueId val="{00000000-9A68-4F35-B2E9-F60DB200EE2F}"/>
            </c:ext>
          </c:extLst>
        </c:ser>
        <c:ser>
          <c:idx val="1"/>
          <c:order val="1"/>
          <c:tx>
            <c:strRef>
              <c:f>Sheet1!$C$1</c:f>
              <c:strCache>
                <c:ptCount val="1"/>
                <c:pt idx="0">
                  <c:v>I didn't need to use this service</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Academic Advising</c:v>
                </c:pt>
                <c:pt idx="1">
                  <c:v>IT Services Help Desk</c:v>
                </c:pt>
                <c:pt idx="2">
                  <c:v>The Library Help Desk</c:v>
                </c:pt>
                <c:pt idx="3">
                  <c:v>Health Services</c:v>
                </c:pt>
                <c:pt idx="4">
                  <c:v>Mental Health Services</c:v>
                </c:pt>
                <c:pt idx="5">
                  <c:v>Emergency Financial Aid</c:v>
                </c:pt>
                <c:pt idx="6">
                  <c:v>Online Tutoring through the Learning Commons</c:v>
                </c:pt>
              </c:strCache>
            </c:strRef>
          </c:cat>
          <c:val>
            <c:numRef>
              <c:f>Sheet1!$C$2:$C$8</c:f>
              <c:numCache>
                <c:formatCode>0.00%</c:formatCode>
                <c:ptCount val="7"/>
                <c:pt idx="0">
                  <c:v>0.496</c:v>
                </c:pt>
                <c:pt idx="1">
                  <c:v>0.75800000000000001</c:v>
                </c:pt>
                <c:pt idx="2">
                  <c:v>0.67900000000000005</c:v>
                </c:pt>
                <c:pt idx="3">
                  <c:v>0.76</c:v>
                </c:pt>
                <c:pt idx="4">
                  <c:v>0.76500000000000001</c:v>
                </c:pt>
                <c:pt idx="5">
                  <c:v>0.66100000000000003</c:v>
                </c:pt>
                <c:pt idx="6">
                  <c:v>0.64800000000000002</c:v>
                </c:pt>
              </c:numCache>
            </c:numRef>
          </c:val>
          <c:extLst>
            <c:ext xmlns:c16="http://schemas.microsoft.com/office/drawing/2014/chart" uri="{C3380CC4-5D6E-409C-BE32-E72D297353CC}">
              <c16:uniqueId val="{00000001-9A68-4F35-B2E9-F60DB200EE2F}"/>
            </c:ext>
          </c:extLst>
        </c:ser>
        <c:ser>
          <c:idx val="2"/>
          <c:order val="2"/>
          <c:tx>
            <c:strRef>
              <c:f>Sheet1!$D$1</c:f>
              <c:strCache>
                <c:ptCount val="1"/>
                <c:pt idx="0">
                  <c:v>I didn't know this service was available</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Academic Advising</c:v>
                </c:pt>
                <c:pt idx="1">
                  <c:v>IT Services Help Desk</c:v>
                </c:pt>
                <c:pt idx="2">
                  <c:v>The Library Help Desk</c:v>
                </c:pt>
                <c:pt idx="3">
                  <c:v>Health Services</c:v>
                </c:pt>
                <c:pt idx="4">
                  <c:v>Mental Health Services</c:v>
                </c:pt>
                <c:pt idx="5">
                  <c:v>Emergency Financial Aid</c:v>
                </c:pt>
                <c:pt idx="6">
                  <c:v>Online Tutoring through the Learning Commons</c:v>
                </c:pt>
              </c:strCache>
            </c:strRef>
          </c:cat>
          <c:val>
            <c:numRef>
              <c:f>Sheet1!$D$2:$D$8</c:f>
              <c:numCache>
                <c:formatCode>0.00%</c:formatCode>
                <c:ptCount val="7"/>
                <c:pt idx="0">
                  <c:v>0.09</c:v>
                </c:pt>
                <c:pt idx="1">
                  <c:v>0.125</c:v>
                </c:pt>
                <c:pt idx="2">
                  <c:v>0.19500000000000001</c:v>
                </c:pt>
                <c:pt idx="3">
                  <c:v>0.16</c:v>
                </c:pt>
                <c:pt idx="4">
                  <c:v>0.16600000000000001</c:v>
                </c:pt>
                <c:pt idx="5" formatCode="0%">
                  <c:v>0.30199999999999999</c:v>
                </c:pt>
                <c:pt idx="6">
                  <c:v>0.315</c:v>
                </c:pt>
              </c:numCache>
            </c:numRef>
          </c:val>
          <c:extLst>
            <c:ext xmlns:c16="http://schemas.microsoft.com/office/drawing/2014/chart" uri="{C3380CC4-5D6E-409C-BE32-E72D297353CC}">
              <c16:uniqueId val="{00000002-9A68-4F35-B2E9-F60DB200EE2F}"/>
            </c:ext>
          </c:extLst>
        </c:ser>
        <c:dLbls>
          <c:showLegendKey val="0"/>
          <c:showVal val="1"/>
          <c:showCatName val="0"/>
          <c:showSerName val="0"/>
          <c:showPercent val="0"/>
          <c:showBubbleSize val="0"/>
        </c:dLbls>
        <c:gapWidth val="150"/>
        <c:overlap val="-25"/>
        <c:axId val="623407088"/>
        <c:axId val="384343064"/>
      </c:barChart>
      <c:catAx>
        <c:axId val="623407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384343064"/>
        <c:crosses val="autoZero"/>
        <c:auto val="1"/>
        <c:lblAlgn val="ctr"/>
        <c:lblOffset val="100"/>
        <c:noMultiLvlLbl val="0"/>
      </c:catAx>
      <c:valAx>
        <c:axId val="384343064"/>
        <c:scaling>
          <c:orientation val="minMax"/>
        </c:scaling>
        <c:delete val="1"/>
        <c:axPos val="l"/>
        <c:numFmt formatCode="0.00%" sourceLinked="1"/>
        <c:majorTickMark val="none"/>
        <c:minorTickMark val="none"/>
        <c:tickLblPos val="nextTo"/>
        <c:crossAx val="62340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 felt very supported</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Faculty</c:v>
                </c:pt>
                <c:pt idx="1">
                  <c:v>Academic Advisors</c:v>
                </c:pt>
                <c:pt idx="2">
                  <c:v>IT Services</c:v>
                </c:pt>
                <c:pt idx="3">
                  <c:v>UAA overall</c:v>
                </c:pt>
                <c:pt idx="4">
                  <c:v>Tutoring Services</c:v>
                </c:pt>
                <c:pt idx="5">
                  <c:v>University of Alaska System</c:v>
                </c:pt>
              </c:strCache>
            </c:strRef>
          </c:cat>
          <c:val>
            <c:numRef>
              <c:f>Sheet1!$B$2:$B$7</c:f>
              <c:numCache>
                <c:formatCode>0.00%</c:formatCode>
                <c:ptCount val="6"/>
                <c:pt idx="0">
                  <c:v>0.47299999999999998</c:v>
                </c:pt>
                <c:pt idx="1">
                  <c:v>0.45700000000000002</c:v>
                </c:pt>
                <c:pt idx="2">
                  <c:v>0.38700000000000001</c:v>
                </c:pt>
                <c:pt idx="3">
                  <c:v>0.32</c:v>
                </c:pt>
                <c:pt idx="4">
                  <c:v>0.28199999999999997</c:v>
                </c:pt>
                <c:pt idx="5">
                  <c:v>0.28199999999999997</c:v>
                </c:pt>
              </c:numCache>
            </c:numRef>
          </c:val>
          <c:extLst>
            <c:ext xmlns:c16="http://schemas.microsoft.com/office/drawing/2014/chart" uri="{C3380CC4-5D6E-409C-BE32-E72D297353CC}">
              <c16:uniqueId val="{00000000-9A68-4F35-B2E9-F60DB200EE2F}"/>
            </c:ext>
          </c:extLst>
        </c:ser>
        <c:ser>
          <c:idx val="1"/>
          <c:order val="1"/>
          <c:tx>
            <c:strRef>
              <c:f>Sheet1!$C$1</c:f>
              <c:strCache>
                <c:ptCount val="1"/>
                <c:pt idx="0">
                  <c:v>I felt somewhat supported</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Faculty</c:v>
                </c:pt>
                <c:pt idx="1">
                  <c:v>Academic Advisors</c:v>
                </c:pt>
                <c:pt idx="2">
                  <c:v>IT Services</c:v>
                </c:pt>
                <c:pt idx="3">
                  <c:v>UAA overall</c:v>
                </c:pt>
                <c:pt idx="4">
                  <c:v>Tutoring Services</c:v>
                </c:pt>
                <c:pt idx="5">
                  <c:v>University of Alaska System</c:v>
                </c:pt>
              </c:strCache>
            </c:strRef>
          </c:cat>
          <c:val>
            <c:numRef>
              <c:f>Sheet1!$C$2:$C$7</c:f>
              <c:numCache>
                <c:formatCode>0.00%</c:formatCode>
                <c:ptCount val="6"/>
                <c:pt idx="0">
                  <c:v>0.43099999999999999</c:v>
                </c:pt>
                <c:pt idx="1">
                  <c:v>0.36</c:v>
                </c:pt>
                <c:pt idx="2">
                  <c:v>0.42099999999999999</c:v>
                </c:pt>
                <c:pt idx="3">
                  <c:v>0.51900000000000002</c:v>
                </c:pt>
                <c:pt idx="4">
                  <c:v>0.42699999999999999</c:v>
                </c:pt>
                <c:pt idx="5">
                  <c:v>0.51500000000000001</c:v>
                </c:pt>
              </c:numCache>
            </c:numRef>
          </c:val>
          <c:extLst>
            <c:ext xmlns:c16="http://schemas.microsoft.com/office/drawing/2014/chart" uri="{C3380CC4-5D6E-409C-BE32-E72D297353CC}">
              <c16:uniqueId val="{00000001-9A68-4F35-B2E9-F60DB200EE2F}"/>
            </c:ext>
          </c:extLst>
        </c:ser>
        <c:ser>
          <c:idx val="2"/>
          <c:order val="2"/>
          <c:tx>
            <c:strRef>
              <c:f>Sheet1!$D$1</c:f>
              <c:strCache>
                <c:ptCount val="1"/>
                <c:pt idx="0">
                  <c:v>I did not feel supported</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Faculty</c:v>
                </c:pt>
                <c:pt idx="1">
                  <c:v>Academic Advisors</c:v>
                </c:pt>
                <c:pt idx="2">
                  <c:v>IT Services</c:v>
                </c:pt>
                <c:pt idx="3">
                  <c:v>UAA overall</c:v>
                </c:pt>
                <c:pt idx="4">
                  <c:v>Tutoring Services</c:v>
                </c:pt>
                <c:pt idx="5">
                  <c:v>University of Alaska System</c:v>
                </c:pt>
              </c:strCache>
            </c:strRef>
          </c:cat>
          <c:val>
            <c:numRef>
              <c:f>Sheet1!$D$2:$D$7</c:f>
              <c:numCache>
                <c:formatCode>0.00%</c:formatCode>
                <c:ptCount val="6"/>
                <c:pt idx="0">
                  <c:v>9.6000000000000002E-2</c:v>
                </c:pt>
                <c:pt idx="1">
                  <c:v>0.183</c:v>
                </c:pt>
                <c:pt idx="2">
                  <c:v>0.192</c:v>
                </c:pt>
                <c:pt idx="3">
                  <c:v>0.161</c:v>
                </c:pt>
                <c:pt idx="4">
                  <c:v>0.29099999999999998</c:v>
                </c:pt>
                <c:pt idx="5" formatCode="0%">
                  <c:v>0.20300000000000001</c:v>
                </c:pt>
              </c:numCache>
            </c:numRef>
          </c:val>
          <c:extLst>
            <c:ext xmlns:c16="http://schemas.microsoft.com/office/drawing/2014/chart" uri="{C3380CC4-5D6E-409C-BE32-E72D297353CC}">
              <c16:uniqueId val="{00000002-9A68-4F35-B2E9-F60DB200EE2F}"/>
            </c:ext>
          </c:extLst>
        </c:ser>
        <c:dLbls>
          <c:showLegendKey val="0"/>
          <c:showVal val="1"/>
          <c:showCatName val="0"/>
          <c:showSerName val="0"/>
          <c:showPercent val="0"/>
          <c:showBubbleSize val="0"/>
        </c:dLbls>
        <c:gapWidth val="150"/>
        <c:overlap val="-25"/>
        <c:axId val="623407088"/>
        <c:axId val="384343064"/>
      </c:barChart>
      <c:catAx>
        <c:axId val="623407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384343064"/>
        <c:crosses val="autoZero"/>
        <c:auto val="1"/>
        <c:lblAlgn val="ctr"/>
        <c:lblOffset val="100"/>
        <c:noMultiLvlLbl val="0"/>
      </c:catAx>
      <c:valAx>
        <c:axId val="384343064"/>
        <c:scaling>
          <c:orientation val="minMax"/>
        </c:scaling>
        <c:delete val="1"/>
        <c:axPos val="l"/>
        <c:numFmt formatCode="0.00%" sourceLinked="1"/>
        <c:majorTickMark val="none"/>
        <c:minorTickMark val="none"/>
        <c:tickLblPos val="nextTo"/>
        <c:crossAx val="623407088"/>
        <c:crosses val="autoZero"/>
        <c:crossBetween val="between"/>
      </c:valAx>
      <c:spPr>
        <a:noFill/>
        <a:ln>
          <a:noFill/>
        </a:ln>
        <a:effectLst/>
      </c:spPr>
    </c:plotArea>
    <c:legend>
      <c:legendPos val="t"/>
      <c:layout>
        <c:manualLayout>
          <c:xMode val="edge"/>
          <c:yMode val="edge"/>
          <c:x val="1.1458891962828968E-2"/>
          <c:y val="1.2837658208974837E-2"/>
          <c:w val="0.96086599985812571"/>
          <c:h val="7.927641432413098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 </c:v>
                </c:pt>
                <c:pt idx="1">
                  <c:v>Text Message</c:v>
                </c:pt>
                <c:pt idx="2">
                  <c:v>UAA Webpage</c:v>
                </c:pt>
                <c:pt idx="3">
                  <c:v>Email</c:v>
                </c:pt>
              </c:strCache>
            </c:strRef>
          </c:cat>
          <c:val>
            <c:numRef>
              <c:f>Sheet1!$B$2:$B$5</c:f>
              <c:numCache>
                <c:formatCode>0.00%</c:formatCode>
                <c:ptCount val="4"/>
                <c:pt idx="0">
                  <c:v>2.3E-2</c:v>
                </c:pt>
                <c:pt idx="1">
                  <c:v>7.0999999999999994E-2</c:v>
                </c:pt>
                <c:pt idx="2">
                  <c:v>8.5999999999999993E-2</c:v>
                </c:pt>
                <c:pt idx="3">
                  <c:v>0.82</c:v>
                </c:pt>
              </c:numCache>
            </c:numRef>
          </c:val>
          <c:extLst>
            <c:ext xmlns:c16="http://schemas.microsoft.com/office/drawing/2014/chart" uri="{C3380CC4-5D6E-409C-BE32-E72D297353CC}">
              <c16:uniqueId val="{00000000-BF5C-4D94-9EDA-79E353F2315F}"/>
            </c:ext>
          </c:extLst>
        </c:ser>
        <c:dLbls>
          <c:showLegendKey val="0"/>
          <c:showVal val="1"/>
          <c:showCatName val="0"/>
          <c:showSerName val="0"/>
          <c:showPercent val="0"/>
          <c:showBubbleSize val="0"/>
        </c:dLbls>
        <c:gapWidth val="150"/>
        <c:overlap val="-25"/>
        <c:axId val="947996936"/>
        <c:axId val="948000872"/>
      </c:barChart>
      <c:catAx>
        <c:axId val="947996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48000872"/>
        <c:crosses val="autoZero"/>
        <c:auto val="1"/>
        <c:lblAlgn val="ctr"/>
        <c:lblOffset val="100"/>
        <c:noMultiLvlLbl val="0"/>
      </c:catAx>
      <c:valAx>
        <c:axId val="948000872"/>
        <c:scaling>
          <c:orientation val="minMax"/>
        </c:scaling>
        <c:delete val="1"/>
        <c:axPos val="b"/>
        <c:numFmt formatCode="0.00%" sourceLinked="1"/>
        <c:majorTickMark val="none"/>
        <c:minorTickMark val="none"/>
        <c:tickLblPos val="nextTo"/>
        <c:crossAx val="947996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Plans to take summer courses?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E15D-4006-9303-383ACF2EE0A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E15D-4006-9303-383ACF2EE0A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E15D-4006-9303-383ACF2EE0A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Yes</c:v>
                </c:pt>
                <c:pt idx="1">
                  <c:v>Maybe</c:v>
                </c:pt>
                <c:pt idx="2">
                  <c:v>No</c:v>
                </c:pt>
              </c:strCache>
            </c:strRef>
          </c:cat>
          <c:val>
            <c:numRef>
              <c:f>Sheet1!$B$2:$B$4</c:f>
              <c:numCache>
                <c:formatCode>0.00%</c:formatCode>
                <c:ptCount val="3"/>
                <c:pt idx="0" formatCode="0%">
                  <c:v>0.39800000000000002</c:v>
                </c:pt>
                <c:pt idx="1">
                  <c:v>0.159</c:v>
                </c:pt>
                <c:pt idx="2">
                  <c:v>0.443</c:v>
                </c:pt>
              </c:numCache>
            </c:numRef>
          </c:val>
          <c:extLst>
            <c:ext xmlns:c16="http://schemas.microsoft.com/office/drawing/2014/chart" uri="{C3380CC4-5D6E-409C-BE32-E72D297353CC}">
              <c16:uniqueId val="{00000000-5BC6-492B-B300-4498AD7453B9}"/>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Students</c:v>
                </c:pt>
              </c:strCache>
            </c:strRef>
          </c:tx>
          <c:spPr>
            <a:solidFill>
              <a:schemeClr val="accent1"/>
            </a:solidFill>
            <a:ln>
              <a:noFill/>
            </a:ln>
            <a:effectLst/>
          </c:spPr>
          <c:invertIfNegative val="0"/>
          <c:dLbls>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3E-4C61-B955-427BB611A58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do not have the technology I need to be successful in my summer classes</c:v>
                </c:pt>
                <c:pt idx="1">
                  <c:v>I have the technology and access to the internet needed</c:v>
                </c:pt>
              </c:strCache>
            </c:strRef>
          </c:cat>
          <c:val>
            <c:numRef>
              <c:f>Sheet1!$B$2:$B$3</c:f>
              <c:numCache>
                <c:formatCode>0.00%</c:formatCode>
                <c:ptCount val="2"/>
                <c:pt idx="0">
                  <c:v>0.05</c:v>
                </c:pt>
                <c:pt idx="1">
                  <c:v>0.95</c:v>
                </c:pt>
              </c:numCache>
            </c:numRef>
          </c:val>
          <c:extLst>
            <c:ext xmlns:c16="http://schemas.microsoft.com/office/drawing/2014/chart" uri="{C3380CC4-5D6E-409C-BE32-E72D297353CC}">
              <c16:uniqueId val="{00000000-543E-4C61-B955-427BB611A58C}"/>
            </c:ext>
          </c:extLst>
        </c:ser>
        <c:dLbls>
          <c:showLegendKey val="0"/>
          <c:showVal val="1"/>
          <c:showCatName val="0"/>
          <c:showSerName val="0"/>
          <c:showPercent val="0"/>
          <c:showBubbleSize val="0"/>
        </c:dLbls>
        <c:gapWidth val="150"/>
        <c:overlap val="-25"/>
        <c:axId val="948015960"/>
        <c:axId val="948013336"/>
      </c:barChart>
      <c:catAx>
        <c:axId val="948015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8013336"/>
        <c:crosses val="autoZero"/>
        <c:auto val="1"/>
        <c:lblAlgn val="ctr"/>
        <c:lblOffset val="100"/>
        <c:noMultiLvlLbl val="0"/>
      </c:catAx>
      <c:valAx>
        <c:axId val="948013336"/>
        <c:scaling>
          <c:orientation val="minMax"/>
        </c:scaling>
        <c:delete val="1"/>
        <c:axPos val="b"/>
        <c:numFmt formatCode="0.00%" sourceLinked="1"/>
        <c:majorTickMark val="none"/>
        <c:minorTickMark val="none"/>
        <c:tickLblPos val="nextTo"/>
        <c:crossAx val="948015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Students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1">
                  <c:v>Tablet (such as iPad)</c:v>
                </c:pt>
                <c:pt idx="2">
                  <c:v>Desktop computer</c:v>
                </c:pt>
                <c:pt idx="3">
                  <c:v>Smartphone</c:v>
                </c:pt>
                <c:pt idx="4">
                  <c:v>Laptop computer</c:v>
                </c:pt>
              </c:strCache>
            </c:strRef>
          </c:cat>
          <c:val>
            <c:numRef>
              <c:f>Sheet1!$B$2:$B$6</c:f>
              <c:numCache>
                <c:formatCode>0.00%</c:formatCode>
                <c:ptCount val="5"/>
                <c:pt idx="1">
                  <c:v>0.222</c:v>
                </c:pt>
                <c:pt idx="2">
                  <c:v>0.25800000000000001</c:v>
                </c:pt>
                <c:pt idx="3">
                  <c:v>0.64100000000000001</c:v>
                </c:pt>
                <c:pt idx="4">
                  <c:v>0.90600000000000003</c:v>
                </c:pt>
              </c:numCache>
            </c:numRef>
          </c:val>
          <c:extLst>
            <c:ext xmlns:c16="http://schemas.microsoft.com/office/drawing/2014/chart" uri="{C3380CC4-5D6E-409C-BE32-E72D297353CC}">
              <c16:uniqueId val="{00000000-9A68-4F35-B2E9-F60DB200EE2F}"/>
            </c:ext>
          </c:extLst>
        </c:ser>
        <c:dLbls>
          <c:showLegendKey val="0"/>
          <c:showVal val="1"/>
          <c:showCatName val="0"/>
          <c:showSerName val="0"/>
          <c:showPercent val="0"/>
          <c:showBubbleSize val="0"/>
        </c:dLbls>
        <c:gapWidth val="150"/>
        <c:overlap val="-25"/>
        <c:axId val="623407088"/>
        <c:axId val="384343064"/>
      </c:barChart>
      <c:catAx>
        <c:axId val="623407088"/>
        <c:scaling>
          <c:orientation val="minMax"/>
        </c:scaling>
        <c:delete val="0"/>
        <c:axPos val="l"/>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lumMod val="65000"/>
                    <a:lumOff val="35000"/>
                  </a:schemeClr>
                </a:solidFill>
                <a:latin typeface="+mn-lt"/>
                <a:ea typeface="+mn-ea"/>
                <a:cs typeface="+mn-cs"/>
              </a:defRPr>
            </a:pPr>
            <a:endParaRPr lang="en-US"/>
          </a:p>
        </c:txPr>
        <c:crossAx val="384343064"/>
        <c:crosses val="autoZero"/>
        <c:auto val="1"/>
        <c:lblAlgn val="ctr"/>
        <c:lblOffset val="100"/>
        <c:noMultiLvlLbl val="0"/>
      </c:catAx>
      <c:valAx>
        <c:axId val="384343064"/>
        <c:scaling>
          <c:orientation val="minMax"/>
        </c:scaling>
        <c:delete val="1"/>
        <c:axPos val="b"/>
        <c:numFmt formatCode="0.00%" sourceLinked="1"/>
        <c:majorTickMark val="none"/>
        <c:minorTickMark val="none"/>
        <c:tickLblPos val="nextTo"/>
        <c:crossAx val="62340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Students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Tablet (such as iPad)</c:v>
                </c:pt>
                <c:pt idx="2">
                  <c:v>Smartphone</c:v>
                </c:pt>
                <c:pt idx="3">
                  <c:v>Laptop or Desktop Computer</c:v>
                </c:pt>
              </c:strCache>
            </c:strRef>
          </c:cat>
          <c:val>
            <c:numRef>
              <c:f>Sheet1!$B$2:$B$5</c:f>
              <c:numCache>
                <c:formatCode>0.00%</c:formatCode>
                <c:ptCount val="4"/>
                <c:pt idx="0">
                  <c:v>6.0000000000000001E-3</c:v>
                </c:pt>
                <c:pt idx="1">
                  <c:v>5.8000000000000003E-2</c:v>
                </c:pt>
                <c:pt idx="2">
                  <c:v>0.122</c:v>
                </c:pt>
                <c:pt idx="3">
                  <c:v>0.95299999999999996</c:v>
                </c:pt>
              </c:numCache>
            </c:numRef>
          </c:val>
          <c:extLst>
            <c:ext xmlns:c16="http://schemas.microsoft.com/office/drawing/2014/chart" uri="{C3380CC4-5D6E-409C-BE32-E72D297353CC}">
              <c16:uniqueId val="{00000000-9A68-4F35-B2E9-F60DB200EE2F}"/>
            </c:ext>
          </c:extLst>
        </c:ser>
        <c:dLbls>
          <c:showLegendKey val="0"/>
          <c:showVal val="1"/>
          <c:showCatName val="0"/>
          <c:showSerName val="0"/>
          <c:showPercent val="0"/>
          <c:showBubbleSize val="0"/>
        </c:dLbls>
        <c:gapWidth val="150"/>
        <c:overlap val="-25"/>
        <c:axId val="623407088"/>
        <c:axId val="384343064"/>
      </c:barChart>
      <c:catAx>
        <c:axId val="623407088"/>
        <c:scaling>
          <c:orientation val="minMax"/>
        </c:scaling>
        <c:delete val="0"/>
        <c:axPos val="l"/>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cap="none" spc="20" normalizeH="0" baseline="0">
                <a:solidFill>
                  <a:schemeClr val="tx1">
                    <a:lumMod val="65000"/>
                    <a:lumOff val="35000"/>
                  </a:schemeClr>
                </a:solidFill>
                <a:latin typeface="+mn-lt"/>
                <a:ea typeface="+mn-ea"/>
                <a:cs typeface="+mn-cs"/>
              </a:defRPr>
            </a:pPr>
            <a:endParaRPr lang="en-US"/>
          </a:p>
        </c:txPr>
        <c:crossAx val="384343064"/>
        <c:crosses val="autoZero"/>
        <c:auto val="1"/>
        <c:lblAlgn val="ctr"/>
        <c:lblOffset val="100"/>
        <c:noMultiLvlLbl val="0"/>
      </c:catAx>
      <c:valAx>
        <c:axId val="384343064"/>
        <c:scaling>
          <c:orientation val="minMax"/>
        </c:scaling>
        <c:delete val="1"/>
        <c:axPos val="b"/>
        <c:numFmt formatCode="0.00%" sourceLinked="1"/>
        <c:majorTickMark val="none"/>
        <c:minorTickMark val="none"/>
        <c:tickLblPos val="nextTo"/>
        <c:crossAx val="62340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Students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I needed to come to campus regularly to use a computer</c:v>
                </c:pt>
                <c:pt idx="1">
                  <c:v>I needed to come to campus one or twice to use a computer</c:v>
                </c:pt>
                <c:pt idx="2">
                  <c:v>I never needed to come to campus to use a computer</c:v>
                </c:pt>
              </c:strCache>
            </c:strRef>
          </c:cat>
          <c:val>
            <c:numRef>
              <c:f>Sheet1!$B$2:$B$4</c:f>
              <c:numCache>
                <c:formatCode>0.00%</c:formatCode>
                <c:ptCount val="3"/>
                <c:pt idx="0">
                  <c:v>3.3000000000000002E-2</c:v>
                </c:pt>
                <c:pt idx="1">
                  <c:v>0.115</c:v>
                </c:pt>
                <c:pt idx="2">
                  <c:v>0.85199999999999998</c:v>
                </c:pt>
              </c:numCache>
            </c:numRef>
          </c:val>
          <c:extLst>
            <c:ext xmlns:c16="http://schemas.microsoft.com/office/drawing/2014/chart" uri="{C3380CC4-5D6E-409C-BE32-E72D297353CC}">
              <c16:uniqueId val="{00000000-9A68-4F35-B2E9-F60DB200EE2F}"/>
            </c:ext>
          </c:extLst>
        </c:ser>
        <c:dLbls>
          <c:showLegendKey val="0"/>
          <c:showVal val="1"/>
          <c:showCatName val="0"/>
          <c:showSerName val="0"/>
          <c:showPercent val="0"/>
          <c:showBubbleSize val="0"/>
        </c:dLbls>
        <c:gapWidth val="150"/>
        <c:overlap val="-25"/>
        <c:axId val="623407088"/>
        <c:axId val="384343064"/>
      </c:barChart>
      <c:catAx>
        <c:axId val="623407088"/>
        <c:scaling>
          <c:orientation val="minMax"/>
        </c:scaling>
        <c:delete val="0"/>
        <c:axPos val="l"/>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cap="none" spc="20" normalizeH="0" baseline="0">
                <a:solidFill>
                  <a:schemeClr val="tx1">
                    <a:lumMod val="65000"/>
                    <a:lumOff val="35000"/>
                  </a:schemeClr>
                </a:solidFill>
                <a:latin typeface="+mn-lt"/>
                <a:ea typeface="+mn-ea"/>
                <a:cs typeface="+mn-cs"/>
              </a:defRPr>
            </a:pPr>
            <a:endParaRPr lang="en-US"/>
          </a:p>
        </c:txPr>
        <c:crossAx val="384343064"/>
        <c:crosses val="autoZero"/>
        <c:auto val="1"/>
        <c:lblAlgn val="ctr"/>
        <c:lblOffset val="100"/>
        <c:noMultiLvlLbl val="0"/>
      </c:catAx>
      <c:valAx>
        <c:axId val="384343064"/>
        <c:scaling>
          <c:orientation val="minMax"/>
        </c:scaling>
        <c:delete val="1"/>
        <c:axPos val="b"/>
        <c:numFmt formatCode="0.00%" sourceLinked="1"/>
        <c:majorTickMark val="none"/>
        <c:minorTickMark val="none"/>
        <c:tickLblPos val="nextTo"/>
        <c:crossAx val="62340708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Definitely true</c:v>
                </c:pt>
              </c:strCache>
            </c:strRef>
          </c:tx>
          <c:spPr>
            <a:solidFill>
              <a:schemeClr val="accent1">
                <a:alpha val="70000"/>
              </a:schemeClr>
            </a:solidFill>
            <a:ln>
              <a:noFill/>
            </a:ln>
            <a:effectLst/>
          </c:spPr>
          <c:invertIfNegative val="0"/>
          <c:dLbls>
            <c:dLbl>
              <c:idx val="4"/>
              <c:layout>
                <c:manualLayout>
                  <c:x val="-2.3423423423423424E-2"/>
                  <c:y val="-7.845144944367439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AF-4398-83F1-B09D4A7B62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I was unfamilar with most of the technology needed to be successful in my classes this semester</c:v>
                </c:pt>
                <c:pt idx="1">
                  <c:v>I am now comfortable with the technology needed to be successful in my classes</c:v>
                </c:pt>
                <c:pt idx="2">
                  <c:v>Limited internet access had a negative impact on my grades</c:v>
                </c:pt>
                <c:pt idx="3">
                  <c:v>I had access to an adequate computer or device for completing my coursework</c:v>
                </c:pt>
                <c:pt idx="4">
                  <c:v>The switch to alternate/online delivery of classes is having a negative impact on my learning</c:v>
                </c:pt>
              </c:strCache>
            </c:strRef>
          </c:cat>
          <c:val>
            <c:numRef>
              <c:f>Sheet1!$B$2:$B$6</c:f>
              <c:numCache>
                <c:formatCode>0.00%</c:formatCode>
                <c:ptCount val="5"/>
                <c:pt idx="0">
                  <c:v>7.6999999999999999E-2</c:v>
                </c:pt>
                <c:pt idx="1">
                  <c:v>0.55000000000000004</c:v>
                </c:pt>
                <c:pt idx="2">
                  <c:v>0.105</c:v>
                </c:pt>
                <c:pt idx="3">
                  <c:v>0.78600000000000003</c:v>
                </c:pt>
                <c:pt idx="4">
                  <c:v>0.38</c:v>
                </c:pt>
              </c:numCache>
            </c:numRef>
          </c:val>
          <c:extLst>
            <c:ext xmlns:c16="http://schemas.microsoft.com/office/drawing/2014/chart" uri="{C3380CC4-5D6E-409C-BE32-E72D297353CC}">
              <c16:uniqueId val="{00000000-9A68-4F35-B2E9-F60DB200EE2F}"/>
            </c:ext>
          </c:extLst>
        </c:ser>
        <c:ser>
          <c:idx val="1"/>
          <c:order val="1"/>
          <c:tx>
            <c:strRef>
              <c:f>Sheet1!$C$1</c:f>
              <c:strCache>
                <c:ptCount val="1"/>
                <c:pt idx="0">
                  <c:v>Somewhat True</c:v>
                </c:pt>
              </c:strCache>
            </c:strRef>
          </c:tx>
          <c:spPr>
            <a:solidFill>
              <a:schemeClr val="accent2">
                <a:alpha val="70000"/>
              </a:schemeClr>
            </a:solidFill>
            <a:ln>
              <a:noFill/>
            </a:ln>
            <a:effectLst/>
          </c:spPr>
          <c:invertIfNegative val="0"/>
          <c:dLbls>
            <c:dLbl>
              <c:idx val="4"/>
              <c:layout>
                <c:manualLayout>
                  <c:x val="1.9819819819819687E-2"/>
                  <c:y val="-4.27921940299161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AF-4398-83F1-B09D4A7B62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I was unfamilar with most of the technology needed to be successful in my classes this semester</c:v>
                </c:pt>
                <c:pt idx="1">
                  <c:v>I am now comfortable with the technology needed to be successful in my classes</c:v>
                </c:pt>
                <c:pt idx="2">
                  <c:v>Limited internet access had a negative impact on my grades</c:v>
                </c:pt>
                <c:pt idx="3">
                  <c:v>I had access to an adequate computer or device for completing my coursework</c:v>
                </c:pt>
                <c:pt idx="4">
                  <c:v>The switch to alternate/online delivery of classes is having a negative impact on my learning</c:v>
                </c:pt>
              </c:strCache>
            </c:strRef>
          </c:cat>
          <c:val>
            <c:numRef>
              <c:f>Sheet1!$C$2:$C$6</c:f>
              <c:numCache>
                <c:formatCode>0.00%</c:formatCode>
                <c:ptCount val="5"/>
                <c:pt idx="0">
                  <c:v>0.28100000000000003</c:v>
                </c:pt>
                <c:pt idx="1">
                  <c:v>0.375</c:v>
                </c:pt>
                <c:pt idx="2">
                  <c:v>0.20200000000000001</c:v>
                </c:pt>
                <c:pt idx="3">
                  <c:v>0.17399999999999999</c:v>
                </c:pt>
                <c:pt idx="4">
                  <c:v>0.377</c:v>
                </c:pt>
              </c:numCache>
            </c:numRef>
          </c:val>
          <c:extLst>
            <c:ext xmlns:c16="http://schemas.microsoft.com/office/drawing/2014/chart" uri="{C3380CC4-5D6E-409C-BE32-E72D297353CC}">
              <c16:uniqueId val="{00000001-9A68-4F35-B2E9-F60DB200EE2F}"/>
            </c:ext>
          </c:extLst>
        </c:ser>
        <c:ser>
          <c:idx val="2"/>
          <c:order val="2"/>
          <c:tx>
            <c:strRef>
              <c:f>Sheet1!$D$1</c:f>
              <c:strCache>
                <c:ptCount val="1"/>
                <c:pt idx="0">
                  <c:v>Not at all true</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I was unfamilar with most of the technology needed to be successful in my classes this semester</c:v>
                </c:pt>
                <c:pt idx="1">
                  <c:v>I am now comfortable with the technology needed to be successful in my classes</c:v>
                </c:pt>
                <c:pt idx="2">
                  <c:v>Limited internet access had a negative impact on my grades</c:v>
                </c:pt>
                <c:pt idx="3">
                  <c:v>I had access to an adequate computer or device for completing my coursework</c:v>
                </c:pt>
                <c:pt idx="4">
                  <c:v>The switch to alternate/online delivery of classes is having a negative impact on my learning</c:v>
                </c:pt>
              </c:strCache>
            </c:strRef>
          </c:cat>
          <c:val>
            <c:numRef>
              <c:f>Sheet1!$D$2:$D$6</c:f>
              <c:numCache>
                <c:formatCode>0.00%</c:formatCode>
                <c:ptCount val="5"/>
                <c:pt idx="0">
                  <c:v>0.64200000000000002</c:v>
                </c:pt>
                <c:pt idx="1">
                  <c:v>7.4999999999999997E-2</c:v>
                </c:pt>
                <c:pt idx="2">
                  <c:v>0.69199999999999995</c:v>
                </c:pt>
                <c:pt idx="3">
                  <c:v>0.04</c:v>
                </c:pt>
                <c:pt idx="4">
                  <c:v>0.24299999999999999</c:v>
                </c:pt>
              </c:numCache>
            </c:numRef>
          </c:val>
          <c:extLst>
            <c:ext xmlns:c16="http://schemas.microsoft.com/office/drawing/2014/chart" uri="{C3380CC4-5D6E-409C-BE32-E72D297353CC}">
              <c16:uniqueId val="{00000002-9A68-4F35-B2E9-F60DB200EE2F}"/>
            </c:ext>
          </c:extLst>
        </c:ser>
        <c:dLbls>
          <c:showLegendKey val="0"/>
          <c:showVal val="1"/>
          <c:showCatName val="0"/>
          <c:showSerName val="0"/>
          <c:showPercent val="0"/>
          <c:showBubbleSize val="0"/>
        </c:dLbls>
        <c:gapWidth val="150"/>
        <c:overlap val="-25"/>
        <c:axId val="623407088"/>
        <c:axId val="384343064"/>
      </c:barChart>
      <c:catAx>
        <c:axId val="623407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384343064"/>
        <c:crosses val="autoZero"/>
        <c:auto val="1"/>
        <c:lblAlgn val="ctr"/>
        <c:lblOffset val="100"/>
        <c:noMultiLvlLbl val="0"/>
      </c:catAx>
      <c:valAx>
        <c:axId val="384343064"/>
        <c:scaling>
          <c:orientation val="minMax"/>
        </c:scaling>
        <c:delete val="1"/>
        <c:axPos val="l"/>
        <c:numFmt formatCode="0.00%" sourceLinked="1"/>
        <c:majorTickMark val="none"/>
        <c:minorTickMark val="none"/>
        <c:tickLblPos val="nextTo"/>
        <c:crossAx val="62340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Much better</c:v>
                </c:pt>
                <c:pt idx="1">
                  <c:v>Somewhat better</c:v>
                </c:pt>
                <c:pt idx="2">
                  <c:v>About the same</c:v>
                </c:pt>
                <c:pt idx="3">
                  <c:v>Somewhat worse</c:v>
                </c:pt>
                <c:pt idx="4">
                  <c:v>Much worse</c:v>
                </c:pt>
              </c:strCache>
            </c:strRef>
          </c:cat>
          <c:val>
            <c:numRef>
              <c:f>Sheet1!$B$2:$B$6</c:f>
              <c:numCache>
                <c:formatCode>0.00%</c:formatCode>
                <c:ptCount val="5"/>
                <c:pt idx="0">
                  <c:v>6.5000000000000002E-2</c:v>
                </c:pt>
                <c:pt idx="1">
                  <c:v>9.0999999999999998E-2</c:v>
                </c:pt>
                <c:pt idx="2">
                  <c:v>0.36199999999999999</c:v>
                </c:pt>
                <c:pt idx="3">
                  <c:v>0.34699999999999998</c:v>
                </c:pt>
                <c:pt idx="4">
                  <c:v>0.13500000000000001</c:v>
                </c:pt>
              </c:numCache>
            </c:numRef>
          </c:val>
          <c:extLst>
            <c:ext xmlns:c16="http://schemas.microsoft.com/office/drawing/2014/chart" uri="{C3380CC4-5D6E-409C-BE32-E72D297353CC}">
              <c16:uniqueId val="{00000000-DB61-4DDA-893D-698F1857C7E7}"/>
            </c:ext>
          </c:extLst>
        </c:ser>
        <c:dLbls>
          <c:showLegendKey val="0"/>
          <c:showVal val="1"/>
          <c:showCatName val="0"/>
          <c:showSerName val="0"/>
          <c:showPercent val="0"/>
          <c:showBubbleSize val="0"/>
        </c:dLbls>
        <c:gapWidth val="150"/>
        <c:overlap val="-25"/>
        <c:axId val="939119624"/>
        <c:axId val="939118968"/>
      </c:barChart>
      <c:catAx>
        <c:axId val="939119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9118968"/>
        <c:crosses val="autoZero"/>
        <c:auto val="1"/>
        <c:lblAlgn val="ctr"/>
        <c:lblOffset val="100"/>
        <c:noMultiLvlLbl val="0"/>
      </c:catAx>
      <c:valAx>
        <c:axId val="939118968"/>
        <c:scaling>
          <c:orientation val="minMax"/>
        </c:scaling>
        <c:delete val="1"/>
        <c:axPos val="b"/>
        <c:numFmt formatCode="0.00%" sourceLinked="1"/>
        <c:majorTickMark val="none"/>
        <c:minorTickMark val="none"/>
        <c:tickLblPos val="nextTo"/>
        <c:crossAx val="939119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63063063063063E-2"/>
          <c:y val="9.6542390722382798E-2"/>
          <c:w val="0.96036036036036032"/>
          <c:h val="0.7268899408355799"/>
        </c:manualLayout>
      </c:layout>
      <c:barChart>
        <c:barDir val="col"/>
        <c:grouping val="clustered"/>
        <c:varyColors val="0"/>
        <c:ser>
          <c:idx val="0"/>
          <c:order val="0"/>
          <c:tx>
            <c:strRef>
              <c:f>Sheet1!$B$1</c:f>
              <c:strCache>
                <c:ptCount val="1"/>
                <c:pt idx="0">
                  <c:v>Very helpful</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Having flexibility to take quizzes and exams when it was convenient for me rather than at a set time</c:v>
                </c:pt>
                <c:pt idx="1">
                  <c:v>Professor using Blackboard for course communication, assignments, and exams</c:v>
                </c:pt>
                <c:pt idx="2">
                  <c:v>Having multiple ways to show mastery of course material or a choice of assignment options</c:v>
                </c:pt>
                <c:pt idx="3">
                  <c:v>Youtube or other video resources (e.g., Khan Academy)</c:v>
                </c:pt>
              </c:strCache>
            </c:strRef>
          </c:cat>
          <c:val>
            <c:numRef>
              <c:f>Sheet1!$B$2:$B$5</c:f>
              <c:numCache>
                <c:formatCode>0.00%</c:formatCode>
                <c:ptCount val="4"/>
                <c:pt idx="0">
                  <c:v>0.76300000000000001</c:v>
                </c:pt>
                <c:pt idx="1">
                  <c:v>0.61</c:v>
                </c:pt>
                <c:pt idx="2">
                  <c:v>0.55300000000000005</c:v>
                </c:pt>
                <c:pt idx="3">
                  <c:v>0.503</c:v>
                </c:pt>
              </c:numCache>
            </c:numRef>
          </c:val>
          <c:extLst>
            <c:ext xmlns:c16="http://schemas.microsoft.com/office/drawing/2014/chart" uri="{C3380CC4-5D6E-409C-BE32-E72D297353CC}">
              <c16:uniqueId val="{00000000-9A68-4F35-B2E9-F60DB200EE2F}"/>
            </c:ext>
          </c:extLst>
        </c:ser>
        <c:ser>
          <c:idx val="1"/>
          <c:order val="1"/>
          <c:tx>
            <c:strRef>
              <c:f>Sheet1!$C$1</c:f>
              <c:strCache>
                <c:ptCount val="1"/>
                <c:pt idx="0">
                  <c:v>Somewhat helpful</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Having flexibility to take quizzes and exams when it was convenient for me rather than at a set time</c:v>
                </c:pt>
                <c:pt idx="1">
                  <c:v>Professor using Blackboard for course communication, assignments, and exams</c:v>
                </c:pt>
                <c:pt idx="2">
                  <c:v>Having multiple ways to show mastery of course material or a choice of assignment options</c:v>
                </c:pt>
                <c:pt idx="3">
                  <c:v>Youtube or other video resources (e.g., Khan Academy)</c:v>
                </c:pt>
              </c:strCache>
            </c:strRef>
          </c:cat>
          <c:val>
            <c:numRef>
              <c:f>Sheet1!$C$2:$C$5</c:f>
              <c:numCache>
                <c:formatCode>0.00%</c:formatCode>
                <c:ptCount val="4"/>
                <c:pt idx="0">
                  <c:v>0.19600000000000001</c:v>
                </c:pt>
                <c:pt idx="1">
                  <c:v>0.32600000000000001</c:v>
                </c:pt>
                <c:pt idx="2">
                  <c:v>0.34499999999999997</c:v>
                </c:pt>
                <c:pt idx="3">
                  <c:v>0.42</c:v>
                </c:pt>
              </c:numCache>
            </c:numRef>
          </c:val>
          <c:extLst>
            <c:ext xmlns:c16="http://schemas.microsoft.com/office/drawing/2014/chart" uri="{C3380CC4-5D6E-409C-BE32-E72D297353CC}">
              <c16:uniqueId val="{00000001-9A68-4F35-B2E9-F60DB200EE2F}"/>
            </c:ext>
          </c:extLst>
        </c:ser>
        <c:ser>
          <c:idx val="2"/>
          <c:order val="2"/>
          <c:tx>
            <c:strRef>
              <c:f>Sheet1!$D$1</c:f>
              <c:strCache>
                <c:ptCount val="1"/>
                <c:pt idx="0">
                  <c:v>Not at all helpful</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Having flexibility to take quizzes and exams when it was convenient for me rather than at a set time</c:v>
                </c:pt>
                <c:pt idx="1">
                  <c:v>Professor using Blackboard for course communication, assignments, and exams</c:v>
                </c:pt>
                <c:pt idx="2">
                  <c:v>Having multiple ways to show mastery of course material or a choice of assignment options</c:v>
                </c:pt>
                <c:pt idx="3">
                  <c:v>Youtube or other video resources (e.g., Khan Academy)</c:v>
                </c:pt>
              </c:strCache>
            </c:strRef>
          </c:cat>
          <c:val>
            <c:numRef>
              <c:f>Sheet1!$D$2:$D$5</c:f>
              <c:numCache>
                <c:formatCode>0.00%</c:formatCode>
                <c:ptCount val="4"/>
                <c:pt idx="0">
                  <c:v>4.1000000000000002E-2</c:v>
                </c:pt>
                <c:pt idx="1">
                  <c:v>6.4000000000000001E-2</c:v>
                </c:pt>
                <c:pt idx="2">
                  <c:v>0.10199999999999999</c:v>
                </c:pt>
                <c:pt idx="3">
                  <c:v>7.6999999999999999E-2</c:v>
                </c:pt>
              </c:numCache>
            </c:numRef>
          </c:val>
          <c:extLst>
            <c:ext xmlns:c16="http://schemas.microsoft.com/office/drawing/2014/chart" uri="{C3380CC4-5D6E-409C-BE32-E72D297353CC}">
              <c16:uniqueId val="{00000002-9A68-4F35-B2E9-F60DB200EE2F}"/>
            </c:ext>
          </c:extLst>
        </c:ser>
        <c:dLbls>
          <c:showLegendKey val="0"/>
          <c:showVal val="1"/>
          <c:showCatName val="0"/>
          <c:showSerName val="0"/>
          <c:showPercent val="0"/>
          <c:showBubbleSize val="0"/>
        </c:dLbls>
        <c:gapWidth val="150"/>
        <c:overlap val="-25"/>
        <c:axId val="623407088"/>
        <c:axId val="384343064"/>
      </c:barChart>
      <c:catAx>
        <c:axId val="623407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384343064"/>
        <c:crosses val="autoZero"/>
        <c:auto val="1"/>
        <c:lblAlgn val="ctr"/>
        <c:lblOffset val="100"/>
        <c:noMultiLvlLbl val="0"/>
      </c:catAx>
      <c:valAx>
        <c:axId val="384343064"/>
        <c:scaling>
          <c:orientation val="minMax"/>
        </c:scaling>
        <c:delete val="1"/>
        <c:axPos val="l"/>
        <c:numFmt formatCode="0.00%" sourceLinked="1"/>
        <c:majorTickMark val="none"/>
        <c:minorTickMark val="none"/>
        <c:tickLblPos val="nextTo"/>
        <c:crossAx val="62340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Very helpful</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4"/>
                <c:pt idx="0">
                  <c:v>Recorded lectures</c:v>
                </c:pt>
                <c:pt idx="1">
                  <c:v>Powerpoint with voiceover</c:v>
                </c:pt>
                <c:pt idx="2">
                  <c:v>Live online classes (e.g., Zoom)</c:v>
                </c:pt>
                <c:pt idx="3">
                  <c:v>Connecting with other classmates</c:v>
                </c:pt>
              </c:strCache>
            </c:strRef>
          </c:cat>
          <c:val>
            <c:numRef>
              <c:f>Sheet1!$B$2:$B$9</c:f>
              <c:numCache>
                <c:formatCode>0.00%</c:formatCode>
                <c:ptCount val="4"/>
                <c:pt idx="0">
                  <c:v>0.44</c:v>
                </c:pt>
                <c:pt idx="1">
                  <c:v>0.40799999999999997</c:v>
                </c:pt>
                <c:pt idx="2">
                  <c:v>0.39700000000000002</c:v>
                </c:pt>
                <c:pt idx="3">
                  <c:v>0.35799999999999998</c:v>
                </c:pt>
              </c:numCache>
            </c:numRef>
          </c:val>
          <c:extLst>
            <c:ext xmlns:c16="http://schemas.microsoft.com/office/drawing/2014/chart" uri="{C3380CC4-5D6E-409C-BE32-E72D297353CC}">
              <c16:uniqueId val="{00000000-9A68-4F35-B2E9-F60DB200EE2F}"/>
            </c:ext>
          </c:extLst>
        </c:ser>
        <c:ser>
          <c:idx val="1"/>
          <c:order val="1"/>
          <c:tx>
            <c:strRef>
              <c:f>Sheet1!$C$1</c:f>
              <c:strCache>
                <c:ptCount val="1"/>
                <c:pt idx="0">
                  <c:v>Somewhat helpful</c:v>
                </c:pt>
              </c:strCache>
            </c:strRef>
          </c:tx>
          <c:spPr>
            <a:solidFill>
              <a:schemeClr val="accent2">
                <a:alpha val="70000"/>
              </a:schemeClr>
            </a:solidFill>
            <a:ln>
              <a:noFill/>
            </a:ln>
            <a:effectLst/>
          </c:spPr>
          <c:invertIfNegative val="0"/>
          <c:dLbls>
            <c:dLbl>
              <c:idx val="0"/>
              <c:layout>
                <c:manualLayout>
                  <c:x val="3.063063063063063E-2"/>
                  <c:y val="-1.0698048507479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0E-487E-9BD1-31358D5DB18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4"/>
                <c:pt idx="0">
                  <c:v>Recorded lectures</c:v>
                </c:pt>
                <c:pt idx="1">
                  <c:v>Powerpoint with voiceover</c:v>
                </c:pt>
                <c:pt idx="2">
                  <c:v>Live online classes (e.g., Zoom)</c:v>
                </c:pt>
                <c:pt idx="3">
                  <c:v>Connecting with other classmates</c:v>
                </c:pt>
              </c:strCache>
            </c:strRef>
          </c:cat>
          <c:val>
            <c:numRef>
              <c:f>Sheet1!$C$2:$C$9</c:f>
              <c:numCache>
                <c:formatCode>0.00%</c:formatCode>
                <c:ptCount val="4"/>
                <c:pt idx="0">
                  <c:v>0.44400000000000001</c:v>
                </c:pt>
                <c:pt idx="1">
                  <c:v>0.441</c:v>
                </c:pt>
                <c:pt idx="2">
                  <c:v>0.435</c:v>
                </c:pt>
                <c:pt idx="3">
                  <c:v>0.46500000000000002</c:v>
                </c:pt>
              </c:numCache>
            </c:numRef>
          </c:val>
          <c:extLst>
            <c:ext xmlns:c16="http://schemas.microsoft.com/office/drawing/2014/chart" uri="{C3380CC4-5D6E-409C-BE32-E72D297353CC}">
              <c16:uniqueId val="{00000001-9A68-4F35-B2E9-F60DB200EE2F}"/>
            </c:ext>
          </c:extLst>
        </c:ser>
        <c:ser>
          <c:idx val="2"/>
          <c:order val="2"/>
          <c:tx>
            <c:strRef>
              <c:f>Sheet1!$D$1</c:f>
              <c:strCache>
                <c:ptCount val="1"/>
                <c:pt idx="0">
                  <c:v>Not at all helpful</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4"/>
                <c:pt idx="0">
                  <c:v>Recorded lectures</c:v>
                </c:pt>
                <c:pt idx="1">
                  <c:v>Powerpoint with voiceover</c:v>
                </c:pt>
                <c:pt idx="2">
                  <c:v>Live online classes (e.g., Zoom)</c:v>
                </c:pt>
                <c:pt idx="3">
                  <c:v>Connecting with other classmates</c:v>
                </c:pt>
              </c:strCache>
            </c:strRef>
          </c:cat>
          <c:val>
            <c:numRef>
              <c:f>Sheet1!$D$2:$D$9</c:f>
              <c:numCache>
                <c:formatCode>0.00%</c:formatCode>
                <c:ptCount val="4"/>
                <c:pt idx="0">
                  <c:v>0.11600000000000001</c:v>
                </c:pt>
                <c:pt idx="1">
                  <c:v>0.151</c:v>
                </c:pt>
                <c:pt idx="2">
                  <c:v>0.16900000000000001</c:v>
                </c:pt>
                <c:pt idx="3">
                  <c:v>0.17699999999999999</c:v>
                </c:pt>
              </c:numCache>
            </c:numRef>
          </c:val>
          <c:extLst>
            <c:ext xmlns:c16="http://schemas.microsoft.com/office/drawing/2014/chart" uri="{C3380CC4-5D6E-409C-BE32-E72D297353CC}">
              <c16:uniqueId val="{00000002-9A68-4F35-B2E9-F60DB200EE2F}"/>
            </c:ext>
          </c:extLst>
        </c:ser>
        <c:dLbls>
          <c:showLegendKey val="0"/>
          <c:showVal val="1"/>
          <c:showCatName val="0"/>
          <c:showSerName val="0"/>
          <c:showPercent val="0"/>
          <c:showBubbleSize val="0"/>
        </c:dLbls>
        <c:gapWidth val="150"/>
        <c:overlap val="-25"/>
        <c:axId val="623407088"/>
        <c:axId val="384343064"/>
      </c:barChart>
      <c:catAx>
        <c:axId val="623407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384343064"/>
        <c:crosses val="autoZero"/>
        <c:auto val="1"/>
        <c:lblAlgn val="ctr"/>
        <c:lblOffset val="100"/>
        <c:noMultiLvlLbl val="0"/>
      </c:catAx>
      <c:valAx>
        <c:axId val="384343064"/>
        <c:scaling>
          <c:orientation val="minMax"/>
        </c:scaling>
        <c:delete val="1"/>
        <c:axPos val="l"/>
        <c:numFmt formatCode="0.00%" sourceLinked="1"/>
        <c:majorTickMark val="none"/>
        <c:minorTickMark val="none"/>
        <c:tickLblPos val="nextTo"/>
        <c:crossAx val="62340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Very helpful</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5"/>
                <c:pt idx="0">
                  <c:v>Online study groups or team meetings</c:v>
                </c:pt>
                <c:pt idx="1">
                  <c:v>Online sessions with peer learning or teaching assistants</c:v>
                </c:pt>
                <c:pt idx="2">
                  <c:v>Faculty online office hours</c:v>
                </c:pt>
                <c:pt idx="3">
                  <c:v>Powerpoint without video or voiceover</c:v>
                </c:pt>
                <c:pt idx="4">
                  <c:v>Mainly reading texts to complete course</c:v>
                </c:pt>
              </c:strCache>
            </c:strRef>
          </c:cat>
          <c:val>
            <c:numRef>
              <c:f>Sheet1!$B$2:$B$14</c:f>
              <c:numCache>
                <c:formatCode>0.00%</c:formatCode>
                <c:ptCount val="5"/>
                <c:pt idx="0">
                  <c:v>0.32300000000000001</c:v>
                </c:pt>
                <c:pt idx="1">
                  <c:v>0.29799999999999999</c:v>
                </c:pt>
                <c:pt idx="2">
                  <c:v>0.29799999999999999</c:v>
                </c:pt>
                <c:pt idx="3">
                  <c:v>0.19600000000000001</c:v>
                </c:pt>
                <c:pt idx="4">
                  <c:v>0.17100000000000001</c:v>
                </c:pt>
              </c:numCache>
            </c:numRef>
          </c:val>
          <c:extLst>
            <c:ext xmlns:c16="http://schemas.microsoft.com/office/drawing/2014/chart" uri="{C3380CC4-5D6E-409C-BE32-E72D297353CC}">
              <c16:uniqueId val="{00000000-9A68-4F35-B2E9-F60DB200EE2F}"/>
            </c:ext>
          </c:extLst>
        </c:ser>
        <c:ser>
          <c:idx val="1"/>
          <c:order val="1"/>
          <c:tx>
            <c:strRef>
              <c:f>Sheet1!$C$1</c:f>
              <c:strCache>
                <c:ptCount val="1"/>
                <c:pt idx="0">
                  <c:v>Somewhat helpful</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5"/>
                <c:pt idx="0">
                  <c:v>Online study groups or team meetings</c:v>
                </c:pt>
                <c:pt idx="1">
                  <c:v>Online sessions with peer learning or teaching assistants</c:v>
                </c:pt>
                <c:pt idx="2">
                  <c:v>Faculty online office hours</c:v>
                </c:pt>
                <c:pt idx="3">
                  <c:v>Powerpoint without video or voiceover</c:v>
                </c:pt>
                <c:pt idx="4">
                  <c:v>Mainly reading texts to complete course</c:v>
                </c:pt>
              </c:strCache>
            </c:strRef>
          </c:cat>
          <c:val>
            <c:numRef>
              <c:f>Sheet1!$C$2:$C$14</c:f>
              <c:numCache>
                <c:formatCode>0.00%</c:formatCode>
                <c:ptCount val="5"/>
                <c:pt idx="0">
                  <c:v>0.45800000000000002</c:v>
                </c:pt>
                <c:pt idx="1">
                  <c:v>0.50900000000000001</c:v>
                </c:pt>
                <c:pt idx="2">
                  <c:v>0.56299999999999994</c:v>
                </c:pt>
                <c:pt idx="3">
                  <c:v>0.48899999999999999</c:v>
                </c:pt>
                <c:pt idx="4">
                  <c:v>0.442</c:v>
                </c:pt>
              </c:numCache>
            </c:numRef>
          </c:val>
          <c:extLst>
            <c:ext xmlns:c16="http://schemas.microsoft.com/office/drawing/2014/chart" uri="{C3380CC4-5D6E-409C-BE32-E72D297353CC}">
              <c16:uniqueId val="{00000001-9A68-4F35-B2E9-F60DB200EE2F}"/>
            </c:ext>
          </c:extLst>
        </c:ser>
        <c:ser>
          <c:idx val="2"/>
          <c:order val="2"/>
          <c:tx>
            <c:strRef>
              <c:f>Sheet1!$D$1</c:f>
              <c:strCache>
                <c:ptCount val="1"/>
                <c:pt idx="0">
                  <c:v>Not at all helpful</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5"/>
                <c:pt idx="0">
                  <c:v>Online study groups or team meetings</c:v>
                </c:pt>
                <c:pt idx="1">
                  <c:v>Online sessions with peer learning or teaching assistants</c:v>
                </c:pt>
                <c:pt idx="2">
                  <c:v>Faculty online office hours</c:v>
                </c:pt>
                <c:pt idx="3">
                  <c:v>Powerpoint without video or voiceover</c:v>
                </c:pt>
                <c:pt idx="4">
                  <c:v>Mainly reading texts to complete course</c:v>
                </c:pt>
              </c:strCache>
            </c:strRef>
          </c:cat>
          <c:val>
            <c:numRef>
              <c:f>Sheet1!$D$2:$D$14</c:f>
              <c:numCache>
                <c:formatCode>0.00%</c:formatCode>
                <c:ptCount val="5"/>
                <c:pt idx="0">
                  <c:v>0.219</c:v>
                </c:pt>
                <c:pt idx="1">
                  <c:v>0.19400000000000001</c:v>
                </c:pt>
                <c:pt idx="2">
                  <c:v>0.13900000000000001</c:v>
                </c:pt>
                <c:pt idx="3">
                  <c:v>0.315</c:v>
                </c:pt>
                <c:pt idx="4">
                  <c:v>0.38800000000000001</c:v>
                </c:pt>
              </c:numCache>
            </c:numRef>
          </c:val>
          <c:extLst>
            <c:ext xmlns:c16="http://schemas.microsoft.com/office/drawing/2014/chart" uri="{C3380CC4-5D6E-409C-BE32-E72D297353CC}">
              <c16:uniqueId val="{00000002-9A68-4F35-B2E9-F60DB200EE2F}"/>
            </c:ext>
          </c:extLst>
        </c:ser>
        <c:dLbls>
          <c:showLegendKey val="0"/>
          <c:showVal val="1"/>
          <c:showCatName val="0"/>
          <c:showSerName val="0"/>
          <c:showPercent val="0"/>
          <c:showBubbleSize val="0"/>
        </c:dLbls>
        <c:gapWidth val="150"/>
        <c:overlap val="-25"/>
        <c:axId val="623407088"/>
        <c:axId val="384343064"/>
      </c:barChart>
      <c:catAx>
        <c:axId val="623407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384343064"/>
        <c:crosses val="autoZero"/>
        <c:auto val="1"/>
        <c:lblAlgn val="ctr"/>
        <c:lblOffset val="100"/>
        <c:noMultiLvlLbl val="0"/>
      </c:catAx>
      <c:valAx>
        <c:axId val="384343064"/>
        <c:scaling>
          <c:orientation val="minMax"/>
        </c:scaling>
        <c:delete val="1"/>
        <c:axPos val="l"/>
        <c:numFmt formatCode="0.00%" sourceLinked="1"/>
        <c:majorTickMark val="none"/>
        <c:minorTickMark val="none"/>
        <c:tickLblPos val="nextTo"/>
        <c:crossAx val="62340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5/8/2020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5/8/2020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a:t>
            </a:fld>
            <a:endParaRPr lang="en-US"/>
          </a:p>
        </p:txBody>
      </p:sp>
    </p:spTree>
    <p:extLst>
      <p:ext uri="{BB962C8B-B14F-4D97-AF65-F5344CB8AC3E}">
        <p14:creationId xmlns:p14="http://schemas.microsoft.com/office/powerpoint/2010/main" val="151482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t>29</a:t>
            </a:fld>
            <a:endParaRPr lang="en-US"/>
          </a:p>
        </p:txBody>
      </p:sp>
    </p:spTree>
    <p:extLst>
      <p:ext uri="{BB962C8B-B14F-4D97-AF65-F5344CB8AC3E}">
        <p14:creationId xmlns:p14="http://schemas.microsoft.com/office/powerpoint/2010/main" val="3523139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t>30</a:t>
            </a:fld>
            <a:endParaRPr lang="en-US"/>
          </a:p>
        </p:txBody>
      </p:sp>
    </p:spTree>
    <p:extLst>
      <p:ext uri="{BB962C8B-B14F-4D97-AF65-F5344CB8AC3E}">
        <p14:creationId xmlns:p14="http://schemas.microsoft.com/office/powerpoint/2010/main" val="187109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t>31</a:t>
            </a:fld>
            <a:endParaRPr lang="en-US"/>
          </a:p>
        </p:txBody>
      </p:sp>
    </p:spTree>
    <p:extLst>
      <p:ext uri="{BB962C8B-B14F-4D97-AF65-F5344CB8AC3E}">
        <p14:creationId xmlns:p14="http://schemas.microsoft.com/office/powerpoint/2010/main" val="288411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t>4</a:t>
            </a:fld>
            <a:endParaRPr lang="en-US"/>
          </a:p>
        </p:txBody>
      </p:sp>
    </p:spTree>
    <p:extLst>
      <p:ext uri="{BB962C8B-B14F-4D97-AF65-F5344CB8AC3E}">
        <p14:creationId xmlns:p14="http://schemas.microsoft.com/office/powerpoint/2010/main" val="45903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t>10</a:t>
            </a:fld>
            <a:endParaRPr lang="en-US"/>
          </a:p>
        </p:txBody>
      </p:sp>
    </p:spTree>
    <p:extLst>
      <p:ext uri="{BB962C8B-B14F-4D97-AF65-F5344CB8AC3E}">
        <p14:creationId xmlns:p14="http://schemas.microsoft.com/office/powerpoint/2010/main" val="158003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t>14</a:t>
            </a:fld>
            <a:endParaRPr lang="en-US"/>
          </a:p>
        </p:txBody>
      </p:sp>
    </p:spTree>
    <p:extLst>
      <p:ext uri="{BB962C8B-B14F-4D97-AF65-F5344CB8AC3E}">
        <p14:creationId xmlns:p14="http://schemas.microsoft.com/office/powerpoint/2010/main" val="421630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t>15</a:t>
            </a:fld>
            <a:endParaRPr lang="en-US"/>
          </a:p>
        </p:txBody>
      </p:sp>
    </p:spTree>
    <p:extLst>
      <p:ext uri="{BB962C8B-B14F-4D97-AF65-F5344CB8AC3E}">
        <p14:creationId xmlns:p14="http://schemas.microsoft.com/office/powerpoint/2010/main" val="179202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t>16</a:t>
            </a:fld>
            <a:endParaRPr lang="en-US"/>
          </a:p>
        </p:txBody>
      </p:sp>
    </p:spTree>
    <p:extLst>
      <p:ext uri="{BB962C8B-B14F-4D97-AF65-F5344CB8AC3E}">
        <p14:creationId xmlns:p14="http://schemas.microsoft.com/office/powerpoint/2010/main" val="104766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t>17</a:t>
            </a:fld>
            <a:endParaRPr lang="en-US"/>
          </a:p>
        </p:txBody>
      </p:sp>
    </p:spTree>
    <p:extLst>
      <p:ext uri="{BB962C8B-B14F-4D97-AF65-F5344CB8AC3E}">
        <p14:creationId xmlns:p14="http://schemas.microsoft.com/office/powerpoint/2010/main" val="271469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t>23</a:t>
            </a:fld>
            <a:endParaRPr lang="en-US"/>
          </a:p>
        </p:txBody>
      </p:sp>
    </p:spTree>
    <p:extLst>
      <p:ext uri="{BB962C8B-B14F-4D97-AF65-F5344CB8AC3E}">
        <p14:creationId xmlns:p14="http://schemas.microsoft.com/office/powerpoint/2010/main" val="422758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t>28</a:t>
            </a:fld>
            <a:endParaRPr lang="en-US"/>
          </a:p>
        </p:txBody>
      </p:sp>
    </p:spTree>
    <p:extLst>
      <p:ext uri="{BB962C8B-B14F-4D97-AF65-F5344CB8AC3E}">
        <p14:creationId xmlns:p14="http://schemas.microsoft.com/office/powerpoint/2010/main" val="1998903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a:t>Click to edit Master title style</a:t>
            </a:r>
            <a:endParaRPr dirty="0"/>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dirty="0"/>
          </a:p>
        </p:txBody>
      </p:sp>
      <p:pic>
        <p:nvPicPr>
          <p:cNvPr id="9" name="Picture 8" descr="Closeup of test tub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5/8/2020</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5/8/2020</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5/8/2020</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a:t>Click to edit Master title style</a:t>
            </a: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4"/>
          <p:cNvSpPr>
            <a:spLocks noGrp="1"/>
          </p:cNvSpPr>
          <p:nvPr>
            <p:ph type="sldNum" sz="quarter" idx="12"/>
          </p:nvPr>
        </p:nvSpPr>
        <p:spPr/>
        <p:txBody>
          <a:bodyPr/>
          <a:lstStyle/>
          <a:p>
            <a:fld id="{5F4C9F40-B079-4B71-A627-7266DFEA7F03}"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6"/>
          <p:cNvSpPr>
            <a:spLocks noGrp="1"/>
          </p:cNvSpPr>
          <p:nvPr>
            <p:ph type="dt" sz="half" idx="10"/>
          </p:nvPr>
        </p:nvSpPr>
        <p:spPr/>
        <p:txBody>
          <a:bodyPr/>
          <a:lstStyle/>
          <a:p>
            <a:fld id="{0402902D-A5F5-4D7D-AAA7-32469BA0BC4D}" type="datetimeFigureOut">
              <a:rPr lang="en-US"/>
              <a:t>5/8/2020</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6"/>
          <p:cNvSpPr>
            <a:spLocks noGrp="1"/>
          </p:cNvSpPr>
          <p:nvPr>
            <p:ph type="sldNum" sz="quarter" idx="12"/>
          </p:nvPr>
        </p:nvSpPr>
        <p:spPr/>
        <p:txBody>
          <a:bodyPr/>
          <a:lstStyle/>
          <a:p>
            <a:fld id="{5F4C9F40-B079-4B71-A627-7266DFEA7F03}"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8"/>
          <p:cNvSpPr>
            <a:spLocks noGrp="1"/>
          </p:cNvSpPr>
          <p:nvPr>
            <p:ph type="dt" sz="half" idx="10"/>
          </p:nvPr>
        </p:nvSpPr>
        <p:spPr/>
        <p:txBody>
          <a:bodyPr/>
          <a:lstStyle/>
          <a:p>
            <a:fld id="{0402902D-A5F5-4D7D-AAA7-32469BA0BC4D}" type="datetimeFigureOut">
              <a:rPr lang="en-US"/>
              <a:t>5/8/2020</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2"/>
          <p:cNvSpPr>
            <a:spLocks noGrp="1"/>
          </p:cNvSpPr>
          <p:nvPr>
            <p:ph type="sldNum" sz="quarter" idx="12"/>
          </p:nvPr>
        </p:nvSpPr>
        <p:spPr/>
        <p:txBody>
          <a:bodyPr/>
          <a:lstStyle/>
          <a:p>
            <a:fld id="{5F4C9F40-B079-4B71-A627-7266DFEA7F03}"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5"/>
          <p:cNvSpPr>
            <a:spLocks noGrp="1"/>
          </p:cNvSpPr>
          <p:nvPr>
            <p:ph type="dt" sz="half" idx="10"/>
          </p:nvPr>
        </p:nvSpPr>
        <p:spPr/>
        <p:txBody>
          <a:bodyPr/>
          <a:lstStyle/>
          <a:p>
            <a:fld id="{0402902D-A5F5-4D7D-AAA7-32469BA0BC4D}" type="datetimeFigureOut">
              <a:rPr lang="en-US"/>
              <a:t>5/8/2020</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5F4C9F40-B079-4B71-A627-7266DFEA7F03}"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3"/>
          <p:cNvSpPr>
            <a:spLocks noGrp="1"/>
          </p:cNvSpPr>
          <p:nvPr>
            <p:ph type="dt" sz="half" idx="10"/>
          </p:nvPr>
        </p:nvSpPr>
        <p:spPr/>
        <p:txBody>
          <a:bodyPr/>
          <a:lstStyle/>
          <a:p>
            <a:fld id="{0402902D-A5F5-4D7D-AAA7-32469BA0BC4D}" type="datetimeFigureOut">
              <a:rPr lang="en-US"/>
              <a:t>5/8/2020</a:t>
            </a:fld>
            <a:endParaRPr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a:t>Click to edit Master title style</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a:t>Click to edit Master title style</a:t>
            </a:r>
            <a:endParaRPr dirty="0"/>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a:t>Click to edit Master title style</a:t>
            </a:r>
            <a:endParaRPr dirty="0"/>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5/8/2020</a:t>
            </a:fld>
            <a:endParaRPr dirty="0"/>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image of a man wearing a mask and coronavirus images. Covid-19 Coronavirus Fear - Free photo on Pixabay">
            <a:extLst>
              <a:ext uri="{FF2B5EF4-FFF2-40B4-BE49-F238E27FC236}">
                <a16:creationId xmlns:a16="http://schemas.microsoft.com/office/drawing/2014/main" id="{B0835E57-CB50-486F-A6D1-7D1E0BF0F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22" y="88707"/>
            <a:ext cx="4935781" cy="3284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3153095"/>
            <a:ext cx="10972800" cy="2286000"/>
          </a:xfrm>
        </p:spPr>
        <p:txBody>
          <a:bodyPr>
            <a:normAutofit/>
          </a:bodyPr>
          <a:lstStyle/>
          <a:p>
            <a:r>
              <a:rPr lang="en-US" dirty="0"/>
              <a:t>Spring 2020 Student Success During COVID: Survey Results</a:t>
            </a:r>
          </a:p>
        </p:txBody>
      </p:sp>
      <p:sp>
        <p:nvSpPr>
          <p:cNvPr id="3" name="Text Placeholder 2"/>
          <p:cNvSpPr>
            <a:spLocks noGrp="1"/>
          </p:cNvSpPr>
          <p:nvPr>
            <p:ph type="body" idx="1"/>
          </p:nvPr>
        </p:nvSpPr>
        <p:spPr>
          <a:xfrm>
            <a:off x="603250" y="5864054"/>
            <a:ext cx="10972800" cy="892434"/>
          </a:xfrm>
        </p:spPr>
        <p:txBody>
          <a:bodyPr>
            <a:normAutofit/>
          </a:bodyPr>
          <a:lstStyle/>
          <a:p>
            <a:r>
              <a:rPr lang="en-US" b="1" dirty="0">
                <a:solidFill>
                  <a:schemeClr val="tx2">
                    <a:lumMod val="50000"/>
                  </a:schemeClr>
                </a:solidFill>
              </a:rPr>
              <a:t>Claudia Lampman, Ph.D., Vice Provost for Student Success </a:t>
            </a:r>
          </a:p>
          <a:p>
            <a:r>
              <a:rPr lang="en-US" b="1" dirty="0">
                <a:solidFill>
                  <a:schemeClr val="tx2">
                    <a:lumMod val="50000"/>
                  </a:schemeClr>
                </a:solidFill>
              </a:rPr>
              <a:t>University of Alaska Anchorage</a:t>
            </a:r>
          </a:p>
          <a:p>
            <a:endParaRPr lang="en-US" b="1" dirty="0">
              <a:solidFill>
                <a:schemeClr val="tx2">
                  <a:lumMod val="50000"/>
                </a:schemeClr>
              </a:solidFill>
            </a:endParaRPr>
          </a:p>
        </p:txBody>
      </p:sp>
      <p:pic>
        <p:nvPicPr>
          <p:cNvPr id="7" name="Picture 6" descr="A drawing of a face wearing a mask and an image of the coronavirus.&#10;&#10;">
            <a:extLst>
              <a:ext uri="{FF2B5EF4-FFF2-40B4-BE49-F238E27FC236}">
                <a16:creationId xmlns:a16="http://schemas.microsoft.com/office/drawing/2014/main" id="{E8DC7976-62A7-4ED2-93FF-A065CABFC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8741" y="5842086"/>
            <a:ext cx="2072644" cy="914402"/>
          </a:xfrm>
          <a:prstGeom prst="rect">
            <a:avLst/>
          </a:prstGeom>
        </p:spPr>
      </p:pic>
    </p:spTree>
    <p:extLst>
      <p:ext uri="{BB962C8B-B14F-4D97-AF65-F5344CB8AC3E}">
        <p14:creationId xmlns:p14="http://schemas.microsoft.com/office/powerpoint/2010/main" val="230105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what extent are  these statements true for you?</a:t>
            </a:r>
          </a:p>
        </p:txBody>
      </p:sp>
      <p:graphicFrame>
        <p:nvGraphicFramePr>
          <p:cNvPr id="6" name="Content Placeholder 3" descr="Clustered column chart showing the values of 3 series for 4 categories"/>
          <p:cNvGraphicFramePr>
            <a:graphicFrameLocks noGrp="1"/>
          </p:cNvGraphicFramePr>
          <p:nvPr>
            <p:ph idx="1"/>
            <p:extLst>
              <p:ext uri="{D42A27DB-BD31-4B8C-83A1-F6EECF244321}">
                <p14:modId xmlns:p14="http://schemas.microsoft.com/office/powerpoint/2010/main" val="659106230"/>
              </p:ext>
            </p:extLst>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picture containing drawing&#10;&#10;Description automatically generated">
            <a:extLst>
              <a:ext uri="{FF2B5EF4-FFF2-40B4-BE49-F238E27FC236}">
                <a16:creationId xmlns:a16="http://schemas.microsoft.com/office/drawing/2014/main" id="{53F11FC5-BB14-4B39-BF65-39DE3D145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77892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5432C5-ACD4-468C-A619-454DAEEC78F8}"/>
              </a:ext>
            </a:extLst>
          </p:cNvPr>
          <p:cNvSpPr>
            <a:spLocks noGrp="1"/>
          </p:cNvSpPr>
          <p:nvPr>
            <p:ph type="title"/>
          </p:nvPr>
        </p:nvSpPr>
        <p:spPr/>
        <p:txBody>
          <a:bodyPr/>
          <a:lstStyle/>
          <a:p>
            <a:r>
              <a:rPr lang="en-US" dirty="0"/>
              <a:t>Key Takeaways from the Survey: Technology</a:t>
            </a:r>
          </a:p>
        </p:txBody>
      </p:sp>
      <p:sp>
        <p:nvSpPr>
          <p:cNvPr id="6" name="Content Placeholder 5">
            <a:extLst>
              <a:ext uri="{FF2B5EF4-FFF2-40B4-BE49-F238E27FC236}">
                <a16:creationId xmlns:a16="http://schemas.microsoft.com/office/drawing/2014/main" id="{2859DD50-5361-4FBA-8C61-50AA26828CE8}"/>
              </a:ext>
            </a:extLst>
          </p:cNvPr>
          <p:cNvSpPr>
            <a:spLocks noGrp="1"/>
          </p:cNvSpPr>
          <p:nvPr>
            <p:ph idx="1"/>
          </p:nvPr>
        </p:nvSpPr>
        <p:spPr/>
        <p:txBody>
          <a:bodyPr>
            <a:normAutofit lnSpcReduction="10000"/>
          </a:bodyPr>
          <a:lstStyle/>
          <a:p>
            <a:r>
              <a:rPr lang="en-US" dirty="0"/>
              <a:t>While a majority (96%) of respondents indicated they had or were able to acquire an adequate internet connection, other technology issues exist: </a:t>
            </a:r>
          </a:p>
          <a:p>
            <a:pPr lvl="1"/>
            <a:r>
              <a:rPr lang="en-US" dirty="0"/>
              <a:t>1 in 8 students said they mostly used a phone to participate in classes and access course materials</a:t>
            </a:r>
          </a:p>
          <a:p>
            <a:pPr lvl="1"/>
            <a:r>
              <a:rPr lang="en-US" dirty="0"/>
              <a:t>1 in 6 needed to come to campus at least once to use a computer</a:t>
            </a:r>
          </a:p>
          <a:p>
            <a:pPr lvl="1"/>
            <a:r>
              <a:rPr lang="en-US" dirty="0"/>
              <a:t>1 in 3 students said ‘limited internet access’ had at least some negative impact on their learning</a:t>
            </a:r>
          </a:p>
          <a:p>
            <a:pPr lvl="1"/>
            <a:r>
              <a:rPr lang="en-US" dirty="0"/>
              <a:t>Only 1 in 2  said they were definitely comfortable with the technology needed to be successful in their classes </a:t>
            </a:r>
          </a:p>
          <a:p>
            <a:pPr lvl="2"/>
            <a:r>
              <a:rPr lang="en-US" dirty="0"/>
              <a:t>We need to identify students who need more adequate technology and skills early and connect them with resources</a:t>
            </a:r>
          </a:p>
          <a:p>
            <a:pPr lvl="3"/>
            <a:r>
              <a:rPr lang="en-US" dirty="0"/>
              <a:t>Seawolf Tracks can be used to report on students; a video on early alerts coming soon </a:t>
            </a:r>
          </a:p>
          <a:p>
            <a:pPr lvl="1"/>
            <a:endParaRPr lang="en-US" dirty="0"/>
          </a:p>
        </p:txBody>
      </p:sp>
    </p:spTree>
    <p:extLst>
      <p:ext uri="{BB962C8B-B14F-4D97-AF65-F5344CB8AC3E}">
        <p14:creationId xmlns:p14="http://schemas.microsoft.com/office/powerpoint/2010/main" val="107523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FC73CE-66CE-4450-A846-473F889D5059}"/>
              </a:ext>
            </a:extLst>
          </p:cNvPr>
          <p:cNvSpPr>
            <a:spLocks noGrp="1"/>
          </p:cNvSpPr>
          <p:nvPr>
            <p:ph type="title"/>
          </p:nvPr>
        </p:nvSpPr>
        <p:spPr/>
        <p:txBody>
          <a:bodyPr/>
          <a:lstStyle/>
          <a:p>
            <a:r>
              <a:rPr lang="en-US" dirty="0"/>
              <a:t>Part 2: Success in Courses</a:t>
            </a:r>
          </a:p>
        </p:txBody>
      </p:sp>
    </p:spTree>
    <p:extLst>
      <p:ext uri="{BB962C8B-B14F-4D97-AF65-F5344CB8AC3E}">
        <p14:creationId xmlns:p14="http://schemas.microsoft.com/office/powerpoint/2010/main" val="182577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B6BC5-4698-49AA-BEC6-E5D3DFD8D207}"/>
              </a:ext>
            </a:extLst>
          </p:cNvPr>
          <p:cNvSpPr>
            <a:spLocks noGrp="1"/>
          </p:cNvSpPr>
          <p:nvPr>
            <p:ph type="title"/>
          </p:nvPr>
        </p:nvSpPr>
        <p:spPr/>
        <p:txBody>
          <a:bodyPr>
            <a:normAutofit fontScale="90000"/>
          </a:bodyPr>
          <a:lstStyle/>
          <a:p>
            <a:r>
              <a:rPr lang="en-US" dirty="0"/>
              <a:t>What is your overall assessment of how you performed in your classes this semester compared to previous semesters?</a:t>
            </a:r>
          </a:p>
        </p:txBody>
      </p:sp>
      <p:graphicFrame>
        <p:nvGraphicFramePr>
          <p:cNvPr id="7" name="Content Placeholder 6" descr="Clustered column chart showing the values of 5 categories">
            <a:extLst>
              <a:ext uri="{FF2B5EF4-FFF2-40B4-BE49-F238E27FC236}">
                <a16:creationId xmlns:a16="http://schemas.microsoft.com/office/drawing/2014/main" id="{4C9437CF-E514-406C-B6E4-DC50275CBF3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672706959"/>
              </p:ext>
            </p:extLst>
          </p:nvPr>
        </p:nvGraphicFramePr>
        <p:xfrm>
          <a:off x="4699000" y="465138"/>
          <a:ext cx="7391400" cy="593566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picture containing drawing&#10;&#10;Description automatically generated">
            <a:extLst>
              <a:ext uri="{FF2B5EF4-FFF2-40B4-BE49-F238E27FC236}">
                <a16:creationId xmlns:a16="http://schemas.microsoft.com/office/drawing/2014/main" id="{B9578FA9-1BD6-49EB-81D0-C1E083F7F5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39460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Please rate the extent to which the following things were helpful in your classes this semester:</a:t>
            </a:r>
            <a:br>
              <a:rPr lang="en-US" dirty="0"/>
            </a:br>
            <a:br>
              <a:rPr lang="en-US" dirty="0"/>
            </a:br>
            <a:r>
              <a:rPr lang="en-US" sz="2000" dirty="0"/>
              <a:t>Continued on next two slides</a:t>
            </a:r>
            <a:endParaRPr lang="en-US" dirty="0"/>
          </a:p>
        </p:txBody>
      </p:sp>
      <p:graphicFrame>
        <p:nvGraphicFramePr>
          <p:cNvPr id="6" name="Content Placeholder 3" descr="Clustered column chart showing the values of 3 series for 4 categories"/>
          <p:cNvGraphicFramePr>
            <a:graphicFrameLocks noGrp="1"/>
          </p:cNvGraphicFramePr>
          <p:nvPr>
            <p:ph idx="1"/>
            <p:extLst>
              <p:ext uri="{D42A27DB-BD31-4B8C-83A1-F6EECF244321}">
                <p14:modId xmlns:p14="http://schemas.microsoft.com/office/powerpoint/2010/main" val="2004110383"/>
              </p:ext>
            </p:extLst>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picture containing drawing&#10;&#10;Description automatically generated">
            <a:extLst>
              <a:ext uri="{FF2B5EF4-FFF2-40B4-BE49-F238E27FC236}">
                <a16:creationId xmlns:a16="http://schemas.microsoft.com/office/drawing/2014/main" id="{53F11FC5-BB14-4B39-BF65-39DE3D145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255874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Please rate the extent to which the following things were helpful in your classes this semester: </a:t>
            </a:r>
            <a:br>
              <a:rPr lang="en-US" dirty="0"/>
            </a:br>
            <a:br>
              <a:rPr lang="en-US" sz="2000" dirty="0"/>
            </a:br>
            <a:r>
              <a:rPr lang="en-US" sz="2000" dirty="0"/>
              <a:t>Continued on next slide</a:t>
            </a:r>
          </a:p>
        </p:txBody>
      </p:sp>
      <p:graphicFrame>
        <p:nvGraphicFramePr>
          <p:cNvPr id="6" name="Content Placeholder 3" descr="Clustered column chart showing the values of 3 series for 4 categories"/>
          <p:cNvGraphicFramePr>
            <a:graphicFrameLocks noGrp="1"/>
          </p:cNvGraphicFramePr>
          <p:nvPr>
            <p:ph idx="1"/>
            <p:extLst>
              <p:ext uri="{D42A27DB-BD31-4B8C-83A1-F6EECF244321}">
                <p14:modId xmlns:p14="http://schemas.microsoft.com/office/powerpoint/2010/main" val="3189474884"/>
              </p:ext>
            </p:extLst>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picture containing drawing&#10;&#10;Description automatically generated">
            <a:extLst>
              <a:ext uri="{FF2B5EF4-FFF2-40B4-BE49-F238E27FC236}">
                <a16:creationId xmlns:a16="http://schemas.microsoft.com/office/drawing/2014/main" id="{53F11FC5-BB14-4B39-BF65-39DE3D145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60975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Please rate the extent to which the following things were helpful in your classes this semester:</a:t>
            </a:r>
          </a:p>
        </p:txBody>
      </p:sp>
      <p:graphicFrame>
        <p:nvGraphicFramePr>
          <p:cNvPr id="6" name="Content Placeholder 3" descr="Clustered column chart showing the values of 3 series for 4 categories"/>
          <p:cNvGraphicFramePr>
            <a:graphicFrameLocks noGrp="1"/>
          </p:cNvGraphicFramePr>
          <p:nvPr>
            <p:ph idx="1"/>
            <p:extLst>
              <p:ext uri="{D42A27DB-BD31-4B8C-83A1-F6EECF244321}">
                <p14:modId xmlns:p14="http://schemas.microsoft.com/office/powerpoint/2010/main" val="2866714111"/>
              </p:ext>
            </p:extLst>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picture containing drawing&#10;&#10;Description automatically generated">
            <a:extLst>
              <a:ext uri="{FF2B5EF4-FFF2-40B4-BE49-F238E27FC236}">
                <a16:creationId xmlns:a16="http://schemas.microsoft.com/office/drawing/2014/main" id="{53F11FC5-BB14-4B39-BF65-39DE3D145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315911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what extent did the following things interfere with your ability to be successful in your classes following the shift to alternate delivery? </a:t>
            </a:r>
            <a:br>
              <a:rPr lang="en-US" dirty="0"/>
            </a:br>
            <a:br>
              <a:rPr lang="en-US" dirty="0"/>
            </a:br>
            <a:r>
              <a:rPr lang="en-US" sz="2200" dirty="0"/>
              <a:t>Continued on next slide</a:t>
            </a:r>
            <a:endParaRPr lang="en-US" dirty="0"/>
          </a:p>
        </p:txBody>
      </p:sp>
      <p:graphicFrame>
        <p:nvGraphicFramePr>
          <p:cNvPr id="6" name="Content Placeholder 3" descr="Clustered column chart showing the values of 3 series for 4 categories"/>
          <p:cNvGraphicFramePr>
            <a:graphicFrameLocks noGrp="1"/>
          </p:cNvGraphicFramePr>
          <p:nvPr>
            <p:ph idx="1"/>
            <p:extLst>
              <p:ext uri="{D42A27DB-BD31-4B8C-83A1-F6EECF244321}">
                <p14:modId xmlns:p14="http://schemas.microsoft.com/office/powerpoint/2010/main" val="125609740"/>
              </p:ext>
            </p:extLst>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picture containing drawing&#10;&#10;Description automatically generated">
            <a:extLst>
              <a:ext uri="{FF2B5EF4-FFF2-40B4-BE49-F238E27FC236}">
                <a16:creationId xmlns:a16="http://schemas.microsoft.com/office/drawing/2014/main" id="{53F11FC5-BB14-4B39-BF65-39DE3D145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337403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what extent did the following things interfere with your ability to be successful in your classes following the shift to alternate delivery?</a:t>
            </a:r>
          </a:p>
        </p:txBody>
      </p:sp>
      <p:graphicFrame>
        <p:nvGraphicFramePr>
          <p:cNvPr id="6" name="Content Placeholder 3" descr="Clustered column chart showing the values of 3 series for 4 categories"/>
          <p:cNvGraphicFramePr>
            <a:graphicFrameLocks noGrp="1"/>
          </p:cNvGraphicFramePr>
          <p:nvPr>
            <p:ph idx="1"/>
            <p:extLst>
              <p:ext uri="{D42A27DB-BD31-4B8C-83A1-F6EECF244321}">
                <p14:modId xmlns:p14="http://schemas.microsoft.com/office/powerpoint/2010/main" val="1169375647"/>
              </p:ext>
            </p:extLst>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picture containing drawing&#10;&#10;Description automatically generated">
            <a:extLst>
              <a:ext uri="{FF2B5EF4-FFF2-40B4-BE49-F238E27FC236}">
                <a16:creationId xmlns:a16="http://schemas.microsoft.com/office/drawing/2014/main" id="{53F11FC5-BB14-4B39-BF65-39DE3D145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14378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5432C5-ACD4-468C-A619-454DAEEC78F8}"/>
              </a:ext>
            </a:extLst>
          </p:cNvPr>
          <p:cNvSpPr>
            <a:spLocks noGrp="1"/>
          </p:cNvSpPr>
          <p:nvPr>
            <p:ph type="title"/>
          </p:nvPr>
        </p:nvSpPr>
        <p:spPr/>
        <p:txBody>
          <a:bodyPr/>
          <a:lstStyle/>
          <a:p>
            <a:r>
              <a:rPr lang="en-US" dirty="0"/>
              <a:t>Key Takeaways from the Survey: Success in Courses </a:t>
            </a:r>
          </a:p>
        </p:txBody>
      </p:sp>
      <p:sp>
        <p:nvSpPr>
          <p:cNvPr id="6" name="Content Placeholder 5">
            <a:extLst>
              <a:ext uri="{FF2B5EF4-FFF2-40B4-BE49-F238E27FC236}">
                <a16:creationId xmlns:a16="http://schemas.microsoft.com/office/drawing/2014/main" id="{2859DD50-5361-4FBA-8C61-50AA26828CE8}"/>
              </a:ext>
            </a:extLst>
          </p:cNvPr>
          <p:cNvSpPr>
            <a:spLocks noGrp="1"/>
          </p:cNvSpPr>
          <p:nvPr>
            <p:ph idx="1"/>
          </p:nvPr>
        </p:nvSpPr>
        <p:spPr/>
        <p:txBody>
          <a:bodyPr>
            <a:normAutofit fontScale="77500" lnSpcReduction="20000"/>
          </a:bodyPr>
          <a:lstStyle/>
          <a:p>
            <a:r>
              <a:rPr lang="en-US" dirty="0"/>
              <a:t>3 in 4 students said the switch to alternate delivery had a definite or somewhat negative impact on their learning</a:t>
            </a:r>
          </a:p>
          <a:p>
            <a:r>
              <a:rPr lang="en-US" dirty="0"/>
              <a:t>1 in 2 students said their grades this semester are much or somewhat worse than in past semesters</a:t>
            </a:r>
          </a:p>
          <a:p>
            <a:r>
              <a:rPr lang="en-US" dirty="0"/>
              <a:t>3 in 4 students said having flexibility to take quizzes and tests when it was convenient for them was very helpful </a:t>
            </a:r>
          </a:p>
          <a:p>
            <a:r>
              <a:rPr lang="en-US" dirty="0"/>
              <a:t>2 in 3 said use of Blackboard was very helpful</a:t>
            </a:r>
          </a:p>
          <a:p>
            <a:r>
              <a:rPr lang="en-US" dirty="0"/>
              <a:t>4-5 in 10 found multiple ways to show mastery of course material, video resources, recorded lectures, live class sessions (e.g., Zoom), and </a:t>
            </a:r>
            <a:r>
              <a:rPr lang="en-US" dirty="0" err="1"/>
              <a:t>powerpoint</a:t>
            </a:r>
            <a:r>
              <a:rPr lang="en-US" dirty="0"/>
              <a:t> slides with voiceover to be very helpful</a:t>
            </a:r>
          </a:p>
          <a:p>
            <a:r>
              <a:rPr lang="en-US" dirty="0"/>
              <a:t>8 in 10 indicated that balancing school and life responsibilities and COVID-related anxiety greatly or somewhat interfered with their ability to be successful this semester.</a:t>
            </a:r>
          </a:p>
          <a:p>
            <a:pPr lvl="1"/>
            <a:r>
              <a:rPr lang="en-US" dirty="0"/>
              <a:t>It was a highly unusual semester and students said it impacted their ability to learn, their grades, and their emotional well-being. But flexibility, options, and Blackboard helped a lot.</a:t>
            </a:r>
          </a:p>
          <a:p>
            <a:pPr lvl="1"/>
            <a:endParaRPr lang="en-US" dirty="0"/>
          </a:p>
        </p:txBody>
      </p:sp>
    </p:spTree>
    <p:extLst>
      <p:ext uri="{BB962C8B-B14F-4D97-AF65-F5344CB8AC3E}">
        <p14:creationId xmlns:p14="http://schemas.microsoft.com/office/powerpoint/2010/main" val="134209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0FB5-2BAE-483B-8486-01D73A870C43}"/>
              </a:ext>
            </a:extLst>
          </p:cNvPr>
          <p:cNvSpPr>
            <a:spLocks noGrp="1"/>
          </p:cNvSpPr>
          <p:nvPr>
            <p:ph type="title"/>
          </p:nvPr>
        </p:nvSpPr>
        <p:spPr/>
        <p:txBody>
          <a:bodyPr>
            <a:noAutofit/>
          </a:bodyPr>
          <a:lstStyle/>
          <a:p>
            <a:r>
              <a:rPr lang="en-US" sz="4000" i="1" dirty="0">
                <a:solidFill>
                  <a:schemeClr val="accent1"/>
                </a:solidFill>
              </a:rPr>
              <a:t>“…loss of job, loss of childcare for three children &amp; being forced to become a home school teacher with everyone sharing one laptop in a 2 bedroom house.  Before this semester, I had a 3.5 GPA and currently, I don’t know if I will be able to pass my classes with my current situation.”</a:t>
            </a:r>
            <a:endParaRPr lang="en-US" sz="4000" dirty="0"/>
          </a:p>
        </p:txBody>
      </p:sp>
      <p:sp>
        <p:nvSpPr>
          <p:cNvPr id="3" name="Text Placeholder 2">
            <a:extLst>
              <a:ext uri="{FF2B5EF4-FFF2-40B4-BE49-F238E27FC236}">
                <a16:creationId xmlns:a16="http://schemas.microsoft.com/office/drawing/2014/main" id="{080475EC-355F-4A60-93EB-D20009F7867E}"/>
              </a:ext>
            </a:extLst>
          </p:cNvPr>
          <p:cNvSpPr>
            <a:spLocks noGrp="1"/>
          </p:cNvSpPr>
          <p:nvPr>
            <p:ph type="body" idx="1"/>
          </p:nvPr>
        </p:nvSpPr>
        <p:spPr/>
        <p:txBody>
          <a:bodyPr>
            <a:normAutofit fontScale="92500" lnSpcReduction="10000"/>
          </a:bodyPr>
          <a:lstStyle/>
          <a:p>
            <a:pPr algn="r"/>
            <a:r>
              <a:rPr lang="en-US" sz="2800" b="1" dirty="0"/>
              <a:t>UAA Student, April 2020</a:t>
            </a:r>
          </a:p>
        </p:txBody>
      </p:sp>
    </p:spTree>
    <p:extLst>
      <p:ext uri="{BB962C8B-B14F-4D97-AF65-F5344CB8AC3E}">
        <p14:creationId xmlns:p14="http://schemas.microsoft.com/office/powerpoint/2010/main" val="240804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C488A3-8896-441D-A615-318E92E45C51}"/>
              </a:ext>
            </a:extLst>
          </p:cNvPr>
          <p:cNvSpPr>
            <a:spLocks noGrp="1"/>
          </p:cNvSpPr>
          <p:nvPr>
            <p:ph type="title"/>
          </p:nvPr>
        </p:nvSpPr>
        <p:spPr/>
        <p:txBody>
          <a:bodyPr/>
          <a:lstStyle/>
          <a:p>
            <a:r>
              <a:rPr lang="en-US" dirty="0"/>
              <a:t>Part 3: Student Support Resources</a:t>
            </a:r>
          </a:p>
        </p:txBody>
      </p:sp>
    </p:spTree>
    <p:extLst>
      <p:ext uri="{BB962C8B-B14F-4D97-AF65-F5344CB8AC3E}">
        <p14:creationId xmlns:p14="http://schemas.microsoft.com/office/powerpoint/2010/main" val="391116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of the following student support resources did you use this semester?</a:t>
            </a:r>
          </a:p>
        </p:txBody>
      </p:sp>
      <p:graphicFrame>
        <p:nvGraphicFramePr>
          <p:cNvPr id="6" name="Content Placeholder 3" descr="Clustered column chart showing the values of 3 series for 4 categories"/>
          <p:cNvGraphicFramePr>
            <a:graphicFrameLocks noGrp="1"/>
          </p:cNvGraphicFramePr>
          <p:nvPr>
            <p:ph idx="1"/>
            <p:extLst>
              <p:ext uri="{D42A27DB-BD31-4B8C-83A1-F6EECF244321}">
                <p14:modId xmlns:p14="http://schemas.microsoft.com/office/powerpoint/2010/main" val="1146551544"/>
              </p:ext>
            </p:extLst>
          </p:nvPr>
        </p:nvGraphicFramePr>
        <p:xfrm>
          <a:off x="4539633" y="465138"/>
          <a:ext cx="7468948" cy="593566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picture containing drawing&#10;&#10;Description automatically generated">
            <a:extLst>
              <a:ext uri="{FF2B5EF4-FFF2-40B4-BE49-F238E27FC236}">
                <a16:creationId xmlns:a16="http://schemas.microsoft.com/office/drawing/2014/main" id="{53F11FC5-BB14-4B39-BF65-39DE3D145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313309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what extent did you feel supported by the following groups this semester?</a:t>
            </a:r>
          </a:p>
        </p:txBody>
      </p:sp>
      <p:graphicFrame>
        <p:nvGraphicFramePr>
          <p:cNvPr id="6" name="Content Placeholder 3" descr="Clustered column chart showing the values of 3 series for 4 categories"/>
          <p:cNvGraphicFramePr>
            <a:graphicFrameLocks noGrp="1"/>
          </p:cNvGraphicFramePr>
          <p:nvPr>
            <p:ph idx="1"/>
            <p:extLst>
              <p:ext uri="{D42A27DB-BD31-4B8C-83A1-F6EECF244321}">
                <p14:modId xmlns:p14="http://schemas.microsoft.com/office/powerpoint/2010/main" val="742551194"/>
              </p:ext>
            </p:extLst>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picture containing drawing&#10;&#10;Description automatically generated">
            <a:extLst>
              <a:ext uri="{FF2B5EF4-FFF2-40B4-BE49-F238E27FC236}">
                <a16:creationId xmlns:a16="http://schemas.microsoft.com/office/drawing/2014/main" id="{53F11FC5-BB14-4B39-BF65-39DE3D145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284803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E70E-C450-4209-9611-C88F5ED9DB09}"/>
              </a:ext>
            </a:extLst>
          </p:cNvPr>
          <p:cNvSpPr>
            <a:spLocks noGrp="1"/>
          </p:cNvSpPr>
          <p:nvPr>
            <p:ph type="title"/>
          </p:nvPr>
        </p:nvSpPr>
        <p:spPr/>
        <p:txBody>
          <a:bodyPr>
            <a:normAutofit fontScale="90000"/>
          </a:bodyPr>
          <a:lstStyle/>
          <a:p>
            <a:r>
              <a:rPr lang="en-US" dirty="0"/>
              <a:t>What is your preferred way to learn about various support resources for students?</a:t>
            </a:r>
          </a:p>
        </p:txBody>
      </p:sp>
      <p:graphicFrame>
        <p:nvGraphicFramePr>
          <p:cNvPr id="7" name="Content Placeholder 6" descr="Clustered column chart showing the values of 4 categories">
            <a:extLst>
              <a:ext uri="{FF2B5EF4-FFF2-40B4-BE49-F238E27FC236}">
                <a16:creationId xmlns:a16="http://schemas.microsoft.com/office/drawing/2014/main" id="{88C16612-EDE9-4E84-B811-6E816F9280DD}"/>
              </a:ext>
            </a:extLst>
          </p:cNvPr>
          <p:cNvGraphicFramePr>
            <a:graphicFrameLocks noGrp="1"/>
          </p:cNvGraphicFramePr>
          <p:nvPr>
            <p:ph idx="1"/>
            <p:extLst>
              <p:ext uri="{D42A27DB-BD31-4B8C-83A1-F6EECF244321}">
                <p14:modId xmlns:p14="http://schemas.microsoft.com/office/powerpoint/2010/main" val="3706186593"/>
              </p:ext>
            </p:extLst>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picture containing drawing&#10;&#10;Description automatically generated">
            <a:extLst>
              <a:ext uri="{FF2B5EF4-FFF2-40B4-BE49-F238E27FC236}">
                <a16:creationId xmlns:a16="http://schemas.microsoft.com/office/drawing/2014/main" id="{BD064449-FE5E-4FC6-BF5E-03950B9AC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127101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5432C5-ACD4-468C-A619-454DAEEC78F8}"/>
              </a:ext>
            </a:extLst>
          </p:cNvPr>
          <p:cNvSpPr>
            <a:spLocks noGrp="1"/>
          </p:cNvSpPr>
          <p:nvPr>
            <p:ph type="title"/>
          </p:nvPr>
        </p:nvSpPr>
        <p:spPr/>
        <p:txBody>
          <a:bodyPr/>
          <a:lstStyle/>
          <a:p>
            <a:r>
              <a:rPr lang="en-US" dirty="0"/>
              <a:t>Key Takeaways from the Survey: Resources</a:t>
            </a:r>
          </a:p>
        </p:txBody>
      </p:sp>
      <p:sp>
        <p:nvSpPr>
          <p:cNvPr id="6" name="Content Placeholder 5">
            <a:extLst>
              <a:ext uri="{FF2B5EF4-FFF2-40B4-BE49-F238E27FC236}">
                <a16:creationId xmlns:a16="http://schemas.microsoft.com/office/drawing/2014/main" id="{2859DD50-5361-4FBA-8C61-50AA26828CE8}"/>
              </a:ext>
            </a:extLst>
          </p:cNvPr>
          <p:cNvSpPr>
            <a:spLocks noGrp="1"/>
          </p:cNvSpPr>
          <p:nvPr>
            <p:ph idx="1"/>
          </p:nvPr>
        </p:nvSpPr>
        <p:spPr/>
        <p:txBody>
          <a:bodyPr/>
          <a:lstStyle/>
          <a:p>
            <a:pPr lvl="1"/>
            <a:r>
              <a:rPr lang="en-US" dirty="0"/>
              <a:t>Students were not aware of some key resources:</a:t>
            </a:r>
          </a:p>
          <a:p>
            <a:pPr lvl="2"/>
            <a:r>
              <a:rPr lang="en-US" dirty="0"/>
              <a:t>1 in 3 respondents were not aware that remote tutoring was available through the Learning Commons</a:t>
            </a:r>
          </a:p>
          <a:p>
            <a:pPr lvl="2"/>
            <a:r>
              <a:rPr lang="en-US" dirty="0"/>
              <a:t>1 in 3 were not aware of emergency financial aid availability</a:t>
            </a:r>
          </a:p>
          <a:p>
            <a:pPr lvl="2"/>
            <a:r>
              <a:rPr lang="en-US" dirty="0"/>
              <a:t>1 in 5 did not know that the Library help desk was open</a:t>
            </a:r>
          </a:p>
          <a:p>
            <a:pPr lvl="2"/>
            <a:r>
              <a:rPr lang="en-US" dirty="0"/>
              <a:t>1 in 6 were unaware that campus health and mental health services were still available </a:t>
            </a:r>
          </a:p>
          <a:p>
            <a:pPr lvl="1"/>
            <a:r>
              <a:rPr lang="en-US" dirty="0"/>
              <a:t>We need to do a better job of making sure students are aware of and connected to campus resources.</a:t>
            </a:r>
          </a:p>
          <a:p>
            <a:pPr lvl="2"/>
            <a:endParaRPr lang="en-US" dirty="0"/>
          </a:p>
        </p:txBody>
      </p:sp>
    </p:spTree>
    <p:extLst>
      <p:ext uri="{BB962C8B-B14F-4D97-AF65-F5344CB8AC3E}">
        <p14:creationId xmlns:p14="http://schemas.microsoft.com/office/powerpoint/2010/main" val="2289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C7AEE3-0A2A-4E8C-A1DF-8ECE071F46A5}"/>
              </a:ext>
            </a:extLst>
          </p:cNvPr>
          <p:cNvSpPr>
            <a:spLocks noGrp="1"/>
          </p:cNvSpPr>
          <p:nvPr>
            <p:ph type="title"/>
          </p:nvPr>
        </p:nvSpPr>
        <p:spPr/>
        <p:txBody>
          <a:bodyPr/>
          <a:lstStyle/>
          <a:p>
            <a:r>
              <a:rPr lang="en-US" dirty="0"/>
              <a:t>Part 4: Summer Course Plans and Needs</a:t>
            </a:r>
          </a:p>
        </p:txBody>
      </p:sp>
    </p:spTree>
    <p:extLst>
      <p:ext uri="{BB962C8B-B14F-4D97-AF65-F5344CB8AC3E}">
        <p14:creationId xmlns:p14="http://schemas.microsoft.com/office/powerpoint/2010/main" val="371014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A1E6-D086-4BB4-A407-C0606056CD4D}"/>
              </a:ext>
            </a:extLst>
          </p:cNvPr>
          <p:cNvSpPr>
            <a:spLocks noGrp="1"/>
          </p:cNvSpPr>
          <p:nvPr>
            <p:ph type="title"/>
          </p:nvPr>
        </p:nvSpPr>
        <p:spPr/>
        <p:txBody>
          <a:bodyPr/>
          <a:lstStyle/>
          <a:p>
            <a:r>
              <a:rPr lang="en-US" dirty="0"/>
              <a:t>Summer Course Plans and Needs</a:t>
            </a:r>
          </a:p>
        </p:txBody>
      </p:sp>
      <p:sp>
        <p:nvSpPr>
          <p:cNvPr id="8" name="Text Placeholder 7">
            <a:extLst>
              <a:ext uri="{FF2B5EF4-FFF2-40B4-BE49-F238E27FC236}">
                <a16:creationId xmlns:a16="http://schemas.microsoft.com/office/drawing/2014/main" id="{F51AE669-1270-46F8-A082-6BFE353712B5}"/>
              </a:ext>
            </a:extLst>
          </p:cNvPr>
          <p:cNvSpPr>
            <a:spLocks noGrp="1"/>
          </p:cNvSpPr>
          <p:nvPr>
            <p:ph type="body" idx="1"/>
          </p:nvPr>
        </p:nvSpPr>
        <p:spPr/>
        <p:txBody>
          <a:bodyPr>
            <a:normAutofit fontScale="62500" lnSpcReduction="20000"/>
          </a:bodyPr>
          <a:lstStyle/>
          <a:p>
            <a:r>
              <a:rPr lang="en-US" dirty="0"/>
              <a:t>Are you planning to take classes at UAA this summer?</a:t>
            </a:r>
          </a:p>
        </p:txBody>
      </p:sp>
      <p:graphicFrame>
        <p:nvGraphicFramePr>
          <p:cNvPr id="7" name="Content Placeholder 6" descr="Pie chart reading 3 options:&#10;No: 44%&#10;Yes: 40%&#10;Maybe: 16%">
            <a:extLst>
              <a:ext uri="{FF2B5EF4-FFF2-40B4-BE49-F238E27FC236}">
                <a16:creationId xmlns:a16="http://schemas.microsoft.com/office/drawing/2014/main" id="{F0D81B9C-BADD-4D1B-BDE1-E72545990AFE}"/>
              </a:ext>
            </a:extLst>
          </p:cNvPr>
          <p:cNvGraphicFramePr>
            <a:graphicFrameLocks noGrp="1"/>
          </p:cNvGraphicFramePr>
          <p:nvPr>
            <p:ph sz="half" idx="2"/>
            <p:extLst>
              <p:ext uri="{D42A27DB-BD31-4B8C-83A1-F6EECF244321}">
                <p14:modId xmlns:p14="http://schemas.microsoft.com/office/powerpoint/2010/main" val="2247952947"/>
              </p:ext>
            </p:extLst>
          </p:nvPr>
        </p:nvGraphicFramePr>
        <p:xfrm>
          <a:off x="1066800" y="2484438"/>
          <a:ext cx="4754563" cy="368776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a:extLst>
              <a:ext uri="{FF2B5EF4-FFF2-40B4-BE49-F238E27FC236}">
                <a16:creationId xmlns:a16="http://schemas.microsoft.com/office/drawing/2014/main" id="{9ACF8ECB-AD3F-4408-8A20-8F4BB72B42A6}"/>
              </a:ext>
            </a:extLst>
          </p:cNvPr>
          <p:cNvSpPr>
            <a:spLocks noGrp="1"/>
          </p:cNvSpPr>
          <p:nvPr>
            <p:ph type="body" sz="quarter" idx="3"/>
          </p:nvPr>
        </p:nvSpPr>
        <p:spPr/>
        <p:txBody>
          <a:bodyPr>
            <a:normAutofit fontScale="62500" lnSpcReduction="20000"/>
          </a:bodyPr>
          <a:lstStyle/>
          <a:p>
            <a:r>
              <a:rPr lang="en-US" dirty="0"/>
              <a:t>Do you have adequate access to the technology and IT support you need to be successful in your summer classes? </a:t>
            </a:r>
            <a:r>
              <a:rPr lang="en-US" i="1" dirty="0">
                <a:solidFill>
                  <a:schemeClr val="accent3"/>
                </a:solidFill>
              </a:rPr>
              <a:t>(Students who said no were contacted)</a:t>
            </a:r>
          </a:p>
        </p:txBody>
      </p:sp>
      <p:graphicFrame>
        <p:nvGraphicFramePr>
          <p:cNvPr id="13" name="Content Placeholder 12" descr="Column chart showing the values of 2 categories">
            <a:extLst>
              <a:ext uri="{FF2B5EF4-FFF2-40B4-BE49-F238E27FC236}">
                <a16:creationId xmlns:a16="http://schemas.microsoft.com/office/drawing/2014/main" id="{759A416F-4C97-49C8-923D-2F7D4E40EEAD}"/>
              </a:ext>
            </a:extLst>
          </p:cNvPr>
          <p:cNvGraphicFramePr>
            <a:graphicFrameLocks noGrp="1"/>
          </p:cNvGraphicFramePr>
          <p:nvPr>
            <p:ph sz="quarter" idx="4"/>
            <p:extLst>
              <p:ext uri="{D42A27DB-BD31-4B8C-83A1-F6EECF244321}">
                <p14:modId xmlns:p14="http://schemas.microsoft.com/office/powerpoint/2010/main" val="1798384352"/>
              </p:ext>
            </p:extLst>
          </p:nvPr>
        </p:nvGraphicFramePr>
        <p:xfrm>
          <a:off x="6370638" y="2484438"/>
          <a:ext cx="4754562" cy="3687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481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22F54E-1B74-4C28-AD7C-8A9D30BD63CE}"/>
              </a:ext>
            </a:extLst>
          </p:cNvPr>
          <p:cNvSpPr>
            <a:spLocks noGrp="1"/>
          </p:cNvSpPr>
          <p:nvPr>
            <p:ph type="title"/>
          </p:nvPr>
        </p:nvSpPr>
        <p:spPr/>
        <p:txBody>
          <a:bodyPr/>
          <a:lstStyle/>
          <a:p>
            <a:r>
              <a:rPr lang="en-US" dirty="0"/>
              <a:t>Part 5: Open-Ended Questions</a:t>
            </a:r>
          </a:p>
        </p:txBody>
      </p:sp>
    </p:spTree>
    <p:extLst>
      <p:ext uri="{BB962C8B-B14F-4D97-AF65-F5344CB8AC3E}">
        <p14:creationId xmlns:p14="http://schemas.microsoft.com/office/powerpoint/2010/main" val="218312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E70E-C450-4209-9611-C88F5ED9DB09}"/>
              </a:ext>
            </a:extLst>
          </p:cNvPr>
          <p:cNvSpPr>
            <a:spLocks noGrp="1"/>
          </p:cNvSpPr>
          <p:nvPr>
            <p:ph type="title"/>
          </p:nvPr>
        </p:nvSpPr>
        <p:spPr/>
        <p:txBody>
          <a:bodyPr>
            <a:normAutofit fontScale="90000"/>
          </a:bodyPr>
          <a:lstStyle/>
          <a:p>
            <a:r>
              <a:rPr lang="en-US" dirty="0"/>
              <a:t>What was the most challenging thing in your alternate delivery courses? (n=849 responses)</a:t>
            </a:r>
            <a:br>
              <a:rPr lang="en-US" dirty="0"/>
            </a:br>
            <a:br>
              <a:rPr lang="en-US" dirty="0"/>
            </a:br>
            <a:endParaRPr lang="en-US" dirty="0"/>
          </a:p>
        </p:txBody>
      </p:sp>
      <p:sp>
        <p:nvSpPr>
          <p:cNvPr id="4" name="Content Placeholder 3">
            <a:extLst>
              <a:ext uri="{FF2B5EF4-FFF2-40B4-BE49-F238E27FC236}">
                <a16:creationId xmlns:a16="http://schemas.microsoft.com/office/drawing/2014/main" id="{FAD0B556-3D96-4C80-9504-0A6C65208298}"/>
              </a:ext>
            </a:extLst>
          </p:cNvPr>
          <p:cNvSpPr>
            <a:spLocks noGrp="1"/>
          </p:cNvSpPr>
          <p:nvPr>
            <p:ph idx="1"/>
          </p:nvPr>
        </p:nvSpPr>
        <p:spPr/>
        <p:txBody>
          <a:bodyPr>
            <a:normAutofit fontScale="85000" lnSpcReduction="20000"/>
          </a:bodyPr>
          <a:lstStyle/>
          <a:p>
            <a:r>
              <a:rPr lang="en-US" sz="2800" b="1" dirty="0"/>
              <a:t>Difficulty learning online or adjusting to alternate delivery mode (46%)</a:t>
            </a:r>
          </a:p>
          <a:p>
            <a:pPr lvl="1"/>
            <a:r>
              <a:rPr lang="en-US" i="1" dirty="0">
                <a:solidFill>
                  <a:schemeClr val="accent1">
                    <a:lumMod val="60000"/>
                    <a:lumOff val="40000"/>
                  </a:schemeClr>
                </a:solidFill>
              </a:rPr>
              <a:t>I cannot learn math this way. This is why I purposely chose an in-person class. Before Spring Break I had a 99.6% grade in that class. I am now going to fail it. I 100% blame COVID for this situation. I do not blame the University, but I would have liked the option to either get financial credit to be used to retake the class or a refund.</a:t>
            </a:r>
          </a:p>
          <a:p>
            <a:pPr lvl="1"/>
            <a:r>
              <a:rPr lang="en-US" i="1" dirty="0"/>
              <a:t>The inability to ask questions as the lecture was happening. Most of my classes used prerecorded lectures for alternative course delivery therefore I was unable to ask questions in real time. And sometimes it took the professor days-a week to get back to me. </a:t>
            </a:r>
          </a:p>
          <a:p>
            <a:pPr lvl="1"/>
            <a:r>
              <a:rPr lang="en-US" i="1" dirty="0">
                <a:solidFill>
                  <a:schemeClr val="accent1">
                    <a:lumMod val="60000"/>
                    <a:lumOff val="40000"/>
                  </a:schemeClr>
                </a:solidFill>
              </a:rPr>
              <a:t>Some professors aren’t able to upload videos, so they upload notes that they want us to read. This is really not helping me, as I feel like I am getting the same information from them as I’m getting from the book (they use the same examples as the book sometimes) and its hard to learn that way for me. I have to find outside resources and feel like I am paying to teaching myself. </a:t>
            </a:r>
          </a:p>
          <a:p>
            <a:pPr lvl="1"/>
            <a:r>
              <a:rPr lang="en-US" i="1" dirty="0"/>
              <a:t>I just personally learn better traditionally. Having in-person interaction and conversation makes it easier to remember the content of my class, and more engaging. Not being able to do this is not anybody's fault, it just has been hard to switch to online learning for that reason. </a:t>
            </a:r>
          </a:p>
        </p:txBody>
      </p:sp>
      <p:pic>
        <p:nvPicPr>
          <p:cNvPr id="5" name="Picture 4" descr="A picture containing drawing&#10;&#10;Description automatically generated">
            <a:extLst>
              <a:ext uri="{FF2B5EF4-FFF2-40B4-BE49-F238E27FC236}">
                <a16:creationId xmlns:a16="http://schemas.microsoft.com/office/drawing/2014/main" id="{BD064449-FE5E-4FC6-BF5E-03950B9AC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193897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E70E-C450-4209-9611-C88F5ED9DB09}"/>
              </a:ext>
            </a:extLst>
          </p:cNvPr>
          <p:cNvSpPr>
            <a:spLocks noGrp="1"/>
          </p:cNvSpPr>
          <p:nvPr>
            <p:ph type="title"/>
          </p:nvPr>
        </p:nvSpPr>
        <p:spPr/>
        <p:txBody>
          <a:bodyPr>
            <a:normAutofit fontScale="90000"/>
          </a:bodyPr>
          <a:lstStyle/>
          <a:p>
            <a:r>
              <a:rPr lang="en-US" dirty="0"/>
              <a:t>What was the most challenging thing in your alternate delivery courses? (n=849 responses)</a:t>
            </a:r>
          </a:p>
        </p:txBody>
      </p:sp>
      <p:sp>
        <p:nvSpPr>
          <p:cNvPr id="4" name="Content Placeholder 3">
            <a:extLst>
              <a:ext uri="{FF2B5EF4-FFF2-40B4-BE49-F238E27FC236}">
                <a16:creationId xmlns:a16="http://schemas.microsoft.com/office/drawing/2014/main" id="{FAD0B556-3D96-4C80-9504-0A6C65208298}"/>
              </a:ext>
            </a:extLst>
          </p:cNvPr>
          <p:cNvSpPr>
            <a:spLocks noGrp="1"/>
          </p:cNvSpPr>
          <p:nvPr>
            <p:ph idx="1"/>
          </p:nvPr>
        </p:nvSpPr>
        <p:spPr/>
        <p:txBody>
          <a:bodyPr>
            <a:normAutofit fontScale="62500" lnSpcReduction="20000"/>
          </a:bodyPr>
          <a:lstStyle/>
          <a:p>
            <a:r>
              <a:rPr lang="en-US" sz="2800" b="1" dirty="0"/>
              <a:t>Stress of balancing work, school, life, demands, not having good workspace, distractions (17%)</a:t>
            </a:r>
          </a:p>
          <a:p>
            <a:pPr lvl="1"/>
            <a:r>
              <a:rPr lang="en-US" sz="2300" i="1" dirty="0">
                <a:solidFill>
                  <a:schemeClr val="accent1"/>
                </a:solidFill>
              </a:rPr>
              <a:t>I got laid off temporarily, so I have been </a:t>
            </a:r>
            <a:r>
              <a:rPr lang="en-US" sz="2300" i="1" dirty="0" err="1">
                <a:solidFill>
                  <a:schemeClr val="accent1"/>
                </a:solidFill>
              </a:rPr>
              <a:t>instacarting</a:t>
            </a:r>
            <a:r>
              <a:rPr lang="en-US" sz="2300" i="1" dirty="0">
                <a:solidFill>
                  <a:schemeClr val="accent1"/>
                </a:solidFill>
              </a:rPr>
              <a:t> as an alternate form to pay my bills and keep afloat. Aside from watching my siblings and making sure they had their schoolwork done and worked on. It had been quite a challenge, but I am trying my best to manage. </a:t>
            </a:r>
          </a:p>
          <a:p>
            <a:pPr lvl="1"/>
            <a:r>
              <a:rPr lang="en-US" sz="2300" i="1" dirty="0"/>
              <a:t>Finding a place in my home without distractions.  Not having the separation between home (a place where I used to do no school work) and school (where I did all my school work) and learning how to change my habits at home was very difficult and I still feel far less productive even after three weeks of classes in comparison to when I was at UAA everyday. </a:t>
            </a:r>
          </a:p>
          <a:p>
            <a:pPr lvl="1"/>
            <a:r>
              <a:rPr lang="en-US" sz="2300" i="1" dirty="0">
                <a:solidFill>
                  <a:schemeClr val="accent1"/>
                </a:solidFill>
              </a:rPr>
              <a:t>The inability to do my coursework anywhere else aside from my home. I would be more successful if I had a desk and a place to go aside from my room. Also having exams only available and open during a certain time. Example: my professor said you have to take this exam between 1 and 2:30 only at that time. I understand that that's what worked before, but things have drastically changed, and I think it's unfair to expect that of students who now have new responsibilities, and worries. </a:t>
            </a:r>
          </a:p>
          <a:p>
            <a:pPr lvl="1"/>
            <a:r>
              <a:rPr lang="en-US" sz="2300" i="1" dirty="0"/>
              <a:t>I'm a non-traditional student with a special needs child who has been severely impacted by the pandemic and my husband is suspected to be infected with the virus so I am now caring for all 4 of our children on my own while still working full time.  I'm struggling to meet assignment deadlines right now and fear that I will fail my courses this semester.  I have been maintaining 4.0 semester GPAs upon returning to school prior to the pandemic and am very dedicated to my education.</a:t>
            </a:r>
            <a:endParaRPr lang="en-US" sz="2300" b="1" i="1" dirty="0"/>
          </a:p>
        </p:txBody>
      </p:sp>
      <p:pic>
        <p:nvPicPr>
          <p:cNvPr id="5" name="Picture 4" descr="A picture containing drawing&#10;&#10;Description automatically generated">
            <a:extLst>
              <a:ext uri="{FF2B5EF4-FFF2-40B4-BE49-F238E27FC236}">
                <a16:creationId xmlns:a16="http://schemas.microsoft.com/office/drawing/2014/main" id="{BD064449-FE5E-4FC6-BF5E-03950B9AC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313334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EFBB-2099-4205-A48C-B6E5E668532A}"/>
              </a:ext>
            </a:extLst>
          </p:cNvPr>
          <p:cNvSpPr>
            <a:spLocks noGrp="1"/>
          </p:cNvSpPr>
          <p:nvPr>
            <p:ph type="title"/>
          </p:nvPr>
        </p:nvSpPr>
        <p:spPr/>
        <p:txBody>
          <a:bodyPr>
            <a:noAutofit/>
          </a:bodyPr>
          <a:lstStyle/>
          <a:p>
            <a:r>
              <a:rPr lang="en-US" sz="3600" i="1" dirty="0"/>
              <a:t>“Non-proctored and open book exams were a lifesaver during this time. We were all already feeling anxious about COVID-19. UAA made it so we didn’t need to feel as anxious about our exams on top of it. Thank you!”</a:t>
            </a:r>
          </a:p>
        </p:txBody>
      </p:sp>
      <p:sp>
        <p:nvSpPr>
          <p:cNvPr id="3" name="Text Placeholder 2">
            <a:extLst>
              <a:ext uri="{FF2B5EF4-FFF2-40B4-BE49-F238E27FC236}">
                <a16:creationId xmlns:a16="http://schemas.microsoft.com/office/drawing/2014/main" id="{2F49A990-1611-4A1F-A48C-EF9B24A38AB5}"/>
              </a:ext>
            </a:extLst>
          </p:cNvPr>
          <p:cNvSpPr>
            <a:spLocks noGrp="1"/>
          </p:cNvSpPr>
          <p:nvPr>
            <p:ph type="body" idx="1"/>
          </p:nvPr>
        </p:nvSpPr>
        <p:spPr>
          <a:xfrm>
            <a:off x="609600" y="6025894"/>
            <a:ext cx="10972800" cy="450042"/>
          </a:xfrm>
        </p:spPr>
        <p:txBody>
          <a:bodyPr>
            <a:normAutofit fontScale="92500" lnSpcReduction="10000"/>
          </a:bodyPr>
          <a:lstStyle/>
          <a:p>
            <a:pPr algn="r"/>
            <a:r>
              <a:rPr lang="en-US" sz="2800" b="1" dirty="0"/>
              <a:t>UAA Student, April 2020</a:t>
            </a:r>
          </a:p>
          <a:p>
            <a:endParaRPr lang="en-US" dirty="0"/>
          </a:p>
        </p:txBody>
      </p:sp>
    </p:spTree>
    <p:extLst>
      <p:ext uri="{BB962C8B-B14F-4D97-AF65-F5344CB8AC3E}">
        <p14:creationId xmlns:p14="http://schemas.microsoft.com/office/powerpoint/2010/main" val="341764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E70E-C450-4209-9611-C88F5ED9DB09}"/>
              </a:ext>
            </a:extLst>
          </p:cNvPr>
          <p:cNvSpPr>
            <a:spLocks noGrp="1"/>
          </p:cNvSpPr>
          <p:nvPr>
            <p:ph type="title"/>
          </p:nvPr>
        </p:nvSpPr>
        <p:spPr/>
        <p:txBody>
          <a:bodyPr>
            <a:normAutofit fontScale="90000"/>
          </a:bodyPr>
          <a:lstStyle/>
          <a:p>
            <a:r>
              <a:rPr lang="en-US" dirty="0"/>
              <a:t>What was the most challenging thing in your alternate delivery courses? (n=849 responses)</a:t>
            </a:r>
          </a:p>
        </p:txBody>
      </p:sp>
      <p:sp>
        <p:nvSpPr>
          <p:cNvPr id="4" name="Content Placeholder 3">
            <a:extLst>
              <a:ext uri="{FF2B5EF4-FFF2-40B4-BE49-F238E27FC236}">
                <a16:creationId xmlns:a16="http://schemas.microsoft.com/office/drawing/2014/main" id="{FAD0B556-3D96-4C80-9504-0A6C65208298}"/>
              </a:ext>
            </a:extLst>
          </p:cNvPr>
          <p:cNvSpPr>
            <a:spLocks noGrp="1"/>
          </p:cNvSpPr>
          <p:nvPr>
            <p:ph idx="1"/>
          </p:nvPr>
        </p:nvSpPr>
        <p:spPr/>
        <p:txBody>
          <a:bodyPr>
            <a:normAutofit lnSpcReduction="10000"/>
          </a:bodyPr>
          <a:lstStyle/>
          <a:p>
            <a:r>
              <a:rPr lang="en-US" sz="2800" b="1" dirty="0"/>
              <a:t>Lack of motivation, difficulty focusing, or COVID-related anxiety (12%)</a:t>
            </a:r>
          </a:p>
          <a:p>
            <a:pPr lvl="1"/>
            <a:r>
              <a:rPr lang="en-US" i="1" dirty="0">
                <a:solidFill>
                  <a:schemeClr val="accent1"/>
                </a:solidFill>
              </a:rPr>
              <a:t>I no longer had the physical motivation to finish assignments on time because there were no more face-to-face meetings. </a:t>
            </a:r>
          </a:p>
          <a:p>
            <a:pPr lvl="1"/>
            <a:r>
              <a:rPr lang="en-US" i="1" dirty="0"/>
              <a:t>Overcoming anxiety and depression due to isolation </a:t>
            </a:r>
          </a:p>
          <a:p>
            <a:pPr lvl="1"/>
            <a:r>
              <a:rPr lang="en-US" i="1" dirty="0">
                <a:solidFill>
                  <a:schemeClr val="accent1"/>
                </a:solidFill>
              </a:rPr>
              <a:t>Being at home and trying to study and using new technology to take exams made me anxious. </a:t>
            </a:r>
          </a:p>
          <a:p>
            <a:pPr lvl="1"/>
            <a:r>
              <a:rPr lang="en-US" i="1" dirty="0"/>
              <a:t>Struggling to keep my mind at ease about all the changes that were occurring (losing my job, moving off campus, looking for new work, etc.)</a:t>
            </a:r>
            <a:r>
              <a:rPr lang="en-US" sz="2800" i="1" dirty="0"/>
              <a:t> </a:t>
            </a:r>
          </a:p>
          <a:p>
            <a:pPr lvl="1"/>
            <a:r>
              <a:rPr lang="en-US" i="1" dirty="0">
                <a:solidFill>
                  <a:schemeClr val="accent1"/>
                </a:solidFill>
              </a:rPr>
              <a:t>Not having an anxiety attack with all the COVID19 news and updates. Finishing this semester before I get sick IF I were to catch the virus. Thoughts of if I get sick would I be able to complete everything. </a:t>
            </a:r>
            <a:endParaRPr lang="en-US" sz="2600" b="1" i="1" dirty="0">
              <a:solidFill>
                <a:schemeClr val="accent1"/>
              </a:solidFill>
            </a:endParaRPr>
          </a:p>
        </p:txBody>
      </p:sp>
      <p:pic>
        <p:nvPicPr>
          <p:cNvPr id="5" name="Picture 4" descr="A picture containing drawing&#10;&#10;Description automatically generated">
            <a:extLst>
              <a:ext uri="{FF2B5EF4-FFF2-40B4-BE49-F238E27FC236}">
                <a16:creationId xmlns:a16="http://schemas.microsoft.com/office/drawing/2014/main" id="{BD064449-FE5E-4FC6-BF5E-03950B9AC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300877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E70E-C450-4209-9611-C88F5ED9DB09}"/>
              </a:ext>
            </a:extLst>
          </p:cNvPr>
          <p:cNvSpPr>
            <a:spLocks noGrp="1"/>
          </p:cNvSpPr>
          <p:nvPr>
            <p:ph type="title"/>
          </p:nvPr>
        </p:nvSpPr>
        <p:spPr/>
        <p:txBody>
          <a:bodyPr>
            <a:normAutofit fontScale="90000"/>
          </a:bodyPr>
          <a:lstStyle/>
          <a:p>
            <a:r>
              <a:rPr lang="en-US" dirty="0"/>
              <a:t>What was the most challenging thing in your alternate delivery courses? (n=849 responses) </a:t>
            </a:r>
          </a:p>
        </p:txBody>
      </p:sp>
      <p:sp>
        <p:nvSpPr>
          <p:cNvPr id="4" name="Content Placeholder 3">
            <a:extLst>
              <a:ext uri="{FF2B5EF4-FFF2-40B4-BE49-F238E27FC236}">
                <a16:creationId xmlns:a16="http://schemas.microsoft.com/office/drawing/2014/main" id="{FAD0B556-3D96-4C80-9504-0A6C65208298}"/>
              </a:ext>
            </a:extLst>
          </p:cNvPr>
          <p:cNvSpPr>
            <a:spLocks noGrp="1"/>
          </p:cNvSpPr>
          <p:nvPr>
            <p:ph idx="1"/>
          </p:nvPr>
        </p:nvSpPr>
        <p:spPr/>
        <p:txBody>
          <a:bodyPr>
            <a:normAutofit fontScale="92500" lnSpcReduction="10000"/>
          </a:bodyPr>
          <a:lstStyle/>
          <a:p>
            <a:r>
              <a:rPr lang="en-US" sz="2800" b="1" dirty="0"/>
              <a:t>Poor communication from faculty (11%)</a:t>
            </a:r>
          </a:p>
          <a:p>
            <a:pPr lvl="1"/>
            <a:r>
              <a:rPr lang="en-US" i="1" dirty="0">
                <a:solidFill>
                  <a:schemeClr val="accent1"/>
                </a:solidFill>
              </a:rPr>
              <a:t>Professors slow to grade and give feedback, so you don’t have an appropriate gauge on how well you’re doing along the way. Insufficient instruction provided in ways I learn best (NOT verbally).</a:t>
            </a:r>
            <a:r>
              <a:rPr lang="en-US" sz="2800" i="1" dirty="0">
                <a:solidFill>
                  <a:schemeClr val="accent1"/>
                </a:solidFill>
              </a:rPr>
              <a:t> </a:t>
            </a:r>
          </a:p>
          <a:p>
            <a:pPr lvl="1"/>
            <a:r>
              <a:rPr lang="en-US" i="1" dirty="0"/>
              <a:t>Not all professors respond to emails promptly, probably because of the high volume they're receiving. Doing group projects when some members are in different time zones</a:t>
            </a:r>
            <a:r>
              <a:rPr lang="en-US" sz="2800" i="1" dirty="0"/>
              <a:t> </a:t>
            </a:r>
          </a:p>
          <a:p>
            <a:pPr lvl="1"/>
            <a:r>
              <a:rPr lang="en-US" i="1" dirty="0">
                <a:solidFill>
                  <a:schemeClr val="accent1"/>
                </a:solidFill>
              </a:rPr>
              <a:t>I do not feel like I am getting everything I need, I cannot ask video lectures questions and not all teachers email back right away so it is hard to keep going on in the lecture if you do not understand.</a:t>
            </a:r>
            <a:r>
              <a:rPr lang="en-US" sz="2800" i="1" dirty="0">
                <a:solidFill>
                  <a:schemeClr val="accent1"/>
                </a:solidFill>
              </a:rPr>
              <a:t> </a:t>
            </a:r>
          </a:p>
          <a:p>
            <a:pPr lvl="1"/>
            <a:r>
              <a:rPr lang="en-US" i="1" dirty="0"/>
              <a:t>A week before finals, one of my professors hasn't decided if we are going to have a final or not.  He says that he will decide soon.  Leaving students in limbo like this makes it difficult for us to manage our time and it adds unnecessary stress.  Disappointed.</a:t>
            </a:r>
            <a:r>
              <a:rPr lang="en-US" sz="2800" i="1" dirty="0"/>
              <a:t> </a:t>
            </a:r>
            <a:endParaRPr lang="en-US" sz="2600" b="1" i="1" dirty="0"/>
          </a:p>
          <a:p>
            <a:pPr lvl="1"/>
            <a:endParaRPr lang="en-US" sz="2600" b="1" dirty="0"/>
          </a:p>
        </p:txBody>
      </p:sp>
      <p:pic>
        <p:nvPicPr>
          <p:cNvPr id="5" name="Picture 4" descr="A picture containing drawing&#10;&#10;Description automatically generated">
            <a:extLst>
              <a:ext uri="{FF2B5EF4-FFF2-40B4-BE49-F238E27FC236}">
                <a16:creationId xmlns:a16="http://schemas.microsoft.com/office/drawing/2014/main" id="{BD064449-FE5E-4FC6-BF5E-03950B9AC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202275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E70E-C450-4209-9611-C88F5ED9DB09}"/>
              </a:ext>
            </a:extLst>
          </p:cNvPr>
          <p:cNvSpPr>
            <a:spLocks noGrp="1"/>
          </p:cNvSpPr>
          <p:nvPr>
            <p:ph type="title"/>
          </p:nvPr>
        </p:nvSpPr>
        <p:spPr/>
        <p:txBody>
          <a:bodyPr>
            <a:normAutofit fontScale="90000"/>
          </a:bodyPr>
          <a:lstStyle/>
          <a:p>
            <a:r>
              <a:rPr lang="en-US" dirty="0"/>
              <a:t>What was the thing that worked best for you in an alternate delivery class? </a:t>
            </a:r>
            <a:r>
              <a:rPr lang="en-US" sz="2200" dirty="0"/>
              <a:t>(n=715 responses)</a:t>
            </a:r>
            <a:endParaRPr lang="en-US" dirty="0"/>
          </a:p>
        </p:txBody>
      </p:sp>
      <p:sp>
        <p:nvSpPr>
          <p:cNvPr id="4" name="Content Placeholder 3">
            <a:extLst>
              <a:ext uri="{FF2B5EF4-FFF2-40B4-BE49-F238E27FC236}">
                <a16:creationId xmlns:a16="http://schemas.microsoft.com/office/drawing/2014/main" id="{FAD0B556-3D96-4C80-9504-0A6C65208298}"/>
              </a:ext>
            </a:extLst>
          </p:cNvPr>
          <p:cNvSpPr>
            <a:spLocks noGrp="1"/>
          </p:cNvSpPr>
          <p:nvPr>
            <p:ph idx="1"/>
          </p:nvPr>
        </p:nvSpPr>
        <p:spPr/>
        <p:txBody>
          <a:bodyPr>
            <a:normAutofit/>
          </a:bodyPr>
          <a:lstStyle/>
          <a:p>
            <a:r>
              <a:rPr lang="en-US" b="1" dirty="0"/>
              <a:t>Flexibility on tests, quizzes, assignments, due dates, can work ahead or at own pace</a:t>
            </a:r>
            <a:r>
              <a:rPr lang="en-US" dirty="0"/>
              <a:t> (34%)</a:t>
            </a:r>
          </a:p>
          <a:p>
            <a:pPr lvl="1"/>
            <a:r>
              <a:rPr lang="en-US" i="1" dirty="0">
                <a:solidFill>
                  <a:schemeClr val="accent1"/>
                </a:solidFill>
              </a:rPr>
              <a:t>Having small specific assignments rather than just one large presentation. </a:t>
            </a:r>
          </a:p>
          <a:p>
            <a:pPr lvl="1"/>
            <a:r>
              <a:rPr lang="en-US" i="1" dirty="0"/>
              <a:t>Teachers being flexible about dates and times. Setting a date for all quizzes to be due was helpful rather than different dates for every little thing. That’s difficult right now with how my work/life structure has changed. </a:t>
            </a:r>
          </a:p>
          <a:p>
            <a:pPr lvl="1"/>
            <a:r>
              <a:rPr lang="en-US" i="1" dirty="0">
                <a:solidFill>
                  <a:schemeClr val="accent1"/>
                </a:solidFill>
              </a:rPr>
              <a:t>The ability to complete assignments on my own schedule while dealing with family and other challenges. </a:t>
            </a:r>
          </a:p>
          <a:p>
            <a:pPr lvl="1"/>
            <a:r>
              <a:rPr lang="en-US" i="1" dirty="0"/>
              <a:t>I appreciated professors altering the syllabus and the guidelines to certain assignments to account for the added stress of the situation. </a:t>
            </a:r>
          </a:p>
        </p:txBody>
      </p:sp>
      <p:pic>
        <p:nvPicPr>
          <p:cNvPr id="5" name="Picture 4" descr="A picture containing drawing&#10;&#10;Description automatically generated">
            <a:extLst>
              <a:ext uri="{FF2B5EF4-FFF2-40B4-BE49-F238E27FC236}">
                <a16:creationId xmlns:a16="http://schemas.microsoft.com/office/drawing/2014/main" id="{BD064449-FE5E-4FC6-BF5E-03950B9AC6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28221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E70E-C450-4209-9611-C88F5ED9DB09}"/>
              </a:ext>
            </a:extLst>
          </p:cNvPr>
          <p:cNvSpPr>
            <a:spLocks noGrp="1"/>
          </p:cNvSpPr>
          <p:nvPr>
            <p:ph type="title"/>
          </p:nvPr>
        </p:nvSpPr>
        <p:spPr/>
        <p:txBody>
          <a:bodyPr>
            <a:normAutofit fontScale="90000"/>
          </a:bodyPr>
          <a:lstStyle/>
          <a:p>
            <a:r>
              <a:rPr lang="en-US" dirty="0"/>
              <a:t>What was the thing that worked best for you in an alternate delivery class?</a:t>
            </a:r>
          </a:p>
        </p:txBody>
      </p:sp>
      <p:sp>
        <p:nvSpPr>
          <p:cNvPr id="4" name="Content Placeholder 3">
            <a:extLst>
              <a:ext uri="{FF2B5EF4-FFF2-40B4-BE49-F238E27FC236}">
                <a16:creationId xmlns:a16="http://schemas.microsoft.com/office/drawing/2014/main" id="{FAD0B556-3D96-4C80-9504-0A6C65208298}"/>
              </a:ext>
            </a:extLst>
          </p:cNvPr>
          <p:cNvSpPr>
            <a:spLocks noGrp="1"/>
          </p:cNvSpPr>
          <p:nvPr>
            <p:ph idx="1"/>
          </p:nvPr>
        </p:nvSpPr>
        <p:spPr/>
        <p:txBody>
          <a:bodyPr>
            <a:normAutofit lnSpcReduction="10000"/>
          </a:bodyPr>
          <a:lstStyle/>
          <a:p>
            <a:r>
              <a:rPr lang="en-US" b="1" dirty="0"/>
              <a:t>Live lectures on Zoom, Google, BB collaborate, keeping class time (16%)</a:t>
            </a:r>
          </a:p>
          <a:p>
            <a:pPr lvl="1"/>
            <a:r>
              <a:rPr lang="en-US" i="1" dirty="0">
                <a:solidFill>
                  <a:schemeClr val="accent1"/>
                </a:solidFill>
              </a:rPr>
              <a:t>Zoom class meetings are awesome. The online quizzes and tests through blackboard worked well. Everything is good besides my lowered motivation. </a:t>
            </a:r>
          </a:p>
          <a:p>
            <a:pPr lvl="1"/>
            <a:r>
              <a:rPr lang="en-US" i="1" dirty="0"/>
              <a:t>I enjoy synchronous meetings through zoom. They make me fell like I'm a part of a community, which is something I deeply treasure about college life. My professors handled the switch very well, and their time and effort to make their classes compatible with distance delivery has made the class a lot easier for me. They deserve a raise. </a:t>
            </a:r>
          </a:p>
          <a:p>
            <a:pPr lvl="1"/>
            <a:r>
              <a:rPr lang="en-US" i="1" dirty="0">
                <a:solidFill>
                  <a:schemeClr val="accent1"/>
                </a:solidFill>
              </a:rPr>
              <a:t>My trigonometry and Alaska Native Perspectives classes were still hosted at the same time via zoom. As such, at least one medium was able to maintain some aspects of traditional learning, including the facial and verbal aspects. </a:t>
            </a:r>
            <a:endParaRPr lang="en-US" b="1" i="1" dirty="0">
              <a:solidFill>
                <a:schemeClr val="accent1"/>
              </a:solidFill>
            </a:endParaRPr>
          </a:p>
        </p:txBody>
      </p:sp>
      <p:pic>
        <p:nvPicPr>
          <p:cNvPr id="5" name="Picture 4" descr="A picture containing drawing&#10;&#10;Description automatically generated">
            <a:extLst>
              <a:ext uri="{FF2B5EF4-FFF2-40B4-BE49-F238E27FC236}">
                <a16:creationId xmlns:a16="http://schemas.microsoft.com/office/drawing/2014/main" id="{BD064449-FE5E-4FC6-BF5E-03950B9AC6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42497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E70E-C450-4209-9611-C88F5ED9DB09}"/>
              </a:ext>
            </a:extLst>
          </p:cNvPr>
          <p:cNvSpPr>
            <a:spLocks noGrp="1"/>
          </p:cNvSpPr>
          <p:nvPr>
            <p:ph type="title"/>
          </p:nvPr>
        </p:nvSpPr>
        <p:spPr/>
        <p:txBody>
          <a:bodyPr>
            <a:normAutofit fontScale="90000"/>
          </a:bodyPr>
          <a:lstStyle/>
          <a:p>
            <a:r>
              <a:rPr lang="en-US" dirty="0"/>
              <a:t>What could UAA have done better to help you be successful this semester?</a:t>
            </a:r>
          </a:p>
        </p:txBody>
      </p:sp>
      <p:sp>
        <p:nvSpPr>
          <p:cNvPr id="4" name="Content Placeholder 3">
            <a:extLst>
              <a:ext uri="{FF2B5EF4-FFF2-40B4-BE49-F238E27FC236}">
                <a16:creationId xmlns:a16="http://schemas.microsoft.com/office/drawing/2014/main" id="{FAD0B556-3D96-4C80-9504-0A6C65208298}"/>
              </a:ext>
            </a:extLst>
          </p:cNvPr>
          <p:cNvSpPr>
            <a:spLocks noGrp="1"/>
          </p:cNvSpPr>
          <p:nvPr>
            <p:ph idx="1"/>
          </p:nvPr>
        </p:nvSpPr>
        <p:spPr/>
        <p:txBody>
          <a:bodyPr/>
          <a:lstStyle/>
          <a:p>
            <a:r>
              <a:rPr lang="en-US" i="1" dirty="0">
                <a:solidFill>
                  <a:schemeClr val="accent1"/>
                </a:solidFill>
              </a:rPr>
              <a:t>Nothing, things were fine (32%)</a:t>
            </a:r>
          </a:p>
          <a:p>
            <a:r>
              <a:rPr lang="en-US" i="1" dirty="0"/>
              <a:t>Professors be more flexible, patient, offer more options like extra credit (15%)</a:t>
            </a:r>
          </a:p>
          <a:p>
            <a:r>
              <a:rPr lang="en-US" i="1" dirty="0">
                <a:solidFill>
                  <a:schemeClr val="accent1"/>
                </a:solidFill>
              </a:rPr>
              <a:t>Bigger refund on parking, fees, lab fees, or refund semester, retake course for free (8%)</a:t>
            </a:r>
          </a:p>
          <a:p>
            <a:r>
              <a:rPr lang="en-US" i="1" dirty="0"/>
              <a:t>Not sure (8%)</a:t>
            </a:r>
          </a:p>
          <a:p>
            <a:endParaRPr lang="en-US" b="1" dirty="0"/>
          </a:p>
        </p:txBody>
      </p:sp>
      <p:pic>
        <p:nvPicPr>
          <p:cNvPr id="5" name="Picture 4" descr="A picture containing drawing&#10;&#10;Description automatically generated">
            <a:extLst>
              <a:ext uri="{FF2B5EF4-FFF2-40B4-BE49-F238E27FC236}">
                <a16:creationId xmlns:a16="http://schemas.microsoft.com/office/drawing/2014/main" id="{BD064449-FE5E-4FC6-BF5E-03950B9AC6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191371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Spring 2020 Student Success During COVID: Survey Methods</a:t>
            </a:r>
          </a:p>
        </p:txBody>
      </p:sp>
      <p:sp>
        <p:nvSpPr>
          <p:cNvPr id="3" name="Content Placeholder 2"/>
          <p:cNvSpPr>
            <a:spLocks noGrp="1"/>
          </p:cNvSpPr>
          <p:nvPr>
            <p:ph sz="half" idx="1"/>
          </p:nvPr>
        </p:nvSpPr>
        <p:spPr/>
        <p:txBody>
          <a:bodyPr>
            <a:normAutofit fontScale="70000" lnSpcReduction="20000"/>
          </a:bodyPr>
          <a:lstStyle/>
          <a:p>
            <a:r>
              <a:rPr lang="en-US" dirty="0"/>
              <a:t>Survey description to students:</a:t>
            </a:r>
          </a:p>
          <a:p>
            <a:pPr lvl="1"/>
            <a:r>
              <a:rPr lang="en-US" i="1" dirty="0">
                <a:solidFill>
                  <a:schemeClr val="accent1"/>
                </a:solidFill>
              </a:rPr>
              <a:t>As the end of the Spring 2020 semester draws near, we wanted to check in with you to see how you are doing, what worked well for you this semester in your classes, and where we need to improve for the summer 2020 sessions. Please take a few minutes to answer these questions so we can share your feedback with faculty, advisors, and IT staff so they know what you will need to succeed going forward. </a:t>
            </a:r>
          </a:p>
          <a:p>
            <a:r>
              <a:rPr lang="en-US" dirty="0"/>
              <a:t>Distributed on April 16</a:t>
            </a:r>
            <a:r>
              <a:rPr lang="en-US" baseline="30000" dirty="0"/>
              <a:t>th</a:t>
            </a:r>
            <a:r>
              <a:rPr lang="en-US" dirty="0"/>
              <a:t>, 2020 via:</a:t>
            </a:r>
          </a:p>
          <a:p>
            <a:pPr lvl="1"/>
            <a:r>
              <a:rPr lang="en-US" sz="2200" dirty="0"/>
              <a:t>Email from Vice Provost for Student Success</a:t>
            </a:r>
          </a:p>
          <a:p>
            <a:pPr lvl="1"/>
            <a:r>
              <a:rPr lang="en-US" sz="2200" dirty="0"/>
              <a:t>Blackboard announcement on all course shells</a:t>
            </a:r>
          </a:p>
          <a:p>
            <a:pPr lvl="1"/>
            <a:r>
              <a:rPr lang="en-US" sz="2200" dirty="0"/>
              <a:t>Student Success webpage</a:t>
            </a:r>
          </a:p>
          <a:p>
            <a:pPr lvl="1"/>
            <a:r>
              <a:rPr lang="en-US" sz="2200" dirty="0"/>
              <a:t>Social media</a:t>
            </a:r>
          </a:p>
          <a:p>
            <a:r>
              <a:rPr lang="en-US" dirty="0"/>
              <a:t>835 students responded in a two-week period</a:t>
            </a:r>
          </a:p>
        </p:txBody>
      </p:sp>
      <p:pic>
        <p:nvPicPr>
          <p:cNvPr id="6" name="Content Placeholder 5" descr="A picture of a survey page with three check boxes for various emoticons. There is also a pen to indicate it is a picture of survey.">
            <a:extLst>
              <a:ext uri="{FF2B5EF4-FFF2-40B4-BE49-F238E27FC236}">
                <a16:creationId xmlns:a16="http://schemas.microsoft.com/office/drawing/2014/main" id="{C9DDF530-D6B5-4374-8B5E-AF6A379311B1}"/>
              </a:ext>
            </a:extLst>
          </p:cNvPr>
          <p:cNvPicPr>
            <a:picLocks noGrp="1" noChangeAspect="1"/>
          </p:cNvPicPr>
          <p:nvPr>
            <p:ph sz="half" idx="2"/>
          </p:nvPr>
        </p:nvPicPr>
        <p:blipFill>
          <a:blip r:embed="rId3"/>
          <a:stretch>
            <a:fillRect/>
          </a:stretch>
        </p:blipFill>
        <p:spPr>
          <a:xfrm>
            <a:off x="6417693" y="1714500"/>
            <a:ext cx="4663626" cy="4457700"/>
          </a:xfrm>
          <a:prstGeom prst="rect">
            <a:avLst/>
          </a:prstGeom>
        </p:spPr>
      </p:pic>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4F946-9D6B-4918-A184-AE1AE9F1ADFA}"/>
              </a:ext>
            </a:extLst>
          </p:cNvPr>
          <p:cNvSpPr>
            <a:spLocks noGrp="1"/>
          </p:cNvSpPr>
          <p:nvPr>
            <p:ph type="title"/>
          </p:nvPr>
        </p:nvSpPr>
        <p:spPr/>
        <p:txBody>
          <a:bodyPr/>
          <a:lstStyle/>
          <a:p>
            <a:r>
              <a:rPr lang="en-US" dirty="0"/>
              <a:t>Part 1: Access to Technology</a:t>
            </a:r>
          </a:p>
        </p:txBody>
      </p:sp>
    </p:spTree>
    <p:extLst>
      <p:ext uri="{BB962C8B-B14F-4D97-AF65-F5344CB8AC3E}">
        <p14:creationId xmlns:p14="http://schemas.microsoft.com/office/powerpoint/2010/main" val="412971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of the following best describes your access to an adequate internet connection where you are living and completing your classes right now? </a:t>
            </a:r>
          </a:p>
        </p:txBody>
      </p:sp>
      <p:graphicFrame>
        <p:nvGraphicFramePr>
          <p:cNvPr id="6" name="Content Placeholder 3" descr="Clustered column chart showing the values of 3 series for 4 categories"/>
          <p:cNvGraphicFramePr>
            <a:graphicFrameLocks noGrp="1"/>
          </p:cNvGraphicFramePr>
          <p:nvPr>
            <p:ph idx="1"/>
            <p:extLst>
              <p:ext uri="{D42A27DB-BD31-4B8C-83A1-F6EECF244321}">
                <p14:modId xmlns:p14="http://schemas.microsoft.com/office/powerpoint/2010/main" val="4057651141"/>
              </p:ext>
            </p:extLst>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The UAA logo.">
            <a:extLst>
              <a:ext uri="{FF2B5EF4-FFF2-40B4-BE49-F238E27FC236}">
                <a16:creationId xmlns:a16="http://schemas.microsoft.com/office/drawing/2014/main" id="{53F11FC5-BB14-4B39-BF65-39DE3D145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69114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of the following types of devices did you own or have available to complete your courses this semester? </a:t>
            </a:r>
          </a:p>
        </p:txBody>
      </p:sp>
      <p:sp>
        <p:nvSpPr>
          <p:cNvPr id="3" name="Text Placeholder 2"/>
          <p:cNvSpPr>
            <a:spLocks noGrp="1"/>
          </p:cNvSpPr>
          <p:nvPr>
            <p:ph type="body" sz="half" idx="2"/>
          </p:nvPr>
        </p:nvSpPr>
        <p:spPr>
          <a:xfrm>
            <a:off x="380519" y="646839"/>
            <a:ext cx="3506162" cy="2425700"/>
          </a:xfrm>
        </p:spPr>
        <p:txBody>
          <a:bodyPr/>
          <a:lstStyle/>
          <a:p>
            <a:r>
              <a:rPr lang="en-US" dirty="0"/>
              <a:t>Please check all that apply.</a:t>
            </a:r>
          </a:p>
        </p:txBody>
      </p:sp>
      <p:graphicFrame>
        <p:nvGraphicFramePr>
          <p:cNvPr id="6" name="Content Placeholder 3" descr="Clustered column chart showing the values of 3 series for 4 categories"/>
          <p:cNvGraphicFramePr>
            <a:graphicFrameLocks noGrp="1"/>
          </p:cNvGraphicFramePr>
          <p:nvPr>
            <p:ph idx="1"/>
            <p:extLst>
              <p:ext uri="{D42A27DB-BD31-4B8C-83A1-F6EECF244321}">
                <p14:modId xmlns:p14="http://schemas.microsoft.com/office/powerpoint/2010/main" val="1987208215"/>
              </p:ext>
            </p:extLst>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The UAA logo.">
            <a:extLst>
              <a:ext uri="{FF2B5EF4-FFF2-40B4-BE49-F238E27FC236}">
                <a16:creationId xmlns:a16="http://schemas.microsoft.com/office/drawing/2014/main" id="{DA763AE5-67B6-4E93-8981-831B918AEF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637" y="5676253"/>
            <a:ext cx="2072644" cy="914402"/>
          </a:xfrm>
          <a:prstGeom prst="rect">
            <a:avLst/>
          </a:prstGeom>
        </p:spPr>
      </p:pic>
    </p:spTree>
    <p:extLst>
      <p:ext uri="{BB962C8B-B14F-4D97-AF65-F5344CB8AC3E}">
        <p14:creationId xmlns:p14="http://schemas.microsoft.com/office/powerpoint/2010/main" val="260555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type of device(s) did you use most often to access online course materials and participate in your classes this semester?</a:t>
            </a:r>
          </a:p>
        </p:txBody>
      </p:sp>
      <p:sp>
        <p:nvSpPr>
          <p:cNvPr id="3" name="Text Placeholder 2"/>
          <p:cNvSpPr>
            <a:spLocks noGrp="1"/>
          </p:cNvSpPr>
          <p:nvPr>
            <p:ph type="body" sz="half" idx="2"/>
          </p:nvPr>
        </p:nvSpPr>
        <p:spPr>
          <a:xfrm>
            <a:off x="380519" y="708832"/>
            <a:ext cx="3506162" cy="2425700"/>
          </a:xfrm>
        </p:spPr>
        <p:txBody>
          <a:bodyPr/>
          <a:lstStyle/>
          <a:p>
            <a:r>
              <a:rPr lang="en-US" dirty="0"/>
              <a:t>Please check all that apply.</a:t>
            </a:r>
          </a:p>
        </p:txBody>
      </p:sp>
      <p:graphicFrame>
        <p:nvGraphicFramePr>
          <p:cNvPr id="6" name="Content Placeholder 3" descr="Clustered column chart showing the values of 3 series for 4 categories"/>
          <p:cNvGraphicFramePr>
            <a:graphicFrameLocks noGrp="1"/>
          </p:cNvGraphicFramePr>
          <p:nvPr>
            <p:ph idx="1"/>
            <p:extLst>
              <p:ext uri="{D42A27DB-BD31-4B8C-83A1-F6EECF244321}">
                <p14:modId xmlns:p14="http://schemas.microsoft.com/office/powerpoint/2010/main" val="387660972"/>
              </p:ext>
            </p:extLst>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The UAA logo.">
            <a:extLst>
              <a:ext uri="{FF2B5EF4-FFF2-40B4-BE49-F238E27FC236}">
                <a16:creationId xmlns:a16="http://schemas.microsoft.com/office/drawing/2014/main" id="{B177CE65-E4A4-4EAC-BE13-5B1596B3F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637" y="5676253"/>
            <a:ext cx="2072644" cy="914402"/>
          </a:xfrm>
          <a:prstGeom prst="rect">
            <a:avLst/>
          </a:prstGeom>
        </p:spPr>
      </p:pic>
    </p:spTree>
    <p:extLst>
      <p:ext uri="{BB962C8B-B14F-4D97-AF65-F5344CB8AC3E}">
        <p14:creationId xmlns:p14="http://schemas.microsoft.com/office/powerpoint/2010/main" val="116757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often did you need to come to a UAA campus after the COVID shift to alternate delivery for the purpose of using a computer? </a:t>
            </a:r>
          </a:p>
        </p:txBody>
      </p:sp>
      <p:graphicFrame>
        <p:nvGraphicFramePr>
          <p:cNvPr id="6" name="Content Placeholder 3" descr="Clustered column chart showing the values of 3 series for 4 categories"/>
          <p:cNvGraphicFramePr>
            <a:graphicFrameLocks noGrp="1"/>
          </p:cNvGraphicFramePr>
          <p:nvPr>
            <p:ph idx="1"/>
            <p:extLst>
              <p:ext uri="{D42A27DB-BD31-4B8C-83A1-F6EECF244321}">
                <p14:modId xmlns:p14="http://schemas.microsoft.com/office/powerpoint/2010/main" val="2278581184"/>
              </p:ext>
            </p:extLst>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picture containing drawing&#10;&#10;Description automatically generated">
            <a:extLst>
              <a:ext uri="{FF2B5EF4-FFF2-40B4-BE49-F238E27FC236}">
                <a16:creationId xmlns:a16="http://schemas.microsoft.com/office/drawing/2014/main" id="{53F11FC5-BB14-4B39-BF65-39DE3D145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2" y="5696062"/>
            <a:ext cx="2072644" cy="914402"/>
          </a:xfrm>
          <a:prstGeom prst="rect">
            <a:avLst/>
          </a:prstGeom>
        </p:spPr>
      </p:pic>
    </p:spTree>
    <p:extLst>
      <p:ext uri="{BB962C8B-B14F-4D97-AF65-F5344CB8AC3E}">
        <p14:creationId xmlns:p14="http://schemas.microsoft.com/office/powerpoint/2010/main" val="98038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ience Project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60.potx" id="{B0D06C54-B873-49D2-AD73-EE9BB8599BFF}" vid="{334807F6-B3E0-4323-AC38-BDC7A606DAA1}"/>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12758</TotalTime>
  <Words>2395</Words>
  <Application>Microsoft Office PowerPoint</Application>
  <PresentationFormat>Widescreen</PresentationFormat>
  <Paragraphs>116</Paragraphs>
  <Slides>34</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34</vt:i4>
      </vt:variant>
    </vt:vector>
  </HeadingPairs>
  <TitlesOfParts>
    <vt:vector size="36" baseType="lpstr">
      <vt:lpstr>Arial</vt:lpstr>
      <vt:lpstr>Science Project 16x9</vt:lpstr>
      <vt:lpstr>Spring 2020 Student Success During COVID: Survey Results</vt:lpstr>
      <vt:lpstr>“…loss of job, loss of childcare for three children &amp; being forced to become a home school teacher with everyone sharing one laptop in a 2 bedroom house.  Before this semester, I had a 3.5 GPA and currently, I don’t know if I will be able to pass my classes with my current situation.”</vt:lpstr>
      <vt:lpstr>“Non-proctored and open book exams were a lifesaver during this time. We were all already feeling anxious about COVID-19. UAA made it so we didn’t need to feel as anxious about our exams on top of it. Thank you!”</vt:lpstr>
      <vt:lpstr>Spring 2020 Student Success During COVID: Survey Methods</vt:lpstr>
      <vt:lpstr>Part 1: Access to Technology</vt:lpstr>
      <vt:lpstr>Which of the following best describes your access to an adequate internet connection where you are living and completing your classes right now? </vt:lpstr>
      <vt:lpstr>Which of the following types of devices did you own or have available to complete your courses this semester? </vt:lpstr>
      <vt:lpstr>Which type of device(s) did you use most often to access online course materials and participate in your classes this semester?</vt:lpstr>
      <vt:lpstr>How often did you need to come to a UAA campus after the COVID shift to alternate delivery for the purpose of using a computer? </vt:lpstr>
      <vt:lpstr>To what extent are  these statements true for you?</vt:lpstr>
      <vt:lpstr>Key Takeaways from the Survey: Technology</vt:lpstr>
      <vt:lpstr>Part 2: Success in Courses</vt:lpstr>
      <vt:lpstr>What is your overall assessment of how you performed in your classes this semester compared to previous semesters?</vt:lpstr>
      <vt:lpstr>Please rate the extent to which the following things were helpful in your classes this semester:  Continued on next two slides</vt:lpstr>
      <vt:lpstr>Please rate the extent to which the following things were helpful in your classes this semester:   Continued on next slide</vt:lpstr>
      <vt:lpstr>Please rate the extent to which the following things were helpful in your classes this semester:</vt:lpstr>
      <vt:lpstr>To what extent did the following things interfere with your ability to be successful in your classes following the shift to alternate delivery?   Continued on next slide</vt:lpstr>
      <vt:lpstr>To what extent did the following things interfere with your ability to be successful in your classes following the shift to alternate delivery?</vt:lpstr>
      <vt:lpstr>Key Takeaways from the Survey: Success in Courses </vt:lpstr>
      <vt:lpstr>Part 3: Student Support Resources</vt:lpstr>
      <vt:lpstr>Which of the following student support resources did you use this semester?</vt:lpstr>
      <vt:lpstr>To what extent did you feel supported by the following groups this semester?</vt:lpstr>
      <vt:lpstr>What is your preferred way to learn about various support resources for students?</vt:lpstr>
      <vt:lpstr>Key Takeaways from the Survey: Resources</vt:lpstr>
      <vt:lpstr>Part 4: Summer Course Plans and Needs</vt:lpstr>
      <vt:lpstr>Summer Course Plans and Needs</vt:lpstr>
      <vt:lpstr>Part 5: Open-Ended Questions</vt:lpstr>
      <vt:lpstr>What was the most challenging thing in your alternate delivery courses? (n=849 responses)  </vt:lpstr>
      <vt:lpstr>What was the most challenging thing in your alternate delivery courses? (n=849 responses)</vt:lpstr>
      <vt:lpstr>What was the most challenging thing in your alternate delivery courses? (n=849 responses)</vt:lpstr>
      <vt:lpstr>What was the most challenging thing in your alternate delivery courses? (n=849 responses) </vt:lpstr>
      <vt:lpstr>What was the thing that worked best for you in an alternate delivery class? (n=715 responses)</vt:lpstr>
      <vt:lpstr>What was the thing that worked best for you in an alternate delivery class?</vt:lpstr>
      <vt:lpstr>What could UAA have done better to help you be successful this semester?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2020 Student Success During COVID: Preliminary Survey Results</dc:title>
  <dc:creator>Claudia Lampman</dc:creator>
  <cp:lastModifiedBy>Claudia Lampman</cp:lastModifiedBy>
  <cp:revision>120</cp:revision>
  <dcterms:created xsi:type="dcterms:W3CDTF">2020-04-23T21:25:46Z</dcterms:created>
  <dcterms:modified xsi:type="dcterms:W3CDTF">2020-05-08T22:59:22Z</dcterms:modified>
</cp:coreProperties>
</file>